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9" r:id="rId2"/>
    <p:sldMasterId id="2147484016" r:id="rId3"/>
    <p:sldMasterId id="2147484033" r:id="rId4"/>
    <p:sldMasterId id="2147484050" r:id="rId5"/>
    <p:sldMasterId id="2147484067" r:id="rId6"/>
    <p:sldMasterId id="2147484084" r:id="rId7"/>
    <p:sldMasterId id="2147484130" r:id="rId8"/>
  </p:sldMasterIdLst>
  <p:notesMasterIdLst>
    <p:notesMasterId r:id="rId21"/>
  </p:notesMasterIdLst>
  <p:sldIdLst>
    <p:sldId id="318" r:id="rId9"/>
    <p:sldId id="316" r:id="rId10"/>
    <p:sldId id="312" r:id="rId11"/>
    <p:sldId id="301" r:id="rId12"/>
    <p:sldId id="302" r:id="rId13"/>
    <p:sldId id="300" r:id="rId14"/>
    <p:sldId id="323" r:id="rId15"/>
    <p:sldId id="305" r:id="rId16"/>
    <p:sldId id="299" r:id="rId17"/>
    <p:sldId id="303" r:id="rId18"/>
    <p:sldId id="308" r:id="rId19"/>
    <p:sldId id="314" r:id="rId2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3" autoAdjust="0"/>
    <p:restoredTop sz="94143" autoAdjust="0"/>
  </p:normalViewPr>
  <p:slideViewPr>
    <p:cSldViewPr>
      <p:cViewPr varScale="1">
        <p:scale>
          <a:sx n="69" d="100"/>
          <a:sy n="69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7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notesViewPr>
    <p:cSldViewPr>
      <p:cViewPr varScale="1">
        <p:scale>
          <a:sx n="21" d="100"/>
          <a:sy n="21" d="100"/>
        </p:scale>
        <p:origin x="-1194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3FBAF-226A-4F86-955E-9D7E4785B3AC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13929-3B58-4455-9E51-EDC9240D7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5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790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977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279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677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167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67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69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998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7372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90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52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5670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790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326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680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409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909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192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67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820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474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9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168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391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074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984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27057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54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2316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991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598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1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42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9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8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1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5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6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7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07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8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83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99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61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46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78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338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30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7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05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87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46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94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82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65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19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6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39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93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7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68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46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8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08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010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08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239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12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53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195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92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14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20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20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96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85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5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01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5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35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02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10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4465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35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43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88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04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454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84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40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4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4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5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7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635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21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68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620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078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1035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394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474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975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51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24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058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920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16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572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337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07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6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831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726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69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71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329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96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419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627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863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906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1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3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7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1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6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364502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образования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–педагогической,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и социальной помощи»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ППМС-центр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обл., г. Дзержинск, ул. Гастелло, 5-А тел. 26-02-11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4005064"/>
            <a:ext cx="5968752" cy="1584176"/>
          </a:xfrm>
        </p:spPr>
        <p:txBody>
          <a:bodyPr>
            <a:normAutofit/>
          </a:bodyPr>
          <a:lstStyle/>
          <a:p>
            <a:pPr lvl="0" algn="ctr">
              <a:buClr>
                <a:srgbClr val="A53010"/>
              </a:buCl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педагог-психолог </a:t>
            </a:r>
          </a:p>
          <a:p>
            <a:pPr lvl="0" algn="ctr">
              <a:buClr>
                <a:srgbClr val="A53010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отдела экстренной психологической помощи </a:t>
            </a:r>
          </a:p>
          <a:p>
            <a:pPr lvl="0" algn="ctr">
              <a:buClr>
                <a:srgbClr val="A53010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«Кризисная служба» </a:t>
            </a:r>
          </a:p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Головчанская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Лариса Анатольевна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011488"/>
            <a:ext cx="73215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46513"/>
            <a:ext cx="2304256" cy="246280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08712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Просветительская работа с педагогами и родителями</a:t>
            </a:r>
            <a:endParaRPr lang="ru-RU" sz="2800" b="1" dirty="0">
              <a:ln w="12700">
                <a:solidFill>
                  <a:srgbClr val="0070C0"/>
                </a:solidFill>
              </a:ln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70500"/>
            <a:ext cx="2952328" cy="3494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672408" cy="26545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4869160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Методическое направление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Выступления: 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инструктивно-методических совещаниях 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городских методических объединениях педагогов-психологов ОО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Семинары-практикумы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семинары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 на «круглых столах»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4581128"/>
            <a:ext cx="7562800" cy="18722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обращений в чат детей и молодежи Нижегородской области;</a:t>
            </a:r>
          </a:p>
          <a:p>
            <a:pPr marL="0" lvl="0" indent="0">
              <a:spcBef>
                <a:spcPts val="0"/>
              </a:spcBef>
              <a:buClr>
                <a:srgbClr val="A5301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участников в профилактических модулях </a:t>
            </a:r>
          </a:p>
          <a:p>
            <a:pPr marL="0" lvl="0" indent="0">
              <a:spcBef>
                <a:spcPts val="0"/>
              </a:spcBef>
              <a:buClr>
                <a:srgbClr val="A5301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тематические встречи большего количества подростков, состоящих на различных видах учета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584" y="1052736"/>
            <a:ext cx="7859217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технология профилактики деструктивного поведения подростков через разные виды деятельности способствует: </a:t>
            </a:r>
          </a:p>
          <a:p>
            <a:pPr defTabSz="457200">
              <a:buFont typeface="Wingdings 3" charset="2"/>
              <a:buChar char="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эмоционального опыта подростков;</a:t>
            </a:r>
          </a:p>
          <a:p>
            <a:pPr defTabSz="457200">
              <a:buFont typeface="Wingdings 3" charset="2"/>
              <a:buChar char="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формированию позитивного отношения к себе и окружающим;</a:t>
            </a:r>
          </a:p>
          <a:p>
            <a:pPr defTabSz="457200">
              <a:buFont typeface="Wingdings 3" charset="2"/>
              <a:buChar char="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 подростков конструктивных навыков взаимодействия с окружающими;</a:t>
            </a:r>
          </a:p>
          <a:p>
            <a:pPr defTabSz="457200">
              <a:buFont typeface="Wingdings 3" charset="2"/>
              <a:buChar char="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эффективности взаимодействия педагогов и родителей с детьми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45201" y="476672"/>
            <a:ext cx="6589199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Выводы: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3789040"/>
            <a:ext cx="6589199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Перспективы:</a:t>
            </a:r>
            <a:endParaRPr lang="ru-RU" sz="28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57606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/>
            <a:r>
              <a:rPr lang="ru-RU" sz="2400" b="1" dirty="0" err="1" smtClean="0">
                <a:ln w="1270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Транслируемость</a:t>
            </a:r>
            <a:r>
              <a:rPr lang="ru-RU" sz="2400" b="1" dirty="0" smtClean="0">
                <a:ln w="1270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практических достижений</a:t>
            </a:r>
            <a:endParaRPr lang="ru-RU" sz="2400" b="1" dirty="0">
              <a:ln w="1270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51920" y="4077072"/>
            <a:ext cx="3024336" cy="22322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1" algn="ctr"/>
            <a:r>
              <a:rPr lang="ru-RU" sz="2000" b="1" spc="30" dirty="0">
                <a:solidFill>
                  <a:schemeClr val="tx2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Федеральный проект </a:t>
            </a:r>
            <a:r>
              <a:rPr lang="ru-RU" b="1" spc="30" dirty="0">
                <a:solidFill>
                  <a:schemeClr val="tx2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/>
            </a:r>
            <a:br>
              <a:rPr lang="ru-RU" b="1" spc="30" dirty="0">
                <a:solidFill>
                  <a:schemeClr val="tx2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</a:br>
            <a:r>
              <a:rPr lang="ru-RU" b="1" i="1" spc="30" dirty="0" smtClean="0">
                <a:solidFill>
                  <a:schemeClr val="tx2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« Современная школа» </a:t>
            </a:r>
            <a:endParaRPr lang="ru-RU" b="1" i="1" spc="30" dirty="0">
              <a:solidFill>
                <a:schemeClr val="tx2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  <a:p>
            <a:pPr lvl="1" algn="ctr"/>
            <a:r>
              <a:rPr lang="ru-RU" b="1" spc="30" dirty="0">
                <a:solidFill>
                  <a:schemeClr val="tx2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национального проекта</a:t>
            </a:r>
          </a:p>
          <a:p>
            <a:pPr lvl="1" algn="ctr"/>
            <a:r>
              <a:rPr lang="ru-RU" sz="2000" b="1" spc="30" dirty="0">
                <a:solidFill>
                  <a:schemeClr val="tx2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"Образование</a:t>
            </a:r>
            <a:r>
              <a:rPr lang="ru-RU" sz="2000" b="1" spc="30" dirty="0">
                <a:latin typeface="Arial" pitchFamily="34" charset="0"/>
                <a:ea typeface="Microsoft YaHei" pitchFamily="34" charset="-122"/>
                <a:cs typeface="Arial" pitchFamily="34" charset="0"/>
              </a:rPr>
              <a:t>" </a:t>
            </a:r>
            <a:r>
              <a:rPr lang="ru-RU" sz="2000" dirty="0"/>
              <a:t> </a:t>
            </a:r>
            <a:r>
              <a:rPr lang="ru-RU" sz="2000" b="1" dirty="0">
                <a:latin typeface="Trebuchet MS" pitchFamily="34" charset="0"/>
              </a:rPr>
              <a:t> </a:t>
            </a:r>
          </a:p>
        </p:txBody>
      </p:sp>
      <p:pic>
        <p:nvPicPr>
          <p:cNvPr id="9" name="Picture 11" descr="билб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3528392" cy="238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эмблема спппс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365104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 в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интернет-сообществах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публикации</a:t>
            </a:r>
          </a:p>
          <a:p>
            <a:endParaRPr lang="ru-RU" dirty="0"/>
          </a:p>
        </p:txBody>
      </p:sp>
      <p:pic>
        <p:nvPicPr>
          <p:cNvPr id="1026" name="Picture 2" descr="C:\Users\ppms\Downloads\Диплом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1666014" cy="2376264"/>
          </a:xfrm>
          <a:prstGeom prst="rect">
            <a:avLst/>
          </a:prstGeom>
          <a:noFill/>
        </p:spPr>
      </p:pic>
      <p:pic>
        <p:nvPicPr>
          <p:cNvPr id="1027" name="Picture 3" descr="C:\Users\ppms\Downloads\Диплом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556792"/>
            <a:ext cx="1615528" cy="2304256"/>
          </a:xfrm>
          <a:prstGeom prst="rect">
            <a:avLst/>
          </a:prstGeom>
          <a:noFill/>
        </p:spPr>
      </p:pic>
      <p:pic>
        <p:nvPicPr>
          <p:cNvPr id="1028" name="Picture 4" descr="C:\Users\ppms\Downloads\Диплом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916832"/>
            <a:ext cx="1584176" cy="2259539"/>
          </a:xfrm>
          <a:prstGeom prst="rect">
            <a:avLst/>
          </a:prstGeom>
          <a:noFill/>
        </p:spPr>
      </p:pic>
      <p:pic>
        <p:nvPicPr>
          <p:cNvPr id="1030" name="Picture 6" descr="C:\Users\ppms\Downloads\Сертификат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628800"/>
            <a:ext cx="2195736" cy="1539444"/>
          </a:xfrm>
          <a:prstGeom prst="rect">
            <a:avLst/>
          </a:prstGeom>
          <a:noFill/>
        </p:spPr>
      </p:pic>
      <p:pic>
        <p:nvPicPr>
          <p:cNvPr id="1031" name="Picture 7" descr="C:\Users\ppms\Downloads\Сертификат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708920"/>
            <a:ext cx="2160240" cy="1514557"/>
          </a:xfrm>
          <a:prstGeom prst="rect">
            <a:avLst/>
          </a:prstGeom>
          <a:noFill/>
        </p:spPr>
      </p:pic>
      <p:pic>
        <p:nvPicPr>
          <p:cNvPr id="1033" name="Picture 9" descr="C:\Users\ppms\Downloads\Сертификат 4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1" y="1628800"/>
            <a:ext cx="1502583" cy="208823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0"/>
            <a:ext cx="91262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409112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2700">
                  <a:solidFill>
                    <a:srgbClr val="0070C0"/>
                  </a:solidFill>
                </a:ln>
                <a:latin typeface="Arial" pitchFamily="34" charset="0"/>
                <a:cs typeface="Arial" pitchFamily="34" charset="0"/>
              </a:rPr>
              <a:t>Задачи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68960"/>
            <a:ext cx="8496944" cy="3456384"/>
          </a:xfrm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>
                <a:tab pos="457200" algn="l"/>
                <a:tab pos="536575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Реализовать систему развивающих занятий по профилактике асоциального поведения (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девиантного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деликвентного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несовершеннолетних.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>
                <a:tab pos="457200" algn="l"/>
                <a:tab pos="536575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Оказывать экстренную психологическую помощь подросткам в переживании актуальных конфликтов и иных психотравмирующих ситуаций; предотвращение суицидальных действий в молодежной среде.  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>
                <a:tab pos="457200" algn="l"/>
                <a:tab pos="536575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Сопровождать несовершеннолетних в ходе суда и следствия, участвовать в работе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КДНиЗП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>
                <a:tab pos="457200" algn="l"/>
                <a:tab pos="536575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Расширять психолого-педагогическую компетентность педагогов и родителей по вопросам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профилактики агрессивных проявлений 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подростков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обучению способам бесконфликтного конструктивного взаимодействия.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>
                <a:tab pos="457200" algn="l"/>
                <a:tab pos="536575" algn="l"/>
              </a:tabLst>
            </a:pP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  <a:tabLst>
                <a:tab pos="457200" algn="l"/>
                <a:tab pos="53657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Clr>
                <a:schemeClr val="tx1"/>
              </a:buClr>
              <a:buNone/>
              <a:tabLst>
                <a:tab pos="457200" algn="l"/>
                <a:tab pos="536575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/>
              </a:buClr>
              <a:buNone/>
              <a:tabLst>
                <a:tab pos="457200" algn="l"/>
                <a:tab pos="536575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552450" indent="-552450">
              <a:buClr>
                <a:schemeClr val="tx1"/>
              </a:buClr>
              <a:buFont typeface="+mj-lt"/>
              <a:buAutoNum type="arabicPeriod"/>
              <a:tabLst>
                <a:tab pos="457200" algn="l"/>
                <a:tab pos="536575" algn="l"/>
              </a:tabLst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Создание благоприятных психолого-педагогических условий для профилактики деструктивного поведения подростков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76672"/>
            <a:ext cx="9144000" cy="158417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all" spc="0" normalizeH="0" baseline="0" noProof="0" dirty="0" smtClean="0">
                <a:ln w="1270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</a:t>
            </a:r>
            <a:r>
              <a:rPr kumimoji="0" lang="ru-RU" sz="3600" b="1" i="0" u="none" strike="noStrike" kern="1200" cap="all" spc="0" normalizeH="0" baseline="0" noProof="0" dirty="0" smtClean="0">
                <a:ln w="12700">
                  <a:solidFill>
                    <a:srgbClr val="0070C0"/>
                  </a:solidFill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32147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01015"/>
              </p:ext>
            </p:extLst>
          </p:nvPr>
        </p:nvGraphicFramePr>
        <p:xfrm>
          <a:off x="323528" y="927589"/>
          <a:ext cx="8546324" cy="570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9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8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319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Подготовительный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сентябрь-октябрь)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(ноябрь-апрель)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Аналитический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май)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267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диагностики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модуля:  «</a:t>
                      </a:r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Обходим острые углы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(программа «Право быть! Я и другие»)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программы «На перепутье»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содержания совместной деятельности всех участников образовательного процесса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36788" algn="l"/>
                        </a:tabLst>
                      </a:pPr>
                      <a:r>
                        <a:rPr lang="ru-RU" sz="16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Технологии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>
                        <a:tabLst>
                          <a:tab pos="2236788" algn="l"/>
                        </a:tabLst>
                      </a:pPr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Развивающие занятия с подростками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800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Консультирование подростков в Чате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800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Сопровождение несовершеннолетних</a:t>
                      </a:r>
                      <a:b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КДН и ЗП, в ходе суда и следствия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800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Совместные мероприятия с педагогами, родителями и представителями системы профилактики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ru-RU" sz="16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результативности </a:t>
                      </a:r>
                    </a:p>
                    <a:p>
                      <a:pPr marL="342900" indent="-342900" algn="l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Вторичная диагностика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Выводы по результатам диагностики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Перспективы работы в данном направлении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Получение обратной связи от учреждений системы профилактики</a:t>
                      </a:r>
                      <a:endParaRPr kumimoji="0" lang="ru-RU" sz="16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Группа 6"/>
          <p:cNvGrpSpPr/>
          <p:nvPr/>
        </p:nvGrpSpPr>
        <p:grpSpPr>
          <a:xfrm>
            <a:off x="539552" y="260648"/>
            <a:ext cx="6192688" cy="666941"/>
            <a:chOff x="354729" y="1196290"/>
            <a:chExt cx="5997867" cy="57004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54729" y="1196290"/>
              <a:ext cx="5997867" cy="5700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382555" y="1251944"/>
              <a:ext cx="5970041" cy="514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05" tIns="0" rIns="22670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Этапы работы</a:t>
              </a:r>
              <a:endPara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3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340768"/>
            <a:ext cx="7418784" cy="7184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несовершеннолетних с 15 до 17 лет, состоящих на различных видах учета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1998" y="2483458"/>
            <a:ext cx="3384378" cy="216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4797152"/>
            <a:ext cx="3024336" cy="1790078"/>
          </a:xfrm>
          <a:prstGeom prst="rect">
            <a:avLst/>
          </a:prstGeom>
        </p:spPr>
      </p:pic>
      <p:sp>
        <p:nvSpPr>
          <p:cNvPr id="9" name="Скругленный прямоугольник 4"/>
          <p:cNvSpPr/>
          <p:nvPr/>
        </p:nvSpPr>
        <p:spPr>
          <a:xfrm>
            <a:off x="1403648" y="260647"/>
            <a:ext cx="6716537" cy="122413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99203" tIns="0" rIns="199203" bIns="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Развивающий этап</a:t>
            </a:r>
            <a:endParaRPr lang="ru-RU" sz="2000" b="1" u="sng" kern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Программа «На перепутье»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1200" dirty="0" smtClean="0">
                <a:solidFill>
                  <a:schemeClr val="tx1"/>
                </a:solidFill>
                <a:latin typeface="Cambria" pitchFamily="18" charset="0"/>
              </a:rPr>
              <a:t>социально-профилактической направленности</a:t>
            </a:r>
            <a:endParaRPr lang="ru-RU" b="1" i="1" kern="1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83457"/>
            <a:ext cx="3372959" cy="252971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6" y="2059179"/>
            <a:ext cx="3384379" cy="25676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49242"/>
            <a:ext cx="3836217" cy="21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196752"/>
            <a:ext cx="6589199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модуля «Обходим острые углы»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1-4 классов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844824"/>
            <a:ext cx="3201824" cy="20162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4088" y="1916832"/>
            <a:ext cx="3511579" cy="2088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6" y="4221088"/>
            <a:ext cx="3239615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1413" y="3451314"/>
            <a:ext cx="4725145" cy="20882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568" y="4113076"/>
            <a:ext cx="2592288" cy="2268252"/>
          </a:xfrm>
          <a:prstGeom prst="rect">
            <a:avLst/>
          </a:prstGeom>
        </p:spPr>
      </p:pic>
      <p:sp>
        <p:nvSpPr>
          <p:cNvPr id="9" name="Скругленный прямоугольник 4"/>
          <p:cNvSpPr/>
          <p:nvPr/>
        </p:nvSpPr>
        <p:spPr>
          <a:xfrm>
            <a:off x="1475656" y="260648"/>
            <a:ext cx="6644529" cy="93610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99203" tIns="0" rIns="199203" bIns="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kern="1200" dirty="0" smtClean="0">
                <a:solidFill>
                  <a:srgbClr val="000099"/>
                </a:solidFill>
                <a:latin typeface="Cambria" pitchFamily="18" charset="0"/>
              </a:rPr>
              <a:t>Развивающий этап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000099"/>
                </a:solidFill>
                <a:latin typeface="Cambria" pitchFamily="18" charset="0"/>
              </a:rPr>
              <a:t> </a:t>
            </a:r>
            <a:r>
              <a:rPr lang="ru-RU" sz="2400" b="1" kern="1200" dirty="0" smtClean="0">
                <a:solidFill>
                  <a:srgbClr val="002060"/>
                </a:solidFill>
                <a:latin typeface="Cambria" pitchFamily="18" charset="0"/>
              </a:rPr>
              <a:t>Программа «Право быть! Я и другие!»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kern="1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2544" cy="1152128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ru-RU" sz="27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Развивающий этап</a:t>
            </a:r>
            <a:r>
              <a:rPr lang="ru-RU" sz="1800" b="1" dirty="0" smtClean="0">
                <a:solidFill>
                  <a:srgbClr val="000099"/>
                </a:solidFill>
                <a:latin typeface="Cambria" pitchFamily="18" charset="0"/>
              </a:rPr>
              <a:t/>
            </a:r>
            <a:br>
              <a:rPr lang="ru-RU" sz="1800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Тематические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встречи с подростками, в рамках межведомственного взаимодействия </a:t>
            </a:r>
            <a:r>
              <a:rPr lang="ru-RU" sz="1800" b="1" dirty="0">
                <a:solidFill>
                  <a:prstClr val="black"/>
                </a:solidFill>
              </a:rPr>
              <a:t/>
            </a:r>
            <a:br>
              <a:rPr lang="ru-RU" sz="1800" b="1" dirty="0">
                <a:solidFill>
                  <a:prstClr val="black"/>
                </a:solidFill>
              </a:rPr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840" y="1196752"/>
            <a:ext cx="7920880" cy="513228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272362" cy="2431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3744418" cy="24212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61047"/>
            <a:ext cx="3742183" cy="2448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978060"/>
            <a:ext cx="3600400" cy="2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24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6984776" cy="3600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Aharoni" panose="02010803020104030203" pitchFamily="2" charset="-79"/>
              </a:rPr>
              <a:t>Тематика </a:t>
            </a:r>
            <a:r>
              <a:rPr lang="ru-RU" sz="2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обращений:</a:t>
            </a:r>
            <a:endParaRPr lang="ru-RU" sz="24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2492896"/>
            <a:ext cx="3240361" cy="3744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Суицидальная готовность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с близкими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2.288 обращений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988840"/>
            <a:ext cx="3456384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 marL="0" indent="0"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</a:p>
          <a:p>
            <a:pPr marL="0" indent="0"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Суицидальная готовность</a:t>
            </a:r>
          </a:p>
          <a:p>
            <a:pPr marL="0" indent="0"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с близкими</a:t>
            </a:r>
          </a:p>
          <a:p>
            <a:pPr marL="0" indent="0"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самоопределение</a:t>
            </a:r>
          </a:p>
          <a:p>
            <a:pPr marL="0" indent="0">
              <a:spcBef>
                <a:spcPts val="0"/>
              </a:spcBef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3.652 обращений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в возрасте: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11-14 лет -10,9%;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15-18 лет- 32,3%;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19-23 лет-15,1%.    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16632"/>
            <a:ext cx="7211144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ru-RU" sz="2000" dirty="0">
                <a:solidFill>
                  <a:srgbClr val="002060"/>
                </a:solidFill>
                <a:latin typeface="Franklin Gothic Heavy" panose="020B0903020102020204" pitchFamily="34" charset="0"/>
                <a:ea typeface="+mj-ea"/>
                <a:cs typeface="+mj-cs"/>
              </a:rPr>
              <a:t>Служба экстренной психологической помощи подросткам и молодежи в формате </a:t>
            </a:r>
            <a:r>
              <a:rPr lang="ru-RU" sz="2000" dirty="0" err="1">
                <a:solidFill>
                  <a:srgbClr val="002060"/>
                </a:solidFill>
                <a:latin typeface="Franklin Gothic Heavy" panose="020B0903020102020204" pitchFamily="34" charset="0"/>
                <a:ea typeface="+mj-ea"/>
                <a:cs typeface="+mj-cs"/>
              </a:rPr>
              <a:t>on-line</a:t>
            </a:r>
            <a:r>
              <a:rPr lang="ru-RU" sz="2000" dirty="0">
                <a:solidFill>
                  <a:srgbClr val="002060"/>
                </a:solidFill>
                <a:latin typeface="Franklin Gothic Heavy" panose="020B0903020102020204" pitchFamily="34" charset="0"/>
                <a:ea typeface="+mj-ea"/>
                <a:cs typeface="+mj-cs"/>
              </a:rPr>
              <a:t> переписки </a:t>
            </a:r>
            <a:br>
              <a:rPr lang="ru-RU" sz="2000" dirty="0">
                <a:solidFill>
                  <a:srgbClr val="002060"/>
                </a:solidFill>
                <a:latin typeface="Franklin Gothic Heavy" panose="020B0903020102020204" pitchFamily="34" charset="0"/>
                <a:ea typeface="+mj-ea"/>
                <a:cs typeface="+mj-cs"/>
              </a:rPr>
            </a:br>
            <a:r>
              <a:rPr lang="ru-RU" sz="2000" dirty="0">
                <a:solidFill>
                  <a:srgbClr val="002060"/>
                </a:solidFill>
                <a:latin typeface="Franklin Gothic Heavy" panose="020B0903020102020204" pitchFamily="34" charset="0"/>
                <a:ea typeface="+mj-ea"/>
                <a:cs typeface="+mj-cs"/>
              </a:rPr>
              <a:t>(чат для подростков "Твоя территория</a:t>
            </a:r>
            <a:r>
              <a:rPr lang="ru-RU" sz="2000" dirty="0" smtClean="0">
                <a:solidFill>
                  <a:srgbClr val="002060"/>
                </a:solidFill>
                <a:latin typeface="Franklin Gothic Heavy" panose="020B0903020102020204" pitchFamily="34" charset="0"/>
                <a:ea typeface="+mj-ea"/>
                <a:cs typeface="+mj-cs"/>
              </a:rPr>
              <a:t>")</a:t>
            </a:r>
          </a:p>
          <a:p>
            <a:pPr lvl="0" algn="ctr" defTabSz="457200">
              <a:spcBef>
                <a:spcPct val="0"/>
              </a:spcBef>
              <a:defRPr/>
            </a:pPr>
            <a:endParaRPr lang="ru-RU" sz="1600" dirty="0" smtClean="0">
              <a:latin typeface="Franklin Gothic Heavy" panose="020B0903020102020204" pitchFamily="34" charset="0"/>
              <a:ea typeface="+mj-ea"/>
              <a:cs typeface="+mj-cs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1600" dirty="0" smtClean="0">
                <a:latin typeface="Franklin Gothic Heavy" panose="020B0903020102020204" pitchFamily="34" charset="0"/>
                <a:ea typeface="+mj-ea"/>
                <a:cs typeface="+mj-cs"/>
              </a:rPr>
              <a:t>Время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Heavy" panose="020B0903020102020204" pitchFamily="34" charset="0"/>
                <a:ea typeface="+mj-ea"/>
                <a:cs typeface="+mj-cs"/>
              </a:rPr>
              <a:t>работы Чата с 15.00 дня до 22.00 вечера, ежедневно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Heavy" panose="020B0903020102020204" pitchFamily="34" charset="0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Heavy" panose="020B0903020102020204" pitchFamily="34" charset="0"/>
                <a:ea typeface="+mj-ea"/>
                <a:cs typeface="Aharoni" panose="02010803020104030203" pitchFamily="2" charset="-79"/>
              </a:rPr>
              <a:t>через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портал ТВОЯТЕРРИТОРИЯ.ОНЛАЙН</a:t>
            </a:r>
          </a:p>
          <a:p>
            <a:pPr lvl="0" algn="ctr" defTabSz="457200">
              <a:spcBef>
                <a:spcPct val="0"/>
              </a:spcBef>
              <a:defRPr/>
            </a:pPr>
            <a:endParaRPr lang="ru-RU" sz="1600" b="1" dirty="0">
              <a:latin typeface="Times New Roman" panose="02020603050405020304" pitchFamily="18" charset="0"/>
              <a:ea typeface="+mj-ea"/>
              <a:cs typeface="Aharoni" panose="02010803020104030203" pitchFamily="2" charset="-79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Aharoni" panose="02010803020104030203" pitchFamily="2" charset="-79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lang="ru-RU" sz="1600" b="1" dirty="0" smtClean="0">
              <a:solidFill>
                <a:srgbClr val="9738A7"/>
              </a:solidFill>
              <a:latin typeface="Times New Roman" panose="02020603050405020304" pitchFamily="18" charset="0"/>
              <a:ea typeface="+mj-ea"/>
              <a:cs typeface="Aharoni" panose="02010803020104030203" pitchFamily="2" charset="-79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lang="ru-RU" sz="1600" b="1" dirty="0">
              <a:solidFill>
                <a:srgbClr val="9738A7"/>
              </a:solidFill>
              <a:latin typeface="Times New Roman" panose="02020603050405020304" pitchFamily="18" charset="0"/>
              <a:ea typeface="+mj-ea"/>
              <a:cs typeface="Aharoni" panose="02010803020104030203" pitchFamily="2" charset="-79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738A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738A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ranklin Gothic Heavy" panose="020B0903020102020204" pitchFamily="34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ranklin Gothic Heavy" panose="020B0903020102020204" pitchFamily="34" charset="0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1287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 деятельности службы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офлайн режиме: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defTabSz="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Осуществление представительства на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допросах несовершеннолетних в ходе следствия, суда (по запросу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правоохранительных органов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): 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в 2022 г. </a:t>
            </a:r>
            <a:r>
              <a:rPr lang="ru-RU" sz="2000" dirty="0">
                <a:latin typeface="Times New Roman"/>
                <a:ea typeface="Times New Roman"/>
              </a:rPr>
              <a:t>осуществлено 69 выходов в рамках сопровождения суда и </a:t>
            </a:r>
            <a:r>
              <a:rPr lang="ru-RU" sz="2000" dirty="0" smtClean="0">
                <a:latin typeface="Times New Roman"/>
                <a:ea typeface="Times New Roman"/>
              </a:rPr>
              <a:t>следствия;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276872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Участие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на постоянной основе в заседаниях КДН и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ЗП: </a:t>
            </a:r>
            <a:r>
              <a:rPr lang="ru-RU" sz="2000" dirty="0" smtClean="0">
                <a:latin typeface="Times New Roman"/>
                <a:ea typeface="Times New Roman"/>
              </a:rPr>
              <a:t>принято </a:t>
            </a:r>
            <a:r>
              <a:rPr lang="ru-RU" sz="2000" dirty="0">
                <a:latin typeface="Times New Roman"/>
                <a:ea typeface="Times New Roman"/>
              </a:rPr>
              <a:t>участие в 50 заседаниях </a:t>
            </a:r>
            <a:r>
              <a:rPr lang="ru-RU" sz="2000" dirty="0" err="1" smtClean="0">
                <a:latin typeface="Times New Roman"/>
                <a:ea typeface="Times New Roman"/>
              </a:rPr>
              <a:t>КДНиЗП</a:t>
            </a:r>
            <a:r>
              <a:rPr lang="ru-RU" sz="2000" dirty="0" smtClean="0">
                <a:latin typeface="Times New Roman"/>
                <a:ea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в рамках межведомственного взаимодействия проведена работа: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 направлению отдела опеки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- 10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обращений (35 консультаций);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 направлению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КДНиЗП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– 9 обращений (47 консультаций);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 направлению УМВД – 6 обращений (25 консультаций);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перенаправлены к специалистам НД – 6 несовершеннолетних и их законных представителей.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45224"/>
            <a:ext cx="2014961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3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4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5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6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7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8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9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33532</TotalTime>
  <Words>512</Words>
  <Application>Microsoft Office PowerPoint</Application>
  <PresentationFormat>Экран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2_Легкий дым</vt:lpstr>
      <vt:lpstr>3_Легкий дым</vt:lpstr>
      <vt:lpstr>4_Легкий дым</vt:lpstr>
      <vt:lpstr>5_Легкий дым</vt:lpstr>
      <vt:lpstr>6_Легкий дым</vt:lpstr>
      <vt:lpstr>7_Легкий дым</vt:lpstr>
      <vt:lpstr>8_Легкий дым</vt:lpstr>
      <vt:lpstr>9_Легкий дым</vt:lpstr>
      <vt:lpstr>           Муниципальное бюджетное учреждение  дополнительного образования «Центр психолого–педагогической,  медицинской и социальной помощи»  МБУ ДО ППМС-центр Нижегородская обл., г. Дзержинск, ул. Гастелло, 5-А тел. 26-02-11  </vt:lpstr>
      <vt:lpstr>Задачи</vt:lpstr>
      <vt:lpstr>Презентация PowerPoint</vt:lpstr>
      <vt:lpstr> для несовершеннолетних с 15 до 17 лет, состоящих на различных видах учета</vt:lpstr>
      <vt:lpstr>Реализация модуля «Обходим острые углы»  для обучающихся 1-4 классов</vt:lpstr>
      <vt:lpstr>Развивающий этап Тематические встречи с подростками, в рамках межведомственного взаимодействия  </vt:lpstr>
      <vt:lpstr>Презентация PowerPoint</vt:lpstr>
      <vt:lpstr>Тематика обращений:</vt:lpstr>
      <vt:lpstr>Презентация PowerPoint</vt:lpstr>
      <vt:lpstr>Просветительская работа с педагогами и родителями</vt:lpstr>
      <vt:lpstr>Выводы:</vt:lpstr>
      <vt:lpstr>Транслируемость практических достижений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User1</cp:lastModifiedBy>
  <cp:revision>632</cp:revision>
  <dcterms:created xsi:type="dcterms:W3CDTF">2016-12-12T16:15:08Z</dcterms:created>
  <dcterms:modified xsi:type="dcterms:W3CDTF">2023-02-06T10:04:22Z</dcterms:modified>
</cp:coreProperties>
</file>