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68" r:id="rId5"/>
    <p:sldId id="257" r:id="rId6"/>
    <p:sldId id="259" r:id="rId7"/>
    <p:sldId id="258" r:id="rId8"/>
    <p:sldId id="260" r:id="rId9"/>
    <p:sldId id="263" r:id="rId10"/>
    <p:sldId id="264" r:id="rId11"/>
    <p:sldId id="261" r:id="rId12"/>
    <p:sldId id="262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19.10.2022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849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19.10.2022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96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19.10.2022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795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19.10.2022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5196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19.10.2022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9756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19.10.2022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7204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19.10.2022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2510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19.10.2022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28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19.10.2022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51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19.10.2022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8889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19.10.2022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2359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19.10.2022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944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19.10.2022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261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19.10.2022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4732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19.10.2022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6062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19.10.2022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1365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19.10.2022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9791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19.10.2022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61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19.10.2022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5086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19.10.2022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188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19.10.2022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1558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19.10.2022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371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19.10.2022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80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19.10.2022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672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728191"/>
          </a:xfrm>
        </p:spPr>
        <p:txBody>
          <a:bodyPr>
            <a:normAutofit fontScale="90000"/>
          </a:bodyPr>
          <a:lstStyle/>
          <a:p>
            <a:r>
              <a:rPr lang="ru-RU" sz="1600" cap="all" dirty="0">
                <a:ln w="6350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учреждение</a:t>
            </a:r>
            <a:br>
              <a:rPr lang="ru-RU" sz="1600" cap="all" dirty="0">
                <a:ln w="6350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cap="all" dirty="0">
                <a:ln w="6350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дополнительного образования</a:t>
            </a:r>
            <a:br>
              <a:rPr lang="ru-RU" sz="1600" cap="all" dirty="0">
                <a:ln w="6350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cap="all" dirty="0">
                <a:ln w="6350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</a:t>
            </a:r>
            <a:r>
              <a:rPr lang="ru-RU" sz="1600" cap="all" dirty="0" err="1">
                <a:ln w="6350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</a:t>
            </a:r>
            <a:r>
              <a:rPr lang="ru-RU" sz="1600" cap="all" dirty="0">
                <a:ln w="6350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педагогической, </a:t>
            </a:r>
            <a:br>
              <a:rPr lang="ru-RU" sz="1600" cap="all" dirty="0">
                <a:ln w="6350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cap="all" dirty="0">
                <a:ln w="6350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медицинской и социальной помощи» </a:t>
            </a:r>
            <a:br>
              <a:rPr lang="ru-RU" sz="1600" cap="all" dirty="0">
                <a:ln w="6350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cap="all" dirty="0">
                <a:ln w="6350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МБУ ДО ППМС-центр</a:t>
            </a:r>
            <a:br>
              <a:rPr lang="ru-RU" sz="1600" cap="all" dirty="0">
                <a:ln w="6350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204864"/>
            <a:ext cx="8208912" cy="4032448"/>
          </a:xfrm>
        </p:spPr>
        <p:txBody>
          <a:bodyPr>
            <a:normAutofit lnSpcReduction="10000"/>
          </a:bodyPr>
          <a:lstStyle/>
          <a:p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  <a:t> 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Регламент</a:t>
            </a:r>
          </a:p>
          <a:p>
            <a:r>
              <a:rPr lang="ru-RU" sz="2600" dirty="0">
                <a:solidFill>
                  <a:schemeClr val="tx2">
                    <a:lumMod val="50000"/>
                  </a:schemeClr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м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ежведомственного взаимодействия 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органов и учреждений системы профилактики безнадзорности и правонарушений несовершеннолетних, 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 по выявлению и организации  помощи семьям и детям, находящимся в социально опасном положении   </a:t>
            </a:r>
          </a:p>
          <a:p>
            <a:endParaRPr lang="ru-RU" sz="2600" dirty="0">
              <a:solidFill>
                <a:schemeClr val="tx2">
                  <a:lumMod val="50000"/>
                </a:schemeClr>
              </a:solidFill>
              <a:latin typeface="Georgia" panose="02040502050405020303" pitchFamily="18" charset="0"/>
              <a:ea typeface="Gungsuh" panose="02030600000101010101" pitchFamily="18" charset="-127"/>
            </a:endParaRPr>
          </a:p>
          <a:p>
            <a:r>
              <a:rPr lang="ru-RU" sz="2600" dirty="0">
                <a:solidFill>
                  <a:schemeClr val="tx2">
                    <a:lumMod val="50000"/>
                  </a:schemeClr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г. Дзержинск</a:t>
            </a:r>
          </a:p>
          <a:p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Georgia" panose="02040502050405020303" pitchFamily="18" charset="0"/>
              </a:rPr>
              <a:t>2022 г.</a:t>
            </a:r>
          </a:p>
          <a:p>
            <a:endParaRPr lang="ru-RU" sz="26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5366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Алгоритм работы по постановлению КДН И ЗП</a:t>
            </a:r>
            <a:endParaRPr lang="ru-RU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268760"/>
            <a:ext cx="85689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 </a:t>
            </a:r>
            <a:r>
              <a:rPr lang="ru-RU" sz="2000" dirty="0">
                <a:latin typeface="Georgia" panose="02040502050405020303" pitchFamily="18" charset="0"/>
              </a:rPr>
              <a:t>Орган или учреждение системы профилактики безнадзорности и правонарушений несовершеннолетних, в течение </a:t>
            </a:r>
            <a:r>
              <a:rPr lang="ru-RU" sz="2000" b="1" dirty="0">
                <a:latin typeface="Georgia" panose="02040502050405020303" pitchFamily="18" charset="0"/>
              </a:rPr>
              <a:t>не более семи рабочих дней </a:t>
            </a:r>
            <a:r>
              <a:rPr lang="ru-RU" sz="2000" dirty="0">
                <a:latin typeface="Georgia" panose="02040502050405020303" pitchFamily="18" charset="0"/>
              </a:rPr>
              <a:t>со дня получения </a:t>
            </a:r>
            <a:r>
              <a:rPr lang="ru-RU" sz="2000" dirty="0" smtClean="0">
                <a:latin typeface="Georgia" panose="02040502050405020303" pitchFamily="18" charset="0"/>
              </a:rPr>
              <a:t>постановления осуществляет 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Georgia" panose="02040502050405020303" pitchFamily="18" charset="0"/>
              </a:rPr>
              <a:t>сбор </a:t>
            </a:r>
            <a:r>
              <a:rPr lang="ru-RU" sz="2000" dirty="0">
                <a:latin typeface="Georgia" panose="02040502050405020303" pitchFamily="18" charset="0"/>
              </a:rPr>
              <a:t>информации о несовершеннолетнем, его родителях или иных законных представителях и лицах, совместно с ними проживающих; </a:t>
            </a:r>
            <a:endParaRPr lang="ru-RU" sz="2000" dirty="0" smtClean="0"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Georgia" panose="02040502050405020303" pitchFamily="18" charset="0"/>
              </a:rPr>
              <a:t> </a:t>
            </a:r>
            <a:r>
              <a:rPr lang="ru-RU" sz="2000" dirty="0">
                <a:latin typeface="Georgia" panose="02040502050405020303" pitchFamily="18" charset="0"/>
              </a:rPr>
              <a:t>проводит анализ возможностей родителей или иных законных представителей по защите прав и законных интересов ребенка; </a:t>
            </a:r>
            <a:endParaRPr lang="ru-RU" sz="2000" dirty="0" smtClean="0">
              <a:latin typeface="Georgia" panose="02040502050405020303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Georgia" panose="02040502050405020303" pitchFamily="18" charset="0"/>
              </a:rPr>
              <a:t>совместно </a:t>
            </a:r>
            <a:r>
              <a:rPr lang="ru-RU" sz="2000" dirty="0">
                <a:latin typeface="Georgia" panose="02040502050405020303" pitchFamily="18" charset="0"/>
              </a:rPr>
              <a:t>с иными органами и учреждениями системы профилактики безнадзорности и правонарушений несовершеннолетних, по возможности при участии родителей или иных законных представителей несовершеннолетних, осуществляет подготовку проекта межведомственного плана;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Georgia" panose="02040502050405020303" pitchFamily="18" charset="0"/>
              </a:rPr>
              <a:t>представляет </a:t>
            </a:r>
            <a:r>
              <a:rPr lang="ru-RU" sz="2000" dirty="0">
                <a:latin typeface="Georgia" panose="02040502050405020303" pitchFamily="18" charset="0"/>
              </a:rPr>
              <a:t>предложения в проект межведомственного плана ИПР для его утверждения в муниципальную </a:t>
            </a:r>
            <a:r>
              <a:rPr lang="ru-RU" sz="2000" dirty="0" smtClean="0">
                <a:latin typeface="Georgia" panose="02040502050405020303" pitchFamily="18" charset="0"/>
              </a:rPr>
              <a:t>комиссию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61491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Содержание плана ИПР:</a:t>
            </a:r>
            <a:endParaRPr lang="ru-RU" sz="28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772816"/>
            <a:ext cx="864096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-</a:t>
            </a:r>
            <a:r>
              <a:rPr lang="ru-RU" sz="2000" dirty="0" smtClean="0">
                <a:latin typeface="Georgia" panose="02040502050405020303" pitchFamily="18" charset="0"/>
              </a:rPr>
              <a:t>конкретные </a:t>
            </a:r>
            <a:r>
              <a:rPr lang="ru-RU" sz="2000" dirty="0">
                <a:latin typeface="Georgia" panose="02040502050405020303" pitchFamily="18" charset="0"/>
              </a:rPr>
              <a:t>меры оказания помощи и поддержки; </a:t>
            </a:r>
            <a:endParaRPr lang="ru-RU" sz="2000" dirty="0" smtClean="0">
              <a:latin typeface="Georgia" panose="020405020504050203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Georgia" panose="02040502050405020303" pitchFamily="18" charset="0"/>
              </a:rPr>
              <a:t>сроки </a:t>
            </a:r>
            <a:r>
              <a:rPr lang="ru-RU" sz="2000" dirty="0">
                <a:latin typeface="Georgia" panose="02040502050405020303" pitchFamily="18" charset="0"/>
              </a:rPr>
              <a:t>реализации мероприятий;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Georgia" panose="02040502050405020303" pitchFamily="18" charset="0"/>
              </a:rPr>
              <a:t>исполнителей</a:t>
            </a:r>
            <a:r>
              <a:rPr lang="ru-RU" sz="2000" dirty="0">
                <a:latin typeface="Georgia" panose="02040502050405020303" pitchFamily="18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Georgia" panose="02040502050405020303" pitchFamily="18" charset="0"/>
              </a:rPr>
              <a:t>отметку </a:t>
            </a:r>
            <a:r>
              <a:rPr lang="ru-RU" sz="2000" dirty="0">
                <a:latin typeface="Georgia" panose="02040502050405020303" pitchFamily="18" charset="0"/>
              </a:rPr>
              <a:t>о проведении мероприятий </a:t>
            </a:r>
            <a:r>
              <a:rPr lang="ru-RU" sz="2000" dirty="0" smtClean="0">
                <a:latin typeface="Georgia" panose="02040502050405020303" pitchFamily="18" charset="0"/>
              </a:rPr>
              <a:t>(</a:t>
            </a:r>
            <a:r>
              <a:rPr lang="ru-RU" sz="2000" dirty="0">
                <a:latin typeface="Georgia" panose="02040502050405020303" pitchFamily="18" charset="0"/>
              </a:rPr>
              <a:t>проведение профилактических бесед, разъяснение прав и обязанностей, степени ответственности за нарушение прав и интересов ребенка, переориентация, консультации специалистов, направление в центры психолого-педагогической помощи, подбор наставника, </a:t>
            </a:r>
            <a:r>
              <a:rPr lang="ru-RU" sz="2000" dirty="0" smtClean="0">
                <a:latin typeface="Georgia" panose="02040502050405020303" pitchFamily="18" charset="0"/>
              </a:rPr>
              <a:t>устройство </a:t>
            </a:r>
            <a:r>
              <a:rPr lang="ru-RU" sz="2000" dirty="0">
                <a:latin typeface="Georgia" panose="02040502050405020303" pitchFamily="18" charset="0"/>
              </a:rPr>
              <a:t>в дошкольное учреждение, образовательную организацию, направление в лагерь, санаторий, организация досуга, устройство на работу, временная занятость, оказание различных видов помощи (гуманитарная, материальная, психолого-педагогическая, медицинская и т.д.); </a:t>
            </a:r>
          </a:p>
        </p:txBody>
      </p:sp>
    </p:spTree>
    <p:extLst>
      <p:ext uri="{BB962C8B-B14F-4D97-AF65-F5344CB8AC3E}">
        <p14:creationId xmlns:p14="http://schemas.microsoft.com/office/powerpoint/2010/main" val="1637158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Контроль за </a:t>
            </a:r>
            <a:r>
              <a:rPr lang="ru-RU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проведением и </a:t>
            </a:r>
            <a:r>
              <a:rPr lang="ru-RU" sz="28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сроки ИПР</a:t>
            </a:r>
            <a:endParaRPr lang="ru-RU" sz="28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844824"/>
            <a:ext cx="86409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 </a:t>
            </a:r>
            <a:r>
              <a:rPr lang="ru-RU" dirty="0">
                <a:latin typeface="Georgia" panose="02040502050405020303" pitchFamily="18" charset="0"/>
              </a:rPr>
              <a:t>Утвержденный межведомственный план ИПР направляется </a:t>
            </a:r>
            <a:r>
              <a:rPr lang="ru-RU" b="1" dirty="0">
                <a:latin typeface="Georgia" panose="02040502050405020303" pitchFamily="18" charset="0"/>
              </a:rPr>
              <a:t>не позднее 5 рабочих дней </a:t>
            </a:r>
            <a:r>
              <a:rPr lang="ru-RU" dirty="0">
                <a:latin typeface="Georgia" panose="02040502050405020303" pitchFamily="18" charset="0"/>
              </a:rPr>
              <a:t>после его утверждения в органы системы профилактики </a:t>
            </a:r>
            <a:r>
              <a:rPr lang="ru-RU" dirty="0" smtClean="0">
                <a:latin typeface="Georgia" panose="02040502050405020303" pitchFamily="18" charset="0"/>
              </a:rPr>
              <a:t>;</a:t>
            </a:r>
          </a:p>
          <a:p>
            <a:pPr algn="just"/>
            <a:r>
              <a:rPr lang="ru-RU" dirty="0">
                <a:latin typeface="Georgia" panose="02040502050405020303" pitchFamily="18" charset="0"/>
              </a:rPr>
              <a:t>Органы системы профилактики </a:t>
            </a:r>
            <a:r>
              <a:rPr lang="ru-RU" b="1" dirty="0">
                <a:latin typeface="Georgia" panose="02040502050405020303" pitchFamily="18" charset="0"/>
              </a:rPr>
              <a:t>ежеквартально</a:t>
            </a:r>
            <a:r>
              <a:rPr lang="ru-RU" dirty="0">
                <a:latin typeface="Georgia" panose="02040502050405020303" pitchFamily="18" charset="0"/>
              </a:rPr>
              <a:t> до 5 числа, следующего за отчетным периодом, направляют в </a:t>
            </a:r>
            <a:r>
              <a:rPr lang="ru-RU" dirty="0" err="1">
                <a:latin typeface="Georgia" panose="02040502050405020303" pitchFamily="18" charset="0"/>
              </a:rPr>
              <a:t>КДНиЗП</a:t>
            </a:r>
            <a:r>
              <a:rPr lang="ru-RU" dirty="0">
                <a:latin typeface="Georgia" panose="02040502050405020303" pitchFamily="18" charset="0"/>
              </a:rPr>
              <a:t> сведения о реализации мероприятий межведомственного плана </a:t>
            </a:r>
            <a:r>
              <a:rPr lang="ru-RU" dirty="0" smtClean="0">
                <a:latin typeface="Georgia" panose="02040502050405020303" pitchFamily="18" charset="0"/>
              </a:rPr>
              <a:t>ИПР;</a:t>
            </a:r>
          </a:p>
          <a:p>
            <a:pPr algn="just"/>
            <a:r>
              <a:rPr lang="ru-RU" dirty="0" err="1">
                <a:latin typeface="Georgia" panose="02040502050405020303" pitchFamily="18" charset="0"/>
              </a:rPr>
              <a:t>КДНиЗП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b="1" dirty="0">
                <a:latin typeface="Georgia" panose="02040502050405020303" pitchFamily="18" charset="0"/>
              </a:rPr>
              <a:t>ежеквартально </a:t>
            </a:r>
            <a:r>
              <a:rPr lang="ru-RU" dirty="0">
                <a:latin typeface="Georgia" panose="02040502050405020303" pitchFamily="18" charset="0"/>
              </a:rPr>
              <a:t>осуществляет мониторинг эффективности комплексной </a:t>
            </a:r>
            <a:r>
              <a:rPr lang="ru-RU" dirty="0" smtClean="0">
                <a:latin typeface="Georgia" panose="02040502050405020303" pitchFamily="18" charset="0"/>
              </a:rPr>
              <a:t>помощи и при </a:t>
            </a:r>
            <a:r>
              <a:rPr lang="ru-RU" dirty="0">
                <a:latin typeface="Georgia" panose="02040502050405020303" pitchFamily="18" charset="0"/>
              </a:rPr>
              <a:t>необходимости, вносятся предложения по корректировке плана ИПР</a:t>
            </a:r>
            <a:r>
              <a:rPr lang="ru-RU" dirty="0" smtClean="0">
                <a:latin typeface="Georgia" panose="02040502050405020303" pitchFamily="18" charset="0"/>
              </a:rPr>
              <a:t>.</a:t>
            </a:r>
          </a:p>
          <a:p>
            <a:pPr algn="ctr"/>
            <a:r>
              <a:rPr lang="ru-RU" dirty="0">
                <a:latin typeface="Georgia" panose="02040502050405020303" pitchFamily="18" charset="0"/>
              </a:rPr>
              <a:t>Индивидуальная профилактическая работа в отношении несовершеннолетних, их родителей или иных законных представителей проводится в сроки, необходимые для оказания социальной и иной помощи несовершеннолетним, или </a:t>
            </a:r>
            <a:r>
              <a:rPr lang="ru-RU" b="1" dirty="0">
                <a:latin typeface="Georgia" panose="02040502050405020303" pitchFamily="18" charset="0"/>
              </a:rPr>
              <a:t>до устранения причин и условий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3686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Основания для прекращения ИПР</a:t>
            </a:r>
            <a:endParaRPr lang="ru-RU" sz="28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484784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>
                <a:latin typeface="Georgia" panose="02040502050405020303" pitchFamily="18" charset="0"/>
              </a:rPr>
              <a:t>с устранением причин и условий нарушения прав и законных интересов несовершеннолетних;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Georgia" panose="02040502050405020303" pitchFamily="18" charset="0"/>
              </a:rPr>
              <a:t>с </a:t>
            </a:r>
            <a:r>
              <a:rPr lang="ru-RU" sz="2000" dirty="0">
                <a:latin typeface="Georgia" panose="02040502050405020303" pitchFamily="18" charset="0"/>
              </a:rPr>
              <a:t>достижением ребенком (всеми детьми в семье) 18-летнего возраста; </a:t>
            </a:r>
          </a:p>
          <a:p>
            <a:pPr algn="just"/>
            <a:r>
              <a:rPr lang="ru-RU" sz="2000" dirty="0" smtClean="0">
                <a:latin typeface="Georgia" panose="02040502050405020303" pitchFamily="18" charset="0"/>
              </a:rPr>
              <a:t>с </a:t>
            </a:r>
            <a:r>
              <a:rPr lang="ru-RU" sz="2000" dirty="0">
                <a:latin typeface="Georgia" panose="02040502050405020303" pitchFamily="18" charset="0"/>
              </a:rPr>
              <a:t>лишением родителей родительских прав;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Georgia" panose="02040502050405020303" pitchFamily="18" charset="0"/>
              </a:rPr>
              <a:t>с </a:t>
            </a:r>
            <a:r>
              <a:rPr lang="ru-RU" sz="2000" dirty="0">
                <a:latin typeface="Georgia" panose="02040502050405020303" pitchFamily="18" charset="0"/>
              </a:rPr>
              <a:t>изменением места жительства лица (лиц), в отношении которых проводилась ИПР;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Georgia" panose="02040502050405020303" pitchFamily="18" charset="0"/>
              </a:rPr>
              <a:t>со </a:t>
            </a:r>
            <a:r>
              <a:rPr lang="ru-RU" sz="2000" dirty="0">
                <a:latin typeface="Georgia" panose="02040502050405020303" pitchFamily="18" charset="0"/>
              </a:rPr>
              <a:t>смертью родителей или иных законных представителей либо ребенка (детей);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Georgia" panose="02040502050405020303" pitchFamily="18" charset="0"/>
              </a:rPr>
              <a:t> </a:t>
            </a:r>
            <a:r>
              <a:rPr lang="ru-RU" sz="2000" dirty="0">
                <a:latin typeface="Georgia" panose="02040502050405020303" pitchFamily="18" charset="0"/>
              </a:rPr>
              <a:t>с наличием других мотивированных оснований по решению муниципальной комиссии;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Georgia" panose="02040502050405020303" pitchFamily="18" charset="0"/>
              </a:rPr>
              <a:t> </a:t>
            </a:r>
            <a:r>
              <a:rPr lang="ru-RU" sz="2000" dirty="0">
                <a:latin typeface="Georgia" panose="02040502050405020303" pitchFamily="18" charset="0"/>
              </a:rPr>
              <a:t>с наступлением других законодательством Российской </a:t>
            </a:r>
            <a:r>
              <a:rPr lang="ru-RU" sz="2000" dirty="0" smtClean="0">
                <a:latin typeface="Georgia" panose="02040502050405020303" pitchFamily="18" charset="0"/>
              </a:rPr>
              <a:t>Федерации</a:t>
            </a:r>
            <a:r>
              <a:rPr lang="ru-RU" dirty="0" smtClean="0">
                <a:latin typeface="Georgia" panose="02040502050405020303" pitchFamily="18" charset="0"/>
              </a:rPr>
              <a:t> </a:t>
            </a:r>
            <a:endParaRPr lang="ru-RU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809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08012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Регламент</a:t>
            </a:r>
            <a:r>
              <a:rPr lang="en-US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endParaRPr lang="ru-RU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1340768"/>
            <a:ext cx="7416824" cy="4464496"/>
          </a:xfrm>
        </p:spPr>
        <p:txBody>
          <a:bodyPr>
            <a:normAutofit lnSpcReduction="10000"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определяет порядок межведомственного взаимодействия между органами и учреждениями системы профилактики безнадзорности и правонарушений несовершеннолетних в пределах полномочий, установленных федеральным и региональным законодательством о профилактике безнадзорности и правонарушений несовершеннолетних, при выявлении ими фактов (признаков) нарушения прав и законных интересов </a:t>
            </a:r>
            <a:r>
              <a:rPr lang="ru-RU" sz="24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несовершеннолетних</a:t>
            </a:r>
            <a:endParaRPr lang="ru-RU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9565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268760"/>
            <a:ext cx="8352927" cy="4857403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Gungsuh" panose="02030600000101010101" pitchFamily="18" charset="-127"/>
              </a:rPr>
              <a:t>выявление и устранение причин и условий, приводящих к нарушению прав и законных интересов несовершеннолетних; </a:t>
            </a:r>
            <a:endParaRPr lang="ru-RU" sz="2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Gungsuh" panose="02030600000101010101" pitchFamily="18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Gungsuh" panose="02030600000101010101" pitchFamily="18" charset="-127"/>
              </a:rPr>
              <a:t>предупреждение </a:t>
            </a:r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Gungsuh" panose="02030600000101010101" pitchFamily="18" charset="-127"/>
              </a:rPr>
              <a:t>безнадзорности, беспризорности, правонарушений или иных антиобщественных действий несовершеннолетних; </a:t>
            </a:r>
            <a:endParaRPr lang="ru-RU" sz="2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Gungsuh" panose="02030600000101010101" pitchFamily="18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Gungsuh" panose="02030600000101010101" pitchFamily="18" charset="-127"/>
              </a:rPr>
              <a:t>оказание </a:t>
            </a:r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Gungsuh" panose="02030600000101010101" pitchFamily="18" charset="-127"/>
              </a:rPr>
              <a:t>комплексной социально-психолого-педагогической и медицинской помощи несовершеннолетним и семьям, находящимся в социально опасном положении (далее - СОП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Gungsuh" panose="02030600000101010101" pitchFamily="18" charset="-127"/>
              </a:rPr>
              <a:t>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Gungsuh" panose="02030600000101010101" pitchFamily="18" charset="-127"/>
              </a:rPr>
              <a:t>проведение </a:t>
            </a:r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Gungsuh" panose="02030600000101010101" pitchFamily="18" charset="-127"/>
              </a:rPr>
              <a:t>межведомственной работы по социальной реабилитации несовершеннолетних и семей, находящихся в СОП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Gungsuh" panose="02030600000101010101" pitchFamily="18" charset="-127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Gungsuh" panose="02030600000101010101" pitchFamily="18" charset="-127"/>
              </a:rPr>
              <a:t>реабилитация </a:t>
            </a:r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Gungsuh" panose="02030600000101010101" pitchFamily="18" charset="-127"/>
              </a:rPr>
              <a:t>несовершеннолетних, являющихся жертвами 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Gungsuh" panose="02030600000101010101" pitchFamily="18" charset="-127"/>
              </a:rPr>
              <a:t>насилия</a:t>
            </a:r>
            <a:endParaRPr lang="ru-RU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Gungsuh" panose="02030600000101010101" pitchFamily="18" charset="-127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Основные задачи:</a:t>
            </a:r>
            <a:endParaRPr lang="ru-RU" sz="2800" b="1" dirty="0">
              <a:solidFill>
                <a:schemeClr val="tx1"/>
              </a:solidFill>
              <a:latin typeface="Georgia" panose="02040502050405020303" pitchFamily="18" charset="0"/>
              <a:ea typeface="Gungsuh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9355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268760"/>
            <a:ext cx="8640959" cy="4857403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 законности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; </a:t>
            </a:r>
            <a:endPara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разграничения 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компетенции между субъектами (участниками) межведомственного взаимодействия; </a:t>
            </a:r>
            <a:endPara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исключения дублирования процедур сбора и обработки информации о несовершеннолетних и семьях, находящихся в СОП, субъектами (участниками) межведомственного взаимодействия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индивидуального подхода в организации работы с несовершеннолетними и семьями, находящимися в СОП; </a:t>
            </a:r>
            <a:endPara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обеспечения 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конфиденциальности полученной в процессе межведомственного взаимодействия информации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; 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использования 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эффективных технологий и методик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работы;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принцип  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презумпции добросовестности родителей в осуществлении родительских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прав, пока не будет доказано обратное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Основные принципы:</a:t>
            </a:r>
            <a:endParaRPr lang="ru-RU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794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1" cy="4425355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комиссия по делам несовершеннолетних и защите их </a:t>
            </a:r>
            <a: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прав</a:t>
            </a: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;</a:t>
            </a:r>
            <a:endParaRPr lang="ru-RU" sz="1800" dirty="0" smtClean="0">
              <a:solidFill>
                <a:schemeClr val="tx1"/>
              </a:solidFill>
              <a:latin typeface="Georgia" panose="02040502050405020303" pitchFamily="18" charset="0"/>
              <a:ea typeface="Gungsuh" panose="02030600000101010101" pitchFamily="18" charset="-127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органы управления социальной защитой населения, учреждения социального обслуживания, специализированные учреждения  для несовершеннолетних, нуждающихся в социальной </a:t>
            </a:r>
            <a: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реабилитации;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органы государственной власти субъектов Российской Федерации, осуществляющие государственное управление в сфере </a:t>
            </a:r>
            <a: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образования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 органы опеки и попечительства; </a:t>
            </a:r>
            <a:endParaRPr lang="ru-RU" sz="1800" dirty="0" smtClean="0">
              <a:solidFill>
                <a:schemeClr val="tx1"/>
              </a:solidFill>
              <a:latin typeface="Georgia" panose="02040502050405020303" pitchFamily="18" charset="0"/>
              <a:ea typeface="Gungsuh" panose="02030600000101010101" pitchFamily="18" charset="-127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органы по делам молодежи и учреждения по делам молодежи; </a:t>
            </a:r>
            <a:endParaRPr lang="ru-RU" sz="1800" dirty="0" smtClean="0">
              <a:solidFill>
                <a:schemeClr val="tx1"/>
              </a:solidFill>
              <a:latin typeface="Georgia" panose="02040502050405020303" pitchFamily="18" charset="0"/>
              <a:ea typeface="Gungsuh" panose="02030600000101010101" pitchFamily="18" charset="-127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органы управления здравоохранением и учреждения здравоохранения; </a:t>
            </a:r>
            <a:endParaRPr lang="ru-RU" sz="1800" dirty="0" smtClean="0">
              <a:solidFill>
                <a:schemeClr val="tx1"/>
              </a:solidFill>
              <a:latin typeface="Georgia" panose="02040502050405020303" pitchFamily="18" charset="0"/>
              <a:ea typeface="Gungsuh" panose="02030600000101010101" pitchFamily="18" charset="-127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 органы </a:t>
            </a: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службы занятости</a:t>
            </a:r>
            <a: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 органы </a:t>
            </a: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внутренних дел</a:t>
            </a:r>
            <a: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 организации</a:t>
            </a: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, осуществляющие отдых и оздоровление </a:t>
            </a:r>
            <a: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детей</a:t>
            </a:r>
            <a:endParaRPr lang="ru-RU" sz="1800" dirty="0">
              <a:solidFill>
                <a:schemeClr val="tx1"/>
              </a:solidFill>
              <a:latin typeface="Georgia" panose="02040502050405020303" pitchFamily="18" charset="0"/>
              <a:ea typeface="Gungsuh" panose="02030600000101010101" pitchFamily="18" charset="-127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2200" b="1" dirty="0" smtClean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система </a:t>
            </a:r>
            <a:r>
              <a:rPr lang="ru-RU" sz="2200" b="1" dirty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органов, принимающих участие в деятельности  по </a:t>
            </a:r>
            <a:r>
              <a:rPr lang="ru-RU" sz="2200" b="1" dirty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  <a:cs typeface="+mn-cs"/>
              </a:rPr>
              <a:t>выявлению и организации  помощи семьям и детям, находящимся в социально опасном </a:t>
            </a:r>
            <a:r>
              <a:rPr lang="ru-RU" sz="2200" b="1" dirty="0" smtClean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  <a:cs typeface="+mn-cs"/>
              </a:rPr>
              <a:t>положении:   </a:t>
            </a:r>
            <a:r>
              <a:rPr lang="ru-RU" sz="2200" b="1" dirty="0">
                <a:solidFill>
                  <a:srgbClr val="073E87">
                    <a:lumMod val="50000"/>
                  </a:srgbClr>
                </a:solidFill>
                <a:latin typeface="Georgia" panose="02040502050405020303" pitchFamily="18" charset="0"/>
                <a:ea typeface="Gungsuh" panose="02030600000101010101" pitchFamily="18" charset="-127"/>
                <a:cs typeface="+mn-cs"/>
              </a:rPr>
              <a:t/>
            </a:r>
            <a:br>
              <a:rPr lang="ru-RU" sz="2200" b="1" dirty="0">
                <a:solidFill>
                  <a:srgbClr val="073E87">
                    <a:lumMod val="50000"/>
                  </a:srgbClr>
                </a:solidFill>
                <a:latin typeface="Georgia" panose="02040502050405020303" pitchFamily="18" charset="0"/>
                <a:ea typeface="Gungsuh" panose="02030600000101010101" pitchFamily="18" charset="-127"/>
                <a:cs typeface="+mn-cs"/>
              </a:rPr>
            </a:br>
            <a: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  <a:ea typeface="Gungsuh" panose="02030600000101010101" pitchFamily="18" charset="-127"/>
              </a:rPr>
              <a:t> </a:t>
            </a:r>
            <a:endParaRPr lang="ru-RU" sz="1800" dirty="0">
              <a:solidFill>
                <a:schemeClr val="tx1"/>
              </a:solidFill>
              <a:latin typeface="Georgia" panose="02040502050405020303" pitchFamily="18" charset="0"/>
              <a:ea typeface="Gungsuh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73876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412776"/>
            <a:ext cx="8352927" cy="471338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</a:rPr>
              <a:t>органы внутренних дел </a:t>
            </a:r>
            <a:r>
              <a:rPr lang="ru-RU" sz="2000" i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(акции, операции, приемы, проверки, при расследовании уголовных дел);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</a:rPr>
              <a:t>учреждения социального обслуживания </a:t>
            </a:r>
            <a:r>
              <a:rPr lang="ru-RU" sz="2000" i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населения(обращения, назначение пособия, консультации);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</a:rPr>
              <a:t> учреждения </a:t>
            </a: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здравоохранения </a:t>
            </a:r>
            <a:r>
              <a:rPr lang="ru-RU" sz="2000" i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(прием, диспансеризация, выход на дом);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</a:rPr>
              <a:t> органы управления образованием и образовательные </a:t>
            </a: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организации </a:t>
            </a:r>
            <a:r>
              <a:rPr lang="ru-RU" sz="2000" i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(прием в учреждения, в течении обучения, выход на дом и т.д.);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</a:rPr>
              <a:t> учреждения культуры, досуга, спорта и </a:t>
            </a: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туризма </a:t>
            </a:r>
            <a:r>
              <a:rPr lang="ru-RU" sz="2000" i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(подготовка и проведение мероприятий, общение с детьми и родителями);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</a:rPr>
              <a:t>органы опеки и </a:t>
            </a: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попечительства </a:t>
            </a:r>
            <a:r>
              <a:rPr lang="ru-RU" sz="2000" i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(прием, выход в семью);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</a:rPr>
              <a:t>с</a:t>
            </a: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овместные «родительские» и «социальные» патрули</a:t>
            </a:r>
            <a:endParaRPr lang="ru-RU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Выявление </a:t>
            </a:r>
            <a:r>
              <a:rPr lang="ru-RU" sz="24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несовершеннолетних </a:t>
            </a: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и </a:t>
            </a:r>
            <a:r>
              <a:rPr lang="ru-RU" sz="24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семей, находящихся </a:t>
            </a: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в социально опасном </a:t>
            </a:r>
            <a:r>
              <a:rPr lang="ru-RU" sz="24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положении осуществляют: </a:t>
            </a:r>
            <a:endParaRPr lang="ru-RU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933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Основания </a:t>
            </a:r>
            <a:r>
              <a:rPr lang="ru-RU" sz="2000" b="1" dirty="0">
                <a:solidFill>
                  <a:schemeClr val="tx1"/>
                </a:solidFill>
                <a:latin typeface="Georgia" panose="02040502050405020303" pitchFamily="18" charset="0"/>
              </a:rPr>
              <a:t>для </a:t>
            </a:r>
            <a:r>
              <a:rPr lang="ru-RU" sz="20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признания несовершеннолетних </a:t>
            </a:r>
            <a:r>
              <a:rPr lang="ru-RU" sz="2000" b="1" dirty="0">
                <a:solidFill>
                  <a:schemeClr val="tx1"/>
                </a:solidFill>
                <a:latin typeface="Georgia" panose="02040502050405020303" pitchFamily="18" charset="0"/>
              </a:rPr>
              <a:t>и семей, находящихся в социально опасном </a:t>
            </a:r>
            <a:r>
              <a:rPr lang="ru-RU" sz="20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положении:  </a:t>
            </a:r>
            <a:endParaRPr lang="ru-RU" sz="20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556792"/>
            <a:ext cx="86409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 </a:t>
            </a:r>
            <a:r>
              <a:rPr lang="ru-RU" dirty="0">
                <a:latin typeface="Georgia" panose="02040502050405020303" pitchFamily="18" charset="0"/>
              </a:rPr>
              <a:t>систематическое совершение несовершеннолетним правонарушений или антиобщественных действий </a:t>
            </a:r>
            <a:r>
              <a:rPr lang="ru-RU" dirty="0" smtClean="0">
                <a:latin typeface="Georgia" panose="02040502050405020303" pitchFamily="18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Georgia" panose="02040502050405020303" pitchFamily="18" charset="0"/>
              </a:rPr>
              <a:t>нахождение несовершеннолетнего в обстановке, представляющей опасность (угрозу) для его жизни или здоровья в связи с отсутствием контроля за его поведением </a:t>
            </a:r>
            <a:r>
              <a:rPr lang="ru-RU" dirty="0" smtClean="0">
                <a:latin typeface="Georgia" panose="02040502050405020303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Georgia" panose="02040502050405020303" pitchFamily="18" charset="0"/>
              </a:rPr>
              <a:t> злоупотребление родителями или иными законными представителями несовершеннолетних спиртными напитками, употребление наркотических средств или психотропных </a:t>
            </a:r>
            <a:r>
              <a:rPr lang="ru-RU" dirty="0" smtClean="0">
                <a:latin typeface="Georgia" panose="02040502050405020303" pitchFamily="18" charset="0"/>
              </a:rPr>
              <a:t>веществ;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Georgia" panose="02040502050405020303" pitchFamily="18" charset="0"/>
              </a:rPr>
              <a:t> вовлечение детей в противоправные или антиобщественные </a:t>
            </a:r>
            <a:r>
              <a:rPr lang="ru-RU" dirty="0" smtClean="0">
                <a:latin typeface="Georgia" panose="02040502050405020303" pitchFamily="18" charset="0"/>
              </a:rPr>
              <a:t>действия;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Georgia" panose="02040502050405020303" pitchFamily="18" charset="0"/>
              </a:rPr>
              <a:t>наличие признаков жестокого обращения родителей (иных законных представителей) с ребенком (детьми</a:t>
            </a:r>
            <a:r>
              <a:rPr lang="ru-RU" dirty="0" smtClean="0">
                <a:latin typeface="Georgia" panose="02040502050405020303" pitchFamily="18" charset="0"/>
              </a:rPr>
              <a:t>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Georgia" panose="02040502050405020303" pitchFamily="18" charset="0"/>
              </a:rPr>
              <a:t>пренебрежительное, грубое, унижающее человеческое достоинство обращение, оскорбление или эксплуатация </a:t>
            </a:r>
            <a:r>
              <a:rPr lang="ru-RU" dirty="0" smtClean="0">
                <a:latin typeface="Georgia" panose="02040502050405020303" pitchFamily="18" charset="0"/>
              </a:rPr>
              <a:t>детей;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Georgia" panose="02040502050405020303" pitchFamily="18" charset="0"/>
              </a:rPr>
              <a:t>отсутствие ухода за ребенком, отвечающего физиологическим потребностям ребенка в соответствии с его возрастом и состоянием здоровья </a:t>
            </a:r>
            <a:r>
              <a:rPr lang="ru-RU" dirty="0" smtClean="0">
                <a:latin typeface="Georgia" panose="02040502050405020303" pitchFamily="18" charset="0"/>
              </a:rPr>
              <a:t>;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3714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64705"/>
            <a:ext cx="79928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Georgia" panose="02040502050405020303" pitchFamily="18" charset="0"/>
              </a:rPr>
              <a:t>полная или частичная утрата родителями (иными </a:t>
            </a:r>
            <a:r>
              <a:rPr lang="ru-RU" dirty="0" smtClean="0">
                <a:latin typeface="Georgia" panose="02040502050405020303" pitchFamily="18" charset="0"/>
              </a:rPr>
              <a:t>законными представителями</a:t>
            </a:r>
            <a:r>
              <a:rPr lang="ru-RU" dirty="0">
                <a:latin typeface="Georgia" panose="02040502050405020303" pitchFamily="18" charset="0"/>
              </a:rPr>
              <a:t>) контроля за поведением детей, иные действия или бездействие, приводящие к нанесению вреда физическому и психическому здоровью детей, их нравственному развитию;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Georgia" panose="02040502050405020303" pitchFamily="18" charset="0"/>
              </a:rPr>
              <a:t>неоказание </a:t>
            </a:r>
            <a:r>
              <a:rPr lang="ru-RU" b="1" dirty="0">
                <a:latin typeface="Georgia" panose="02040502050405020303" pitchFamily="18" charset="0"/>
              </a:rPr>
              <a:t>медицинской помощи детям;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Georgia" panose="02040502050405020303" pitchFamily="18" charset="0"/>
              </a:rPr>
              <a:t>иные </a:t>
            </a:r>
            <a:r>
              <a:rPr lang="ru-RU" dirty="0">
                <a:latin typeface="Georgia" panose="02040502050405020303" pitchFamily="18" charset="0"/>
              </a:rPr>
              <a:t>обстоятельства, нарушающие жизнеобеспечение детей, реализацию их прав и законных интересов</a:t>
            </a:r>
          </a:p>
        </p:txBody>
      </p:sp>
    </p:spTree>
    <p:extLst>
      <p:ext uri="{BB962C8B-B14F-4D97-AF65-F5344CB8AC3E}">
        <p14:creationId xmlns:p14="http://schemas.microsoft.com/office/powerpoint/2010/main" val="3560284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Взаимодействие на стадии выявления:</a:t>
            </a:r>
            <a:endParaRPr lang="ru-RU" sz="28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Прямоугольник с одним скругленным углом 2"/>
          <p:cNvSpPr/>
          <p:nvPr/>
        </p:nvSpPr>
        <p:spPr>
          <a:xfrm>
            <a:off x="899592" y="1268760"/>
            <a:ext cx="7344816" cy="936104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Специалисты 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</a:rPr>
              <a:t>органов и учреждений системы профилактики, а также граждане, которым стало известно о несовершеннолетних, оказавшихся в обстановке с признаками </a:t>
            </a:r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СОП </a:t>
            </a:r>
            <a:endParaRPr lang="ru-RU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429869" y="2204864"/>
            <a:ext cx="720080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6300192" y="2204864"/>
            <a:ext cx="792088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1560" y="2694067"/>
            <a:ext cx="3168352" cy="15270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Незамедлительно </a:t>
            </a:r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сообщают в КДН и ЗП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(в любой форме)</a:t>
            </a:r>
            <a:endParaRPr lang="ru-RU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72000" y="3184551"/>
            <a:ext cx="3672408" cy="12538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Вечернее, ночное время и праздничные дни –УВД </a:t>
            </a:r>
            <a:endParaRPr lang="ru-RU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9" name="Двойная стрелка вверх/вниз 8"/>
          <p:cNvSpPr/>
          <p:nvPr/>
        </p:nvSpPr>
        <p:spPr>
          <a:xfrm>
            <a:off x="1475656" y="4053786"/>
            <a:ext cx="648072" cy="95938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лево 9"/>
          <p:cNvSpPr/>
          <p:nvPr/>
        </p:nvSpPr>
        <p:spPr>
          <a:xfrm>
            <a:off x="3779912" y="3811471"/>
            <a:ext cx="79208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11560" y="5013175"/>
            <a:ext cx="5688632" cy="17281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 сбор  документов (выход в семью, характеризующие материалы);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Предложение в план ИПР;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Реализация плана ИПР в рамках компетенции;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</a:rPr>
              <a:t>е</a:t>
            </a:r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жеквартальный отчет в КДН и ЗП</a:t>
            </a:r>
            <a:endParaRPr lang="ru-RU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79072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1087</Words>
  <Application>Microsoft Office PowerPoint</Application>
  <PresentationFormat>Экран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Тема Office</vt:lpstr>
      <vt:lpstr>Волна</vt:lpstr>
      <vt:lpstr>1_Волна</vt:lpstr>
      <vt:lpstr>Муниципальное бюджетное учреждение  дополнительного образования «Центр психолого – педагогической,  медицинской и социальной помощи»  МБУ ДО ППМС-центр </vt:lpstr>
      <vt:lpstr>Регламент </vt:lpstr>
      <vt:lpstr>Основные задачи:</vt:lpstr>
      <vt:lpstr>Основные принципы:</vt:lpstr>
      <vt:lpstr>система органов, принимающих участие в деятельности  по выявлению и организации  помощи семьям и детям, находящимся в социально опасном положении:     </vt:lpstr>
      <vt:lpstr>Выявление несовершеннолетних и семей, находящихся в социально опасном положении осуществляют: </vt:lpstr>
      <vt:lpstr>Основания для признания несовершеннолетних и семей, находящихся в социально опасном положении:  </vt:lpstr>
      <vt:lpstr>Презентация PowerPoint</vt:lpstr>
      <vt:lpstr>Взаимодействие на стадии выявления:</vt:lpstr>
      <vt:lpstr>Алгоритм работы по постановлению КДН И ЗП</vt:lpstr>
      <vt:lpstr>Содержание плана ИПР:</vt:lpstr>
      <vt:lpstr>Контроль за проведением и сроки ИПР</vt:lpstr>
      <vt:lpstr>Основания для прекращения ИПР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учреждение  дополнительного образования «Центр психолого – педагогической,  медицинской и социальной помощи»  МБУ ДО ППМС-центр </dc:title>
  <dc:creator>User4</dc:creator>
  <cp:lastModifiedBy>User1</cp:lastModifiedBy>
  <cp:revision>19</cp:revision>
  <dcterms:created xsi:type="dcterms:W3CDTF">2022-10-17T09:12:32Z</dcterms:created>
  <dcterms:modified xsi:type="dcterms:W3CDTF">2022-10-19T09:41:11Z</dcterms:modified>
</cp:coreProperties>
</file>