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7" r:id="rId6"/>
    <p:sldId id="265" r:id="rId7"/>
    <p:sldId id="259" r:id="rId8"/>
    <p:sldId id="268" r:id="rId9"/>
    <p:sldId id="261" r:id="rId10"/>
    <p:sldId id="262" r:id="rId11"/>
    <p:sldId id="264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44" y="-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Рейтинг самых используемых подростками мобильных приложений для </a:t>
            </a:r>
            <a:r>
              <a:rPr lang="en-US"/>
              <a:t>Android</a:t>
            </a:r>
            <a:endParaRPr lang="ru-RU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YouTube</c:v>
                </c:pt>
                <c:pt idx="1">
                  <c:v>TikTok</c:v>
                </c:pt>
                <c:pt idx="2">
                  <c:v>Roblox</c:v>
                </c:pt>
                <c:pt idx="3">
                  <c:v>WhatsApp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0.316</c:v>
                </c:pt>
                <c:pt idx="1">
                  <c:v>0.19</c:v>
                </c:pt>
                <c:pt idx="2" formatCode="0.00%">
                  <c:v>4.4999999999999998E-2</c:v>
                </c:pt>
                <c:pt idx="3" formatCode="0.00%">
                  <c:v>3.5000000000000003E-2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357824"/>
        <c:axId val="35373056"/>
      </c:barChart>
      <c:catAx>
        <c:axId val="353578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00B050"/>
                </a:solidFill>
              </a:defRPr>
            </a:pPr>
            <a:endParaRPr lang="ru-RU"/>
          </a:p>
        </c:txPr>
        <c:crossAx val="35373056"/>
        <c:crosses val="autoZero"/>
        <c:auto val="1"/>
        <c:lblAlgn val="ctr"/>
        <c:lblOffset val="100"/>
        <c:noMultiLvlLbl val="0"/>
      </c:catAx>
      <c:valAx>
        <c:axId val="35373056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one"/>
        <c:crossAx val="3535782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3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44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4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7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5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31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0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99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3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045A2-7905-4C15-BA69-8423A9FDF2C2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6987B-300F-4AB6-9642-B3DA7CBDD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5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7"/>
          <a:stretch/>
        </p:blipFill>
        <p:spPr bwMode="auto">
          <a:xfrm>
            <a:off x="0" y="-27384"/>
            <a:ext cx="91374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55575" y="2444695"/>
            <a:ext cx="8745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Концепция развития кинопедагогики и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медиаобразования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: искусство на службе воспитания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9952" y="4365104"/>
            <a:ext cx="4985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Третьякова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Наталия Владимировна,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директор МОБУ СОШ № 35 </a:t>
            </a:r>
            <a:r>
              <a:rPr lang="ru-RU" sz="24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г.Таганрог</a:t>
            </a:r>
            <a:endParaRPr lang="ru-RU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3990" r="17462" b="1655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3183" y="44624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cs typeface="DilleniaUPC" panose="02020603050405020304" pitchFamily="18" charset="-34"/>
              </a:rPr>
              <a:t>2022</a:t>
            </a:r>
            <a:endParaRPr lang="ru-RU" sz="5400" b="1" dirty="0">
              <a:solidFill>
                <a:srgbClr val="FF0000"/>
              </a:solidFill>
              <a:cs typeface="DilleniaUPC" panose="02020603050405020304" pitchFamily="18" charset="-34"/>
            </a:endParaRPr>
          </a:p>
        </p:txBody>
      </p:sp>
      <p:pic>
        <p:nvPicPr>
          <p:cNvPr id="1028" name="Picture 4" descr="https://sun9-74.userapi.com/impg/qatKsNCf-Qd0afdfcdC8DtJCEi83LSKdp9hI-Q/sg9EhH27Dcc.jpg?size=1280x1280&amp;quality=96&amp;sign=c675137af7f3345b714ba3c9d5fa8fa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048"/>
            <a:ext cx="6960096" cy="69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7.userapi.com/impg/6Eju1vwZ_-OZ_a2J71P8mSjzZ-mSIbT9liq7Xg/a0Awp8SyIhs.jpg?size=1280x1280&amp;quality=96&amp;sign=5b57f5a163b98add4a639fcc30bd586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3" y="-702405"/>
            <a:ext cx="7560405" cy="756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3.userapi.com/impg/7uH57DvaVkGLoNKVDh4KPxQHZ_75OEF3xlqRZw/BUUFhn-jWAk.jpg?size=1280x1280&amp;quality=96&amp;sign=b63d2d9b95f67863e36d5077622d6f3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81" y="-702405"/>
            <a:ext cx="9289032" cy="92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84.userapi.com/impg/MMX04SpjbL5E1P9KNNoqN4GQwhSV7CNE0ocUKA/ceP9t48vf6Y.jpg?size=1280x1280&amp;quality=96&amp;sign=2cb57239296f02511b449276352c5846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81" y="-954652"/>
            <a:ext cx="8934147" cy="89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foto.tgpi.ru/news/2022/01_31/2/i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132" y="-329927"/>
            <a:ext cx="10223171" cy="68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foto.tgpi.ru/news/2022/01_31/2/i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109" y="-438049"/>
            <a:ext cx="10769126" cy="7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foto.tgpi.ru/news/2022/01_31/3/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9" y="-770411"/>
            <a:ext cx="9674575" cy="72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11.userapi.com/impg/6vkkqedTr3YSt_XbVFYK8iboBQrv_Egs8-h5gA/rU2KMTuQN5k.jpg?size=1280x1280&amp;quality=96&amp;sign=0613976d09b180627291ee3d38a5e01a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006" y="-2153889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75.userapi.com/impg/-CGJkZyKgRbc14Wmef5PTwlhEGrWNQiY4yys7g/SsIx-N7Crow.jpg?size=1280x1280&amp;quality=96&amp;sign=db7de3377483e7a255dee267a8c4afd7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993487" cy="99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sun9-14.userapi.com/impg/OeRRNHyYwTw296OaelV1_YLpyD4Zhinj6Ap2lQ/Od55Olqj3fo.jpg?size=1280x1280&amp;quality=96&amp;sign=b23686f19271da5c05e8604a96f52d67&amp;type=albu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381" y="-8149"/>
            <a:ext cx="10349917" cy="103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sun9-2.userapi.com/impg/1Pf8on2q_E1QIrTAyg2JosrCoTP2GwekZtV9Ow/isWD-2YJJTs.jpg?size=1280x853&amp;quality=96&amp;sign=d089790b4bff4372aa99daee7d4eebc2&amp;type=albu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795" y="-634951"/>
            <a:ext cx="11320419" cy="75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sun9-85.userapi.com/impg/oL5in4gWI3LB7ZWCpTRSe7fHewrhrjSq-nErYA/GQGRqyz3tq8.jpg?size=1280x853&amp;quality=96&amp;sign=881a75f376f6ed34d79576f9be8747a6&amp;type=albu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4423" y="-237669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sun9-87.userapi.com/impg/yT1TOlxKXh3wFZddrVowXpnadBSp1xJpnly-cQ/ZGxLvu2hEh8.jpg?size=1280x960&amp;quality=95&amp;sign=0320c72e61124ef46098e506e7d33dfc&amp;type=albu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134" y="-315536"/>
            <a:ext cx="10844686" cy="81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3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2022-2023\Августовский педсовет 2022-2023\ПЛЕНАРНОЕ\МЦШ\Чистое изображени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" y="0"/>
            <a:ext cx="4848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Илона Валерьевна\Downloads\часы на белом фоне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t="3347" r="15248" b="2061"/>
          <a:stretch/>
        </p:blipFill>
        <p:spPr bwMode="auto">
          <a:xfrm>
            <a:off x="2702120" y="782555"/>
            <a:ext cx="6058977" cy="5738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s://sun9-9.userapi.com/impg/rw6IGG4maRqAMKPmt6jtTZmbiGb9duzkvCx5Lg/RZ4dvAGce-c.jpg?size=1280x854&amp;quality=95&amp;sign=52bc896e23c0e87520ea1d3c104c7a2f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1" t="2952" r="16800" b="10372"/>
          <a:stretch/>
        </p:blipFill>
        <p:spPr bwMode="auto">
          <a:xfrm>
            <a:off x="3005790" y="-96253"/>
            <a:ext cx="6136105" cy="70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49.userapi.com/impg/BVlxeBGbx9wynGXscWCorRyrsOu9qfv5sR5Frw/OsKK_ziLv7o.jpg?size=1280x854&amp;quality=95&amp;sign=134bf567271d0b750283ec4a6f4aaf81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18869" r="7705" b="8626"/>
          <a:stretch/>
        </p:blipFill>
        <p:spPr bwMode="auto">
          <a:xfrm>
            <a:off x="-540568" y="24063"/>
            <a:ext cx="9637900" cy="527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9.userapi.com/impg/dVhdeWuLHsK40TJJ7ALPSjeTo7WL4Y0pzUffdA/CEER9ANXMZU.jpg?size=1280x854&amp;quality=95&amp;sign=521b7ff995d4841354a7b7acc0cc03d7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9" y="-96252"/>
            <a:ext cx="10613279" cy="708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0.userapi.com/impg/2mRUeuc3GnbxRmfkwBVR3DZohzgiU6xlX07AlA/cGpRKL8Yung.jpg?size=1280x854&amp;quality=95&amp;sign=c6948da45ff823e274f304c216e096a7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1" y="335995"/>
            <a:ext cx="9270962" cy="6185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13.userapi.com/impg/B7plnLsCQcoXLz09-lJ7XUD6Ytg0gYu5jKnCdw/2_0ogATUYsQ.jpg?size=1280x854&amp;quality=95&amp;sign=0c15b20ef2bcb4d4286a508b43a05200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159" y="396581"/>
            <a:ext cx="9758663" cy="6510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71.userapi.com/impg/FDLbTw2f3r2YtG6Sf6QrbE7KOmZ3e8ENrxi3KA/Eji9-YeQL7o.jpg?size=1280x854&amp;quality=95&amp;sign=9cd8ded15b5691f93f70d041122ede84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0748"/>
            <a:ext cx="10133072" cy="6760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3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922758"/>
            <a:ext cx="13456917" cy="84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175275"/>
            <a:ext cx="51845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Жизнь - это прежде всего творчество, но это не значит, что каждый человек, чтобы жить, должен родиться художником, балериной или ученым. Творчество тоже можно творить.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Можно творить просто добрую атмосферу вокруг себя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r"/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Д.С.Лихачёв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«Письма о добром»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 descr="Письма о добром и прекрасном: отрывки из книги Дмитрия Лихачев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44450"/>
            <a:ext cx="432048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338" y="-747464"/>
            <a:ext cx="13176447" cy="82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24" y="38844"/>
            <a:ext cx="62103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23148" r="42083" b="21481"/>
          <a:stretch/>
        </p:blipFill>
        <p:spPr bwMode="auto">
          <a:xfrm>
            <a:off x="1259632" y="1484784"/>
            <a:ext cx="619125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21743" r="41354" b="25370"/>
          <a:stretch/>
        </p:blipFill>
        <p:spPr bwMode="auto">
          <a:xfrm>
            <a:off x="2832670" y="3212976"/>
            <a:ext cx="6419850" cy="54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4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922758"/>
            <a:ext cx="13456917" cy="84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-19913"/>
            <a:ext cx="88569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Современные дети чаще всего посещают сайты категории «Аудио и видео» (43,6%): в первую очередь смотрят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блогеров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на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YouTube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слушают музыку на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стриминговых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платформах и проводят время за сериалами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Netflix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8651872"/>
              </p:ext>
            </p:extLst>
          </p:nvPr>
        </p:nvGraphicFramePr>
        <p:xfrm>
          <a:off x="0" y="2198311"/>
          <a:ext cx="9144000" cy="465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503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922758"/>
            <a:ext cx="13456917" cy="84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39259" r="30313" b="21481"/>
          <a:stretch/>
        </p:blipFill>
        <p:spPr bwMode="auto">
          <a:xfrm>
            <a:off x="2650431" y="3356992"/>
            <a:ext cx="6493941" cy="348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В Москве прошли XXVII Международные Рождественские образовательные чтения —  Благотворительный центр &quot;Верю в Чуд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6075737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МЫ САМИ СНИМАЕМ КИНО!. Смотрите видео онлайн, бесплатн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56" y="3717032"/>
            <a:ext cx="2668587" cy="266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Всероссийский народный проект &quot;Киноуроки в школах России&quot; — Русское  Космическое Обществ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843808" cy="2843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5264" y="2649686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cs typeface="DilleniaUPC" panose="02020603050405020304" pitchFamily="18" charset="-34"/>
              </a:rPr>
              <a:t>2019</a:t>
            </a:r>
            <a:endParaRPr lang="ru-RU" sz="5400" b="1" dirty="0">
              <a:solidFill>
                <a:srgbClr val="FF0000"/>
              </a:solidFill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16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1179512"/>
            <a:ext cx="13456917" cy="84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60337"/>
            <a:ext cx="797463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Медиаобразование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– процесс образования и развития личности с помощью и на материале средств массовой коммуникации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(медиа) с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целью формирования культуры общения с медиа,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творческих, коммуникативных способностей, критического мышления, умений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интерпретации, анализа и оценки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медиатекста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обучения различным формам самовыражения при помощи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медиатехники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».</a:t>
            </a:r>
          </a:p>
          <a:p>
            <a:pPr algn="r"/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А.В.Фёдоров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AutoShape 2" descr="Медиаобразование поможет школьникам отличить правду от фейка »  Образовательный центр &quot;Развити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Медиаобразование поможет школьникам отличить правду от фейка »  Образовательный центр &quot;Развитие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Медиаобразование поможет школьникам отличить правду от фейка »  Образовательный центр &quot;Развитие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http://sch207.minsk.edu.by/ru/sm_full.aspx?guid=3005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620715"/>
            <a:ext cx="3810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3990" r="17462" b="1655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kr.sh/i/230822/QVJMuo01.jpg?download=1&amp;name=Скриншот%2023-08-2022%2019:13: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561"/>
            <a:ext cx="8010525" cy="56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kr.sh/i/230822/bQ2LYif5.jpg?download=1&amp;name=Скриншот%2023-08-2022%2019:12: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3" y="331092"/>
            <a:ext cx="8748625" cy="597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kr.sh/i/230822/WOfTA6o1.jpg?download=1&amp;name=Скриншот%2023-08-2022%2019:14: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68" y="255517"/>
            <a:ext cx="9221338" cy="634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kr.sh/i/230822/NG60scJB.jpg?download=1&amp;name=Скриншот%2023-08-2022%2019:12: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212" y="94320"/>
            <a:ext cx="970945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kr.sh/i/230822/ATkmSQBj.jpg?download=1&amp;name=Скриншот%2023-08-2022%2019:14: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17" y="139974"/>
            <a:ext cx="965038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3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t="10972" r="11980" b="748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6632"/>
            <a:ext cx="195325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xn----7sbbaobi7arufmpkz5lpa.xn--p1ai/images/TG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2" y="104664"/>
            <a:ext cx="1812168" cy="18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2.userapi.com/impg/aHx3l7y9xYR9vhff1ol5F-1D_FAZDB8voJm35A/yimEBO2KlX8.jpg?size=1200x800&amp;quality=96&amp;sign=c438b92e0dfa4d735bf515a950453c50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8" y="211418"/>
            <a:ext cx="8811344" cy="64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79.userapi.com/impg/c857328/v857328282/cee1a/iheseSPZmlw.jpg?size=810x1080&amp;quality=96&amp;sign=90e1eaf78fc8dada64202b231397ddd5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8" y="40539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5" y="909446"/>
            <a:ext cx="8763218" cy="467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047" y="116632"/>
            <a:ext cx="1204063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499450"/>
            <a:ext cx="10500701" cy="58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3103" y="196732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cs typeface="DilleniaUPC" panose="02020603050405020304" pitchFamily="18" charset="-34"/>
              </a:rPr>
              <a:t>2020</a:t>
            </a:r>
            <a:endParaRPr lang="ru-RU" sz="5400" b="1" dirty="0">
              <a:solidFill>
                <a:srgbClr val="FF0000"/>
              </a:solidFill>
              <a:cs typeface="DilleniaUPC" panose="02020603050405020304" pitchFamily="18" charset="-34"/>
            </a:endParaRPr>
          </a:p>
        </p:txBody>
      </p:sp>
      <p:pic>
        <p:nvPicPr>
          <p:cNvPr id="1028" name="Picture 4" descr="https://sun9-52.userapi.com/impg/m0g-7KlQ6d3islerPaa3MCnvUmOoDpUUwrgWcw/afVuPzD0rd4.jpg?size=810x1080&amp;quality=96&amp;sign=7184cb75576b2b666ed9815d9aa537bc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979712"/>
            <a:ext cx="9505056" cy="126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338" y="-747464"/>
            <a:ext cx="13176447" cy="82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40568" y="-27384"/>
            <a:ext cx="102251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Работа кружков-студий-секций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внеурочной деятельности и дополнительного образования: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«Школьная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радиостудия»,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Детская журналистика» (для издания школьной газеты, альманаха, сборника творческих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работ), 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Основы экранной культуры»,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Основы видеосъемки и монтажа»,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Школьный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видеоклуб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»,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Основы сценарного мастерства и режиссуры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»,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«Школьное телевидение»,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Реклама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». 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На IV Международном форуме «Кинопедагогика» обсудили роль видеоконтента в  образовании и воспитании | Новости портала &quot;Российское образование&quot;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3990" r="17462" b="1655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3183" y="44624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cs typeface="DilleniaUPC" panose="02020603050405020304" pitchFamily="18" charset="-34"/>
              </a:rPr>
              <a:t>2021</a:t>
            </a:r>
            <a:endParaRPr lang="ru-RU" sz="5400" b="1" dirty="0">
              <a:solidFill>
                <a:srgbClr val="FF0000"/>
              </a:solidFill>
              <a:cs typeface="DilleniaUPC" panose="02020603050405020304" pitchFamily="18" charset="-34"/>
            </a:endParaRPr>
          </a:p>
        </p:txBody>
      </p:sp>
      <p:pic>
        <p:nvPicPr>
          <p:cNvPr id="2050" name="Picture 2" descr="https://sun9-11.userapi.com/impf/gYhsBMnBKKChV15Es-sN2CK5jqn282yA090SaA/WpPhq4lT_xM.jpg?size=0x0&amp;quality=90&amp;proxy=1&amp;sign=b2a7377376c57b2f412ecc709e071459&amp;c_uniq_tag=0zhYcDSKJ8wRs3_wq7ikRqUMG8EXmHhzuPjTillUuqQ&amp;type=video_thum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2" y="967954"/>
            <a:ext cx="8536017" cy="589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МЕДИАЦЕНТР_35\ЛОготип желт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2" y="144379"/>
            <a:ext cx="9144000" cy="64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ФОТО\2021-2022 учебный год\I детский медиафорум Таганрог\_DSC1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747464"/>
            <a:ext cx="11394714" cy="76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J:\ФОТО\2021-2022 учебный год\I детский медиафорум Таганрог\P1182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443449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:\ФОТО\2021-2022 учебный год\I детский медиафорум Таганрог\P11821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2" y="-443448"/>
            <a:ext cx="9997975" cy="749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:\ФОТО\2021-2022 учебный год\I детский медиафорум Таганрог\_DSC19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449" y="-282159"/>
            <a:ext cx="10699628" cy="716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J:\ФОТО\2021-2022 учебный год\I детский медиафорум Таганрог\_DSC19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77754"/>
            <a:ext cx="10197868" cy="68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:\ФОТО\2021-2022 учебный год\I детский медиафорум Таганрог\_DSC16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649" y="0"/>
            <a:ext cx="10244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:\ФОТО\2021-2022 учебный год\I детский медиафорум Таганрог\P11822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209" y="-561250"/>
            <a:ext cx="10294324" cy="772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223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Наталья Владимировна</cp:lastModifiedBy>
  <cp:revision>37</cp:revision>
  <dcterms:created xsi:type="dcterms:W3CDTF">2022-08-22T17:04:37Z</dcterms:created>
  <dcterms:modified xsi:type="dcterms:W3CDTF">2023-02-06T11:33:46Z</dcterms:modified>
</cp:coreProperties>
</file>