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1" r:id="rId2"/>
    <p:sldId id="289" r:id="rId3"/>
    <p:sldId id="262" r:id="rId4"/>
    <p:sldId id="263" r:id="rId5"/>
    <p:sldId id="264" r:id="rId6"/>
    <p:sldId id="265" r:id="rId7"/>
    <p:sldId id="256" r:id="rId8"/>
    <p:sldId id="257" r:id="rId9"/>
    <p:sldId id="258" r:id="rId10"/>
    <p:sldId id="260" r:id="rId11"/>
    <p:sldId id="267" r:id="rId12"/>
    <p:sldId id="287" r:id="rId13"/>
    <p:sldId id="29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4987"/>
    <a:srgbClr val="B5C238"/>
    <a:srgbClr val="F7FFE2"/>
    <a:srgbClr val="FDE1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29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36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/>
              <a:t>График</a:t>
            </a:r>
            <a:r>
              <a:rPr lang="ru-RU" b="1" baseline="0" dirty="0"/>
              <a:t> сокращения кол-ва мед. работников </a:t>
            </a:r>
            <a:endParaRPr lang="ru-RU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Младший мед.работник</c:v>
                </c:pt>
                <c:pt idx="1">
                  <c:v>Средний персонал</c:v>
                </c:pt>
                <c:pt idx="2">
                  <c:v>Врачи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685</c:v>
                </c:pt>
                <c:pt idx="1">
                  <c:v>1500</c:v>
                </c:pt>
                <c:pt idx="2">
                  <c:v>578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FCF-4C8D-8373-937470963A4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Младший мед.работник</c:v>
                </c:pt>
                <c:pt idx="1">
                  <c:v>Средний персонал</c:v>
                </c:pt>
                <c:pt idx="2">
                  <c:v>Врачи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256</c:v>
                </c:pt>
                <c:pt idx="1">
                  <c:v>1300</c:v>
                </c:pt>
                <c:pt idx="2">
                  <c:v>450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FCF-4C8D-8373-937470963A4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Младший мед.работник</c:v>
                </c:pt>
                <c:pt idx="1">
                  <c:v>Средний персонал</c:v>
                </c:pt>
                <c:pt idx="2">
                  <c:v>Врачи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FCF-4C8D-8373-937470963A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340928"/>
        <c:axId val="52626560"/>
      </c:barChart>
      <c:catAx>
        <c:axId val="111340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626560"/>
        <c:crosses val="autoZero"/>
        <c:auto val="1"/>
        <c:lblAlgn val="ctr"/>
        <c:lblOffset val="100"/>
        <c:noMultiLvlLbl val="0"/>
      </c:catAx>
      <c:valAx>
        <c:axId val="52626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1340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3200" b="1" dirty="0"/>
              <a:t>График снижение</a:t>
            </a:r>
            <a:r>
              <a:rPr lang="ru-RU" sz="3200" b="1" baseline="0" dirty="0"/>
              <a:t> кол-ва мед. организаций  </a:t>
            </a:r>
            <a:endParaRPr lang="ru-RU" sz="3200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больницы</c:v>
                </c:pt>
                <c:pt idx="1">
                  <c:v>поликлиники</c:v>
                </c:pt>
                <c:pt idx="2">
                  <c:v>ФАП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10.7</c:v>
                </c:pt>
                <c:pt idx="1">
                  <c:v>21.3</c:v>
                </c:pt>
                <c:pt idx="2">
                  <c:v>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4BA-4D16-9DAE-1D34DF4BBC1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больницы</c:v>
                </c:pt>
                <c:pt idx="1">
                  <c:v>поликлиники</c:v>
                </c:pt>
                <c:pt idx="2">
                  <c:v>ФАП 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5.4</c:v>
                </c:pt>
                <c:pt idx="1">
                  <c:v>18.600000000000001</c:v>
                </c:pt>
                <c:pt idx="2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4BA-4D16-9DAE-1D34DF4BBC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718976"/>
        <c:axId val="52720768"/>
      </c:barChart>
      <c:catAx>
        <c:axId val="52718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720768"/>
        <c:crosses val="autoZero"/>
        <c:auto val="1"/>
        <c:lblAlgn val="ctr"/>
        <c:lblOffset val="100"/>
        <c:noMultiLvlLbl val="0"/>
      </c:catAx>
      <c:valAx>
        <c:axId val="52720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718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4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031A7-75F8-4963-928C-A921327C9441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DB2C0-3EE4-4790-8E43-7C05B618F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585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FDB2C0-3EE4-4790-8E43-7C05B618FC0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347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4533595-520E-045C-4AAC-58597A2712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73CB46FD-8428-7731-51E5-4D15AAC093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EA4AD78-0FE5-290B-029D-B3345F052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770C4-1137-4465-8E2D-1C341A338EAE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5891F1E-BBEF-C288-64EC-A083D2C54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6ED4391-F8A9-5A19-10B5-D95D4CAA9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A7A70-8C8B-4C16-843D-E75BED8DD8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738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C3F60A7-2E9F-96CB-22D9-95DD60989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22DF36D2-363E-0BC5-9641-B06714898E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93CB581-F878-679D-8FB8-E79903A8B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770C4-1137-4465-8E2D-1C341A338EAE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6E836C7-41BD-111F-3E63-F03D71751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79C363C-E293-2BEC-FE27-022E41B08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A7A70-8C8B-4C16-843D-E75BED8DD8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164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9C097687-8F7C-513B-D8DD-2096E5A69B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C25D03A-9705-639A-0D30-086247084A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F15D8FA-64F9-02AD-223B-3B2F1DF1C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770C4-1137-4465-8E2D-1C341A338EAE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CBF8A4D-16D6-E22B-3C59-538630FA9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7E0793C-7F42-B96E-89FF-ECE2FDBEC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A7A70-8C8B-4C16-843D-E75BED8DD8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649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DC16AF8-48A1-D5F8-498D-9D0F5006F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6DAD900-1565-9CAF-55CE-3176BE16E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3B53550-E411-A479-6B41-943A5DA06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770C4-1137-4465-8E2D-1C341A338EAE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5170A5B-DB38-1267-DDC9-6BB5457C0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E44928C-2B93-C6FE-BEEE-2ABF1B351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A7A70-8C8B-4C16-843D-E75BED8DD8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700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E2F790E-DEC6-E543-0679-94FC87C42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41E7809-28EB-80EF-D5C6-5A3A21366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B7ACF49-F4DE-EFFE-EFB8-B9EC403FE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770C4-1137-4465-8E2D-1C341A338EAE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608579F-9A77-DB6E-E050-A9B364408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C74DE03-7B8C-7D4C-072B-EEB43B0DB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A7A70-8C8B-4C16-843D-E75BED8DD8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077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8396C9-3917-D079-6754-74E48C349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B490354-B707-60E1-88FD-2AEE643339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AA54234-7961-76A2-1832-2B3073E95D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7B330F0-A2A7-DC05-AE04-D1A513ED8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770C4-1137-4465-8E2D-1C341A338EAE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61389B2-141B-EFB0-EE8D-66515B092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CC65F87-B2A8-AD71-C9AA-A71E38545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A7A70-8C8B-4C16-843D-E75BED8DD8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70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D9EAE93-6601-F410-2C47-2317CF396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0A3A857-96D1-F4EF-8F16-1B8D4C17F4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76B1280-06E0-7775-724A-E4D3ABF2DB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D607F803-229C-7116-6114-95BEF3C2BE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413E145F-EF34-8801-9B15-BBFC231CBA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71A702CD-022E-B9C0-C25E-12064DF71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770C4-1137-4465-8E2D-1C341A338EAE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A88FF5BF-E35B-31B2-21D7-7529F9D0D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A61137A0-7570-6FC3-ED94-72F9DC375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A7A70-8C8B-4C16-843D-E75BED8DD8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937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45E3827-7B46-C882-3798-79F57A832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3490DDB7-8960-B52E-4BF3-36175F044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770C4-1137-4465-8E2D-1C341A338EAE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930E169A-949A-C312-CE1B-02B13D93E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D64DB38-4830-7D08-41BF-77C11DDB1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A7A70-8C8B-4C16-843D-E75BED8DD8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140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1033C4C5-8044-9B96-1873-CA0F1C51C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770C4-1137-4465-8E2D-1C341A338EAE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30658145-D083-061C-399A-D2D566808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F01EBDB-D07E-D666-DED1-2C8DDB65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A7A70-8C8B-4C16-843D-E75BED8DD8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444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E9EB199-4307-A03F-73C6-092F0B9FD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7DD03AB-53F7-DBA8-371B-29E1D4CA5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64E23D0-706B-9204-1495-39D48803A3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C37B249-7048-07E6-B42C-7AB4FAD65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770C4-1137-4465-8E2D-1C341A338EAE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6AC66DF-5EC5-79A7-B992-AB20D5F93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18AC4EC-13A9-9C50-51DA-0857C03FF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A7A70-8C8B-4C16-843D-E75BED8DD8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970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834251A-18A4-F1D8-5BDF-23F5E9F1D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E5C35AD0-4C1C-C1DA-D30A-7883862A80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07516A3-DE1A-C97E-9D67-B31A54956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8339888-38FE-3362-CD7B-24947295C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770C4-1137-4465-8E2D-1C341A338EAE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58AED36-79B6-70EA-A844-C5A7945A8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8FBC0D4-389C-46C9-277D-8915EDA34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A7A70-8C8B-4C16-843D-E75BED8DD8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870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2575442-8939-B517-0B8B-C097830DD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16B7EDB-855B-7820-8578-D2A605CCF6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D5CECCA-B6F0-03EB-C8E8-969BAD6256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770C4-1137-4465-8E2D-1C341A338EAE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12ACB1B-5A4C-4508-1634-DECC2BB26C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CF7B9E2-C99B-53E7-1FFB-66D3D2108C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A7A70-8C8B-4C16-843D-E75BED8DD8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906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ornova.00@bk.r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685800" y="4212683"/>
            <a:ext cx="5822419" cy="469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  <a:spcBef>
                <a:spcPct val="0"/>
              </a:spcBef>
            </a:pPr>
            <a:endParaRPr lang="en-US" sz="2800" dirty="0">
              <a:solidFill>
                <a:srgbClr val="40352F"/>
              </a:solidFill>
              <a:latin typeface="Ovo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D00CFB0-6B26-4E3F-ABF7-D705ABCB1D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053" y="736600"/>
            <a:ext cx="4400057" cy="44000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CE3A859-7FAD-4525-A8C6-128EE61EEDE8}"/>
              </a:ext>
            </a:extLst>
          </p:cNvPr>
          <p:cNvSpPr txBox="1"/>
          <p:nvPr/>
        </p:nvSpPr>
        <p:spPr>
          <a:xfrm>
            <a:off x="508000" y="1151453"/>
            <a:ext cx="6451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Kids Health 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мобильное приложение для отслеживания развития и состояния здоровья детей  от 0 до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18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лет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D4EABD7-B9F3-49FF-881E-5F290238AC5A}"/>
              </a:ext>
            </a:extLst>
          </p:cNvPr>
          <p:cNvSpPr txBox="1"/>
          <p:nvPr/>
        </p:nvSpPr>
        <p:spPr>
          <a:xfrm rot="10800000" flipV="1">
            <a:off x="685800" y="5121171"/>
            <a:ext cx="4626033" cy="1508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67" dirty="0">
                <a:solidFill>
                  <a:schemeClr val="accent1">
                    <a:lumMod val="75000"/>
                  </a:schemeClr>
                </a:solidFill>
              </a:rPr>
              <a:t>Контакты: </a:t>
            </a:r>
            <a:r>
              <a:rPr lang="ru-RU" sz="2667" dirty="0" err="1">
                <a:solidFill>
                  <a:schemeClr val="accent1">
                    <a:lumMod val="75000"/>
                  </a:schemeClr>
                </a:solidFill>
              </a:rPr>
              <a:t>Горнова</a:t>
            </a:r>
            <a:r>
              <a:rPr lang="ru-RU" sz="2667" dirty="0">
                <a:solidFill>
                  <a:schemeClr val="accent1">
                    <a:lumMod val="75000"/>
                  </a:schemeClr>
                </a:solidFill>
              </a:rPr>
              <a:t> Анастасия </a:t>
            </a:r>
            <a:br>
              <a:rPr lang="ru-RU" sz="2667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667" dirty="0" err="1">
                <a:solidFill>
                  <a:schemeClr val="accent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gornova</a:t>
            </a:r>
            <a:r>
              <a:rPr lang="ru-RU" sz="2667" dirty="0">
                <a:solidFill>
                  <a:schemeClr val="accent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.00</a:t>
            </a:r>
            <a:r>
              <a:rPr lang="en-US" sz="2667" dirty="0">
                <a:solidFill>
                  <a:schemeClr val="accent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@bk</a:t>
            </a:r>
            <a:r>
              <a:rPr lang="ru-RU" sz="2667" dirty="0">
                <a:solidFill>
                  <a:schemeClr val="accent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2667" dirty="0" err="1">
                <a:solidFill>
                  <a:schemeClr val="accent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ru</a:t>
            </a:r>
            <a:endParaRPr lang="en-US" sz="2667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667" dirty="0">
                <a:solidFill>
                  <a:schemeClr val="accent1">
                    <a:lumMod val="75000"/>
                  </a:schemeClr>
                </a:solidFill>
              </a:rPr>
              <a:t>Kids</a:t>
            </a:r>
            <a:r>
              <a:rPr lang="ru-RU" sz="2667" dirty="0">
                <a:solidFill>
                  <a:schemeClr val="accent1">
                    <a:lumMod val="75000"/>
                  </a:schemeClr>
                </a:solidFill>
              </a:rPr>
              <a:t>._</a:t>
            </a:r>
            <a:r>
              <a:rPr lang="en-US" sz="2667" dirty="0">
                <a:solidFill>
                  <a:schemeClr val="accent1">
                    <a:lumMod val="75000"/>
                  </a:schemeClr>
                </a:solidFill>
              </a:rPr>
              <a:t>health </a:t>
            </a:r>
          </a:p>
          <a:p>
            <a:endParaRPr lang="ru-RU" sz="1200" dirty="0"/>
          </a:p>
        </p:txBody>
      </p:sp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368C7669-B280-404D-A1DC-BE87CF515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41" y="5584293"/>
            <a:ext cx="403167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="" xmlns:a16="http://schemas.microsoft.com/office/drawing/2014/main" id="{BBB2F069-9420-41A8-AE66-A84545B9B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41" y="6019801"/>
            <a:ext cx="327859" cy="32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448A14B-956A-DFE2-EF93-39F69DECB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 разработке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161C44BC-E119-CDCA-4D8F-275D97895B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625" y="1646799"/>
            <a:ext cx="2180734" cy="4846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6427EC2-A954-6BD8-D29C-4FC514322D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1677988"/>
            <a:ext cx="2180734" cy="4846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B97C0A8F-2954-608D-FE42-3FD54DAD62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278" y="1646799"/>
            <a:ext cx="2180734" cy="4846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5830BF84-D0E8-D93B-06A0-7A08A6C907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642" y="1677988"/>
            <a:ext cx="2180733" cy="4846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2526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F5C835BF-05B0-17F0-071B-3863FCBBDBB2}"/>
              </a:ext>
            </a:extLst>
          </p:cNvPr>
          <p:cNvSpPr/>
          <p:nvPr/>
        </p:nvSpPr>
        <p:spPr>
          <a:xfrm>
            <a:off x="407988" y="299416"/>
            <a:ext cx="3542564" cy="3375023"/>
          </a:xfrm>
          <a:prstGeom prst="roundRect">
            <a:avLst>
              <a:gd name="adj" fmla="val 6458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7"/>
          <p:cNvSpPr txBox="1"/>
          <p:nvPr/>
        </p:nvSpPr>
        <p:spPr>
          <a:xfrm>
            <a:off x="3778777" y="926440"/>
            <a:ext cx="4634445" cy="679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80"/>
              </a:lnSpc>
              <a:spcBef>
                <a:spcPct val="0"/>
              </a:spcBef>
            </a:pPr>
            <a:r>
              <a:rPr lang="ru-RU" sz="4800" spc="-48" dirty="0">
                <a:solidFill>
                  <a:schemeClr val="accent1">
                    <a:lumMod val="75000"/>
                  </a:schemeClr>
                </a:solidFill>
                <a:latin typeface="Ovo"/>
              </a:rPr>
              <a:t>Команда</a:t>
            </a:r>
            <a:endParaRPr lang="en-US" sz="4800" spc="-48" dirty="0">
              <a:solidFill>
                <a:schemeClr val="accent1">
                  <a:lumMod val="75000"/>
                </a:schemeClr>
              </a:solidFill>
              <a:latin typeface="Ovo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518C1517-6092-4F53-A3A7-86BE7D06E8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34" y="1487676"/>
            <a:ext cx="2918480" cy="2038243"/>
          </a:xfrm>
          <a:prstGeom prst="rect">
            <a:avLst/>
          </a:prstGeom>
        </p:spPr>
      </p:pic>
      <p:sp>
        <p:nvSpPr>
          <p:cNvPr id="24" name="TextBox 7">
            <a:extLst>
              <a:ext uri="{FF2B5EF4-FFF2-40B4-BE49-F238E27FC236}">
                <a16:creationId xmlns="" xmlns:a16="http://schemas.microsoft.com/office/drawing/2014/main" id="{8C85EF63-B75B-47FD-8D9F-214E84C20AC9}"/>
              </a:ext>
            </a:extLst>
          </p:cNvPr>
          <p:cNvSpPr txBox="1"/>
          <p:nvPr/>
        </p:nvSpPr>
        <p:spPr>
          <a:xfrm>
            <a:off x="614334" y="299417"/>
            <a:ext cx="3129871" cy="7454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87"/>
              </a:lnSpc>
              <a:spcBef>
                <a:spcPct val="0"/>
              </a:spcBef>
            </a:pPr>
            <a:r>
              <a:rPr lang="ru-RU" sz="2133" dirty="0">
                <a:solidFill>
                  <a:schemeClr val="accent1">
                    <a:lumMod val="75000"/>
                  </a:schemeClr>
                </a:solidFill>
                <a:latin typeface="Ovo"/>
              </a:rPr>
              <a:t>Руководитель проекта</a:t>
            </a:r>
            <a:r>
              <a:rPr lang="en-US" sz="2133" dirty="0">
                <a:solidFill>
                  <a:schemeClr val="accent1">
                    <a:lumMod val="75000"/>
                  </a:schemeClr>
                </a:solidFill>
                <a:latin typeface="Ovo"/>
              </a:rPr>
              <a:t> – </a:t>
            </a:r>
            <a:r>
              <a:rPr lang="ru-RU" sz="2133" dirty="0" err="1">
                <a:solidFill>
                  <a:schemeClr val="accent1">
                    <a:lumMod val="75000"/>
                  </a:schemeClr>
                </a:solidFill>
                <a:latin typeface="Ovo"/>
              </a:rPr>
              <a:t>Горнова</a:t>
            </a:r>
            <a:r>
              <a:rPr lang="ru-RU" sz="2133" dirty="0">
                <a:solidFill>
                  <a:schemeClr val="accent1">
                    <a:lumMod val="75000"/>
                  </a:schemeClr>
                </a:solidFill>
                <a:latin typeface="Ovo"/>
              </a:rPr>
              <a:t> Анастасия </a:t>
            </a:r>
            <a:endParaRPr lang="en-US" sz="2133" dirty="0">
              <a:solidFill>
                <a:schemeClr val="accent1">
                  <a:lumMod val="75000"/>
                </a:schemeClr>
              </a:solidFill>
              <a:latin typeface="Ovo"/>
            </a:endParaRPr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="" xmlns:a16="http://schemas.microsoft.com/office/drawing/2014/main" id="{A384D119-63E6-FC79-ADE1-CE0527F7B17A}"/>
              </a:ext>
            </a:extLst>
          </p:cNvPr>
          <p:cNvSpPr/>
          <p:nvPr/>
        </p:nvSpPr>
        <p:spPr>
          <a:xfrm>
            <a:off x="2193074" y="3847397"/>
            <a:ext cx="3542564" cy="3010603"/>
          </a:xfrm>
          <a:prstGeom prst="roundRect">
            <a:avLst>
              <a:gd name="adj" fmla="val 6458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-</a:t>
            </a:r>
          </a:p>
        </p:txBody>
      </p:sp>
      <p:sp>
        <p:nvSpPr>
          <p:cNvPr id="39" name="TextBox 7">
            <a:extLst>
              <a:ext uri="{FF2B5EF4-FFF2-40B4-BE49-F238E27FC236}">
                <a16:creationId xmlns="" xmlns:a16="http://schemas.microsoft.com/office/drawing/2014/main" id="{8D38F631-6600-C836-25DF-6BBD8339FBC2}"/>
              </a:ext>
            </a:extLst>
          </p:cNvPr>
          <p:cNvSpPr txBox="1"/>
          <p:nvPr/>
        </p:nvSpPr>
        <p:spPr>
          <a:xfrm>
            <a:off x="2399420" y="3847397"/>
            <a:ext cx="3129871" cy="7454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87"/>
              </a:lnSpc>
              <a:spcBef>
                <a:spcPct val="0"/>
              </a:spcBef>
            </a:pPr>
            <a:r>
              <a:rPr lang="ru-RU" sz="2133" dirty="0">
                <a:solidFill>
                  <a:schemeClr val="accent1">
                    <a:lumMod val="75000"/>
                  </a:schemeClr>
                </a:solidFill>
                <a:latin typeface="Ovo"/>
              </a:rPr>
              <a:t>Веб дизайнер </a:t>
            </a:r>
            <a:r>
              <a:rPr lang="en-US" sz="2133" dirty="0">
                <a:solidFill>
                  <a:schemeClr val="accent1">
                    <a:lumMod val="75000"/>
                  </a:schemeClr>
                </a:solidFill>
                <a:latin typeface="Ovo"/>
              </a:rPr>
              <a:t>–</a:t>
            </a:r>
            <a:r>
              <a:rPr lang="ru-RU" sz="2133" dirty="0">
                <a:solidFill>
                  <a:schemeClr val="accent1">
                    <a:lumMod val="75000"/>
                  </a:schemeClr>
                </a:solidFill>
                <a:latin typeface="Ovo"/>
              </a:rPr>
              <a:t> Максим </a:t>
            </a:r>
            <a:r>
              <a:rPr lang="ru-RU" sz="2133" dirty="0" err="1">
                <a:solidFill>
                  <a:schemeClr val="accent1">
                    <a:lumMod val="75000"/>
                  </a:schemeClr>
                </a:solidFill>
                <a:latin typeface="Ovo"/>
              </a:rPr>
              <a:t>Дужик</a:t>
            </a:r>
            <a:endParaRPr lang="en-US" sz="2133" dirty="0">
              <a:solidFill>
                <a:schemeClr val="accent1">
                  <a:lumMod val="75000"/>
                </a:schemeClr>
              </a:solidFill>
              <a:latin typeface="Ovo"/>
            </a:endParaRPr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="" xmlns:a16="http://schemas.microsoft.com/office/drawing/2014/main" id="{650892FA-7F65-84C3-975C-782FB9A58BDC}"/>
              </a:ext>
            </a:extLst>
          </p:cNvPr>
          <p:cNvSpPr/>
          <p:nvPr/>
        </p:nvSpPr>
        <p:spPr>
          <a:xfrm>
            <a:off x="6096000" y="3847397"/>
            <a:ext cx="3542564" cy="3010603"/>
          </a:xfrm>
          <a:prstGeom prst="roundRect">
            <a:avLst>
              <a:gd name="adj" fmla="val 6458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7">
            <a:extLst>
              <a:ext uri="{FF2B5EF4-FFF2-40B4-BE49-F238E27FC236}">
                <a16:creationId xmlns="" xmlns:a16="http://schemas.microsoft.com/office/drawing/2014/main" id="{5254F652-F192-18A6-5515-902F481FB2F1}"/>
              </a:ext>
            </a:extLst>
          </p:cNvPr>
          <p:cNvSpPr txBox="1"/>
          <p:nvPr/>
        </p:nvSpPr>
        <p:spPr>
          <a:xfrm>
            <a:off x="6302346" y="3847397"/>
            <a:ext cx="3129871" cy="7454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87"/>
              </a:lnSpc>
              <a:spcBef>
                <a:spcPct val="0"/>
              </a:spcBef>
            </a:pPr>
            <a:r>
              <a:rPr lang="ru-RU" sz="2133" dirty="0">
                <a:solidFill>
                  <a:schemeClr val="accent1">
                    <a:lumMod val="75000"/>
                  </a:schemeClr>
                </a:solidFill>
                <a:latin typeface="Ovo"/>
              </a:rPr>
              <a:t>Разработчик </a:t>
            </a:r>
            <a:r>
              <a:rPr lang="en-US" sz="2133" dirty="0">
                <a:solidFill>
                  <a:schemeClr val="accent1">
                    <a:lumMod val="75000"/>
                  </a:schemeClr>
                </a:solidFill>
                <a:latin typeface="Ovo"/>
              </a:rPr>
              <a:t>–</a:t>
            </a:r>
            <a:r>
              <a:rPr lang="ru-RU" sz="2133" dirty="0">
                <a:solidFill>
                  <a:schemeClr val="accent1">
                    <a:lumMod val="75000"/>
                  </a:schemeClr>
                </a:solidFill>
                <a:latin typeface="Ovo"/>
              </a:rPr>
              <a:t> Симагин Дмитрий</a:t>
            </a:r>
            <a:endParaRPr lang="en-US" sz="2133" dirty="0">
              <a:solidFill>
                <a:schemeClr val="accent1">
                  <a:lumMod val="75000"/>
                </a:schemeClr>
              </a:solidFill>
              <a:latin typeface="Ovo"/>
            </a:endParaRP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="" xmlns:a16="http://schemas.microsoft.com/office/drawing/2014/main" id="{D28DC9CC-CD04-F4EF-1528-C9F4DFD2C63E}"/>
              </a:ext>
            </a:extLst>
          </p:cNvPr>
          <p:cNvSpPr/>
          <p:nvPr/>
        </p:nvSpPr>
        <p:spPr>
          <a:xfrm>
            <a:off x="8447797" y="299417"/>
            <a:ext cx="3542564" cy="3375022"/>
          </a:xfrm>
          <a:prstGeom prst="roundRect">
            <a:avLst>
              <a:gd name="adj" fmla="val 6458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7">
            <a:extLst>
              <a:ext uri="{FF2B5EF4-FFF2-40B4-BE49-F238E27FC236}">
                <a16:creationId xmlns="" xmlns:a16="http://schemas.microsoft.com/office/drawing/2014/main" id="{DA8C565A-02FB-4B2F-A751-8AB5E13666D2}"/>
              </a:ext>
            </a:extLst>
          </p:cNvPr>
          <p:cNvSpPr txBox="1"/>
          <p:nvPr/>
        </p:nvSpPr>
        <p:spPr>
          <a:xfrm>
            <a:off x="8672191" y="299417"/>
            <a:ext cx="3129871" cy="11301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87"/>
              </a:lnSpc>
              <a:spcBef>
                <a:spcPct val="0"/>
              </a:spcBef>
            </a:pPr>
            <a:r>
              <a:rPr lang="ru-RU" sz="2133" dirty="0">
                <a:solidFill>
                  <a:schemeClr val="accent1">
                    <a:lumMod val="75000"/>
                  </a:schemeClr>
                </a:solidFill>
                <a:latin typeface="Ovo"/>
              </a:rPr>
              <a:t>Аналитик и </a:t>
            </a:r>
            <a:r>
              <a:rPr lang="en-US" sz="2133" dirty="0">
                <a:solidFill>
                  <a:schemeClr val="accent1">
                    <a:lumMod val="75000"/>
                  </a:schemeClr>
                </a:solidFill>
                <a:latin typeface="Ovo"/>
              </a:rPr>
              <a:t>Full-stack </a:t>
            </a:r>
            <a:r>
              <a:rPr lang="ru-RU" sz="2133" dirty="0">
                <a:solidFill>
                  <a:schemeClr val="accent1">
                    <a:lumMod val="75000"/>
                  </a:schemeClr>
                </a:solidFill>
                <a:latin typeface="Ovo"/>
              </a:rPr>
              <a:t>разработчик </a:t>
            </a:r>
            <a:r>
              <a:rPr lang="en-US" sz="2133" dirty="0">
                <a:solidFill>
                  <a:schemeClr val="accent1">
                    <a:lumMod val="75000"/>
                  </a:schemeClr>
                </a:solidFill>
                <a:latin typeface="Ovo"/>
              </a:rPr>
              <a:t>– </a:t>
            </a:r>
            <a:r>
              <a:rPr lang="ru-RU" sz="2133" dirty="0">
                <a:solidFill>
                  <a:schemeClr val="accent1">
                    <a:lumMod val="75000"/>
                  </a:schemeClr>
                </a:solidFill>
                <a:latin typeface="Ovo"/>
              </a:rPr>
              <a:t>Кудреватых Виталий</a:t>
            </a:r>
            <a:endParaRPr lang="en-US" sz="2133" dirty="0">
              <a:solidFill>
                <a:schemeClr val="accent1">
                  <a:lumMod val="75000"/>
                </a:schemeClr>
              </a:solidFill>
              <a:latin typeface="Ovo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14AA1FDA-498D-F3E4-8530-F3C1E244AF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071" y="4657479"/>
            <a:ext cx="2064065" cy="2064065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A31A34FD-ED43-2C63-032C-A7CE5CB218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190" y="1439339"/>
            <a:ext cx="3129871" cy="208658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A36D86BF-13C2-A240-58A2-1B18C1DDB5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489" y="4750253"/>
            <a:ext cx="2957583" cy="197129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6923592-1AEC-491A-AB62-9D576345B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86269"/>
            <a:ext cx="4703975" cy="81070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Архипелаг 2121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="" xmlns:a16="http://schemas.microsoft.com/office/drawing/2014/main" id="{F69DDBE3-8DD3-4813-9039-3FF18383C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514" y="1503194"/>
            <a:ext cx="3912124" cy="528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="" xmlns:a16="http://schemas.microsoft.com/office/drawing/2014/main" id="{74A41875-3799-463E-9982-08F98D1C6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214" y="386269"/>
            <a:ext cx="3700593" cy="640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962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10312" y="64008"/>
            <a:ext cx="7196328" cy="6545771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Резюме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Kids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Health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-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мобильное приложение для отслеживания развития и состояния здоровья детей  от 0 до 7 лет.</a:t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*Ценностное предложение: повышение качества и доступности медицинских услуг для родителей с помощью прогнозирования риска развития патологий, профилактики и рекомендаций по коррекции здоровья ребёнка.</a:t>
            </a:r>
            <a:r>
              <a:rPr lang="ru-RU" sz="2800" dirty="0">
                <a:latin typeface="+mn-lt"/>
              </a:rPr>
              <a:t/>
            </a:r>
            <a:br>
              <a:rPr lang="ru-RU" sz="2800" dirty="0">
                <a:latin typeface="+mn-lt"/>
              </a:rPr>
            </a:br>
            <a:r>
              <a:rPr lang="ru-RU" sz="2800" dirty="0" smtClean="0">
                <a:latin typeface="+mn-lt"/>
              </a:rPr>
              <a:t> </a:t>
            </a:r>
            <a:br>
              <a:rPr lang="ru-RU" sz="2800" dirty="0" smtClean="0">
                <a:latin typeface="+mn-lt"/>
              </a:rPr>
            </a:b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Контакты: </a:t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Горнова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Анастасия: </a:t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Телефон: 8952 327 37 60, </a:t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E-mail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: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gornova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.00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@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bk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.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ru</a:t>
            </a:r>
            <a:endParaRPr lang="ru-RU" sz="4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23025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40664" y="407324"/>
            <a:ext cx="981151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Цель: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создание программного продукта для родителей с целью отслеживания состояния и развития ребенка, анализа данных и прогнозирование развития патологий, рекомендации по корректировке развития ребенка.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Цель выполнения НИР *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Разработка мобильного приложения, основанного на алгоритмах, позволяющих определить уровень нервно-психического здоровья детей интерактивным способом.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Задачи: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1.Исследование алгоритмов, на основе которых можно определить уровень нервно-психического развития ребенка в зависимости от возраста.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2. Создание системы оценки физического развития и мониторинг данных с помощью графиков.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3. Создание анкеты, определяющей уровень состояния здоровья ребенка на данный момент, внесение дополнительных данных о хронических заболеваниях.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4. Создание системы оповещения пользователя о выявленных отклонениях, маршрутизация к специалисту.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5. Разработка мобильного приложения для отслеживания состояния и развития ребенка, прогнозирование риска развития патологий.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*Создание «цифрового двойника ребёнка» посредством заполнения виртуальной медицинской карты родителем.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*Создание системы выявление дефицита или избытка показателей в медицинских анализах, прогнозирование риска развития заболеваний.</a:t>
            </a:r>
          </a:p>
        </p:txBody>
      </p:sp>
    </p:spTree>
    <p:extLst>
      <p:ext uri="{BB962C8B-B14F-4D97-AF65-F5344CB8AC3E}">
        <p14:creationId xmlns:p14="http://schemas.microsoft.com/office/powerpoint/2010/main" val="3071117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94918" y="0"/>
            <a:ext cx="6797082" cy="7063142"/>
            <a:chOff x="0" y="0"/>
            <a:chExt cx="1901533" cy="19759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01533" cy="1975965"/>
            </a:xfrm>
            <a:custGeom>
              <a:avLst/>
              <a:gdLst/>
              <a:ahLst/>
              <a:cxnLst/>
              <a:rect l="l" t="t" r="r" b="b"/>
              <a:pathLst>
                <a:path w="1901533" h="1975965">
                  <a:moveTo>
                    <a:pt x="0" y="0"/>
                  </a:moveTo>
                  <a:lnTo>
                    <a:pt x="1901533" y="0"/>
                  </a:lnTo>
                  <a:lnTo>
                    <a:pt x="1901533" y="1975965"/>
                  </a:lnTo>
                  <a:lnTo>
                    <a:pt x="0" y="1975965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grpSp>
        <p:nvGrpSpPr>
          <p:cNvPr id="4" name="Group 4"/>
          <p:cNvGrpSpPr/>
          <p:nvPr/>
        </p:nvGrpSpPr>
        <p:grpSpPr>
          <a:xfrm>
            <a:off x="0" y="-5404"/>
            <a:ext cx="5394918" cy="7063142"/>
            <a:chOff x="0" y="0"/>
            <a:chExt cx="1509267" cy="1975965"/>
          </a:xfrm>
          <a:solidFill>
            <a:schemeClr val="accent1">
              <a:lumMod val="75000"/>
            </a:schemeClr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1509267" cy="1975965"/>
            </a:xfrm>
            <a:custGeom>
              <a:avLst/>
              <a:gdLst/>
              <a:ahLst/>
              <a:cxnLst/>
              <a:rect l="l" t="t" r="r" b="b"/>
              <a:pathLst>
                <a:path w="1509267" h="1975965">
                  <a:moveTo>
                    <a:pt x="0" y="0"/>
                  </a:moveTo>
                  <a:lnTo>
                    <a:pt x="1509267" y="0"/>
                  </a:lnTo>
                  <a:lnTo>
                    <a:pt x="1509267" y="1975965"/>
                  </a:lnTo>
                  <a:lnTo>
                    <a:pt x="0" y="1975965"/>
                  </a:lnTo>
                  <a:close/>
                </a:path>
              </a:pathLst>
            </a:custGeom>
            <a:grpFill/>
          </p:spPr>
        </p:sp>
      </p:grpSp>
      <p:sp>
        <p:nvSpPr>
          <p:cNvPr id="13" name="TextBox 13"/>
          <p:cNvSpPr txBox="1"/>
          <p:nvPr/>
        </p:nvSpPr>
        <p:spPr>
          <a:xfrm>
            <a:off x="6503193" y="4972098"/>
            <a:ext cx="5003007" cy="313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  <a:spcBef>
                <a:spcPct val="0"/>
              </a:spcBef>
            </a:pPr>
            <a:endParaRPr lang="en-US" sz="1867" dirty="0">
              <a:solidFill>
                <a:srgbClr val="40352F"/>
              </a:solidFill>
              <a:latin typeface="Ovo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784061" y="351871"/>
            <a:ext cx="3824209" cy="679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80"/>
              </a:lnSpc>
              <a:spcBef>
                <a:spcPct val="0"/>
              </a:spcBef>
            </a:pPr>
            <a:r>
              <a:rPr lang="ru-RU" sz="4800" spc="-48" dirty="0">
                <a:solidFill>
                  <a:schemeClr val="accent1">
                    <a:lumMod val="20000"/>
                    <a:lumOff val="80000"/>
                  </a:schemeClr>
                </a:solidFill>
                <a:latin typeface="Ovo"/>
              </a:rPr>
              <a:t>Актуальность</a:t>
            </a:r>
            <a:endParaRPr lang="en-US" sz="4800" spc="-48" dirty="0">
              <a:solidFill>
                <a:schemeClr val="accent1">
                  <a:lumMod val="20000"/>
                  <a:lumOff val="80000"/>
                </a:schemeClr>
              </a:solidFill>
              <a:latin typeface="Ovo"/>
            </a:endParaRP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="" xmlns:a16="http://schemas.microsoft.com/office/drawing/2014/main" id="{8F3D61AF-924D-4ED9-A44D-3E63FBB85233}"/>
              </a:ext>
            </a:extLst>
          </p:cNvPr>
          <p:cNvGraphicFramePr/>
          <p:nvPr/>
        </p:nvGraphicFramePr>
        <p:xfrm>
          <a:off x="5537201" y="3175000"/>
          <a:ext cx="6743295" cy="3888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Диаграмма 16">
            <a:extLst>
              <a:ext uri="{FF2B5EF4-FFF2-40B4-BE49-F238E27FC236}">
                <a16:creationId xmlns="" xmlns:a16="http://schemas.microsoft.com/office/drawing/2014/main" id="{90537B54-D305-453F-B0BA-600FF8BE383A}"/>
              </a:ext>
            </a:extLst>
          </p:cNvPr>
          <p:cNvGraphicFramePr/>
          <p:nvPr/>
        </p:nvGraphicFramePr>
        <p:xfrm>
          <a:off x="5537200" y="127000"/>
          <a:ext cx="6502400" cy="304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3EAEF330-65B9-4C19-8082-83F3423CF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28" y="1193800"/>
            <a:ext cx="5030991" cy="543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21521" y="350877"/>
            <a:ext cx="4622753" cy="690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80"/>
              </a:lnSpc>
              <a:spcBef>
                <a:spcPct val="0"/>
              </a:spcBef>
            </a:pPr>
            <a:r>
              <a:rPr lang="ru-RU" sz="5334" spc="-48" dirty="0">
                <a:solidFill>
                  <a:schemeClr val="accent1">
                    <a:lumMod val="50000"/>
                  </a:schemeClr>
                </a:solidFill>
                <a:latin typeface="Ovo"/>
              </a:rPr>
              <a:t>Решение</a:t>
            </a:r>
            <a:endParaRPr lang="en-US" sz="5334" spc="-48" dirty="0">
              <a:solidFill>
                <a:schemeClr val="accent1">
                  <a:lumMod val="50000"/>
                </a:schemeClr>
              </a:solidFill>
              <a:latin typeface="Ovo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569A7B5A-BF82-42E0-A01F-B4A49243CB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95400"/>
            <a:ext cx="1625397" cy="162539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1DD4A562-E1B8-4A0A-8E2D-C8C2CDE886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643" y="1041844"/>
            <a:ext cx="2031557" cy="203155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8570DED0-8574-4CCA-B3C9-F1352ADA41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634" y="852237"/>
            <a:ext cx="2220700" cy="22207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FB4AF576-C1B0-4452-A8D0-8C3BD61F9B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409" y="3517356"/>
            <a:ext cx="2235200" cy="21844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B5430CB-E2B7-4891-8AB9-4BA7F6FE72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897" y="3517356"/>
            <a:ext cx="2057400" cy="20574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8CFC3271-C034-45B6-8E7C-58D700C889D3}"/>
              </a:ext>
            </a:extLst>
          </p:cNvPr>
          <p:cNvSpPr txBox="1"/>
          <p:nvPr/>
        </p:nvSpPr>
        <p:spPr>
          <a:xfrm>
            <a:off x="152401" y="3517356"/>
            <a:ext cx="2489200" cy="228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67" dirty="0">
                <a:solidFill>
                  <a:schemeClr val="accent1">
                    <a:lumMod val="75000"/>
                  </a:schemeClr>
                </a:solidFill>
              </a:rPr>
              <a:t>Алгоритмы, позволяющих определить уровень нервно-психического здоровья детей интерактивным способом.</a:t>
            </a:r>
          </a:p>
          <a:p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6C3BFC3C-AB47-4CA5-8710-E75E85B28EE2}"/>
              </a:ext>
            </a:extLst>
          </p:cNvPr>
          <p:cNvSpPr txBox="1"/>
          <p:nvPr/>
        </p:nvSpPr>
        <p:spPr>
          <a:xfrm>
            <a:off x="2433267" y="1142404"/>
            <a:ext cx="2220700" cy="2000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67" dirty="0">
                <a:solidFill>
                  <a:schemeClr val="accent1">
                    <a:lumMod val="75000"/>
                  </a:schemeClr>
                </a:solidFill>
              </a:rPr>
              <a:t>Система оценки физического развития и мониторинг данных с помощью графиков. </a:t>
            </a:r>
            <a:endParaRPr lang="en-US" sz="1867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72" name="TextBox 3071">
            <a:extLst>
              <a:ext uri="{FF2B5EF4-FFF2-40B4-BE49-F238E27FC236}">
                <a16:creationId xmlns="" xmlns:a16="http://schemas.microsoft.com/office/drawing/2014/main" id="{3DC21809-3F59-4997-BC54-ED587F5169EC}"/>
              </a:ext>
            </a:extLst>
          </p:cNvPr>
          <p:cNvSpPr txBox="1"/>
          <p:nvPr/>
        </p:nvSpPr>
        <p:spPr>
          <a:xfrm>
            <a:off x="7372617" y="1041612"/>
            <a:ext cx="2031556" cy="2103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67" dirty="0">
                <a:solidFill>
                  <a:schemeClr val="accent1">
                    <a:lumMod val="75000"/>
                  </a:schemeClr>
                </a:solidFill>
              </a:rPr>
              <a:t>Анкета, определяющая уровень состояния здоровья ребенка на данный момент</a:t>
            </a:r>
          </a:p>
        </p:txBody>
      </p:sp>
      <p:sp>
        <p:nvSpPr>
          <p:cNvPr id="3073" name="TextBox 3072">
            <a:extLst>
              <a:ext uri="{FF2B5EF4-FFF2-40B4-BE49-F238E27FC236}">
                <a16:creationId xmlns="" xmlns:a16="http://schemas.microsoft.com/office/drawing/2014/main" id="{B4EF9A92-A6F7-4B7C-B2EC-5D6FD441A957}"/>
              </a:ext>
            </a:extLst>
          </p:cNvPr>
          <p:cNvSpPr txBox="1"/>
          <p:nvPr/>
        </p:nvSpPr>
        <p:spPr>
          <a:xfrm>
            <a:off x="5154271" y="3517356"/>
            <a:ext cx="1652929" cy="1528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67" dirty="0">
                <a:solidFill>
                  <a:schemeClr val="accent1">
                    <a:lumMod val="75000"/>
                  </a:schemeClr>
                </a:solidFill>
              </a:rPr>
              <a:t>Система оповещения пользователя о выявленных отклонениях</a:t>
            </a:r>
            <a:endParaRPr lang="ru-RU" sz="1867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5" name="TextBox 3074">
            <a:extLst>
              <a:ext uri="{FF2B5EF4-FFF2-40B4-BE49-F238E27FC236}">
                <a16:creationId xmlns="" xmlns:a16="http://schemas.microsoft.com/office/drawing/2014/main" id="{80C53BC1-DE5A-4824-A448-22F53746ACAD}"/>
              </a:ext>
            </a:extLst>
          </p:cNvPr>
          <p:cNvSpPr txBox="1"/>
          <p:nvPr/>
        </p:nvSpPr>
        <p:spPr>
          <a:xfrm>
            <a:off x="9906000" y="3517356"/>
            <a:ext cx="2050233" cy="2103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67" dirty="0">
                <a:solidFill>
                  <a:schemeClr val="accent1">
                    <a:lumMod val="75000"/>
                  </a:schemeClr>
                </a:solidFill>
              </a:rPr>
              <a:t>Внесение дополнительных данных о хронических заболеваниях</a:t>
            </a:r>
          </a:p>
          <a:p>
            <a:r>
              <a:rPr lang="ru-RU" sz="1867" dirty="0">
                <a:solidFill>
                  <a:schemeClr val="accent1">
                    <a:lumMod val="75000"/>
                  </a:schemeClr>
                </a:solidFill>
              </a:rPr>
              <a:t>Маршрутизация к специалисту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631095" y="0"/>
            <a:ext cx="6560905" cy="6858000"/>
            <a:chOff x="0" y="0"/>
            <a:chExt cx="1835461" cy="1918575"/>
          </a:xfrm>
          <a:solidFill>
            <a:schemeClr val="accent1">
              <a:lumMod val="75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1835460" cy="1918575"/>
            </a:xfrm>
            <a:custGeom>
              <a:avLst/>
              <a:gdLst/>
              <a:ahLst/>
              <a:cxnLst/>
              <a:rect l="l" t="t" r="r" b="b"/>
              <a:pathLst>
                <a:path w="1835460" h="1918575">
                  <a:moveTo>
                    <a:pt x="0" y="0"/>
                  </a:moveTo>
                  <a:lnTo>
                    <a:pt x="1835460" y="0"/>
                  </a:lnTo>
                  <a:lnTo>
                    <a:pt x="1835460" y="1918575"/>
                  </a:lnTo>
                  <a:lnTo>
                    <a:pt x="0" y="1918575"/>
                  </a:lnTo>
                  <a:close/>
                </a:path>
              </a:pathLst>
            </a:custGeom>
            <a:grpFill/>
          </p:spPr>
        </p:sp>
      </p:grpSp>
      <p:sp>
        <p:nvSpPr>
          <p:cNvPr id="12" name="TextBox 12"/>
          <p:cNvSpPr txBox="1"/>
          <p:nvPr/>
        </p:nvSpPr>
        <p:spPr>
          <a:xfrm>
            <a:off x="7264400" y="139846"/>
            <a:ext cx="4313903" cy="679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80"/>
              </a:lnSpc>
              <a:spcBef>
                <a:spcPct val="0"/>
              </a:spcBef>
            </a:pPr>
            <a:r>
              <a:rPr lang="ru-RU" sz="4800" spc="-48" dirty="0">
                <a:solidFill>
                  <a:schemeClr val="accent1">
                    <a:lumMod val="20000"/>
                    <a:lumOff val="80000"/>
                  </a:schemeClr>
                </a:solidFill>
                <a:latin typeface="Ovo"/>
              </a:rPr>
              <a:t>Технология</a:t>
            </a:r>
            <a:r>
              <a:rPr lang="ru-RU" sz="4800" spc="-48" dirty="0">
                <a:solidFill>
                  <a:srgbClr val="D25525"/>
                </a:solidFill>
                <a:latin typeface="Ovo"/>
              </a:rPr>
              <a:t> </a:t>
            </a:r>
            <a:endParaRPr lang="en-US" sz="4800" spc="-48" dirty="0">
              <a:solidFill>
                <a:srgbClr val="D25525"/>
              </a:solidFill>
              <a:latin typeface="Ovo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637B7EAC-F8C6-43F0-9A68-0AFF23D0D8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35" y="271621"/>
            <a:ext cx="1625600" cy="16256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538D70F-E2F2-4F53-8D56-C616D85204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833" y="200408"/>
            <a:ext cx="1767703" cy="176770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2ECF134D-BA99-4E9C-9AAE-A4D4787C87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65" y="2769841"/>
            <a:ext cx="1625600" cy="174089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C86E5FB7-A056-4EA9-9AB3-ACB749CA1B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905" y="2733808"/>
            <a:ext cx="1988105" cy="188989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728A8B67-5CC5-47C5-8CC9-89D690677A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895" y="4624251"/>
            <a:ext cx="1733695" cy="173369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2C26876-5D7D-46A0-880C-F13780281D6C}"/>
              </a:ext>
            </a:extLst>
          </p:cNvPr>
          <p:cNvSpPr txBox="1"/>
          <p:nvPr/>
        </p:nvSpPr>
        <p:spPr>
          <a:xfrm>
            <a:off x="247832" y="2039001"/>
            <a:ext cx="3302000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67" dirty="0">
                <a:solidFill>
                  <a:schemeClr val="accent1">
                    <a:lumMod val="75000"/>
                  </a:schemeClr>
                </a:solidFill>
              </a:rPr>
              <a:t>Сбор данных –анкета, тестирование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0173CDB-FA3E-4F61-A89F-23882C8F3E13}"/>
              </a:ext>
            </a:extLst>
          </p:cNvPr>
          <p:cNvSpPr txBox="1"/>
          <p:nvPr/>
        </p:nvSpPr>
        <p:spPr>
          <a:xfrm>
            <a:off x="3594107" y="2074180"/>
            <a:ext cx="1767703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67" dirty="0">
                <a:solidFill>
                  <a:schemeClr val="accent1">
                    <a:lumMod val="75000"/>
                  </a:schemeClr>
                </a:solidFill>
              </a:rPr>
              <a:t>Анализ данных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D1BB2D7F-D690-4523-B87A-DAD61AF36CA7}"/>
              </a:ext>
            </a:extLst>
          </p:cNvPr>
          <p:cNvSpPr txBox="1"/>
          <p:nvPr/>
        </p:nvSpPr>
        <p:spPr>
          <a:xfrm>
            <a:off x="505685" y="4627450"/>
            <a:ext cx="1475515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67" dirty="0">
                <a:solidFill>
                  <a:schemeClr val="accent1">
                    <a:lumMod val="75000"/>
                  </a:schemeClr>
                </a:solidFill>
              </a:rPr>
              <a:t>Мониторинг</a:t>
            </a:r>
            <a:r>
              <a:rPr lang="ru-RU" sz="1200" dirty="0"/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4D34FE67-4818-4726-B1DF-B4E10ECF7E61}"/>
              </a:ext>
            </a:extLst>
          </p:cNvPr>
          <p:cNvSpPr txBox="1"/>
          <p:nvPr/>
        </p:nvSpPr>
        <p:spPr>
          <a:xfrm>
            <a:off x="3564600" y="4623699"/>
            <a:ext cx="2002873" cy="1241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67" dirty="0">
                <a:solidFill>
                  <a:schemeClr val="accent1">
                    <a:lumMod val="75000"/>
                  </a:schemeClr>
                </a:solidFill>
              </a:rPr>
              <a:t>Прогнозирование развития ребенка и риска патологий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2B125F0A-4C6E-4815-B61B-C380EB8D0362}"/>
              </a:ext>
            </a:extLst>
          </p:cNvPr>
          <p:cNvSpPr txBox="1"/>
          <p:nvPr/>
        </p:nvSpPr>
        <p:spPr>
          <a:xfrm>
            <a:off x="2048040" y="6411972"/>
            <a:ext cx="2091513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67" dirty="0">
                <a:solidFill>
                  <a:schemeClr val="accent1">
                    <a:lumMod val="75000"/>
                  </a:schemeClr>
                </a:solidFill>
              </a:rPr>
              <a:t>Рекомендации</a:t>
            </a:r>
            <a:r>
              <a:rPr lang="ru-RU" sz="1200" dirty="0"/>
              <a:t>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8C6DD4BA-AA5F-4F93-BC4A-F9955E7BE0D6}"/>
              </a:ext>
            </a:extLst>
          </p:cNvPr>
          <p:cNvSpPr txBox="1"/>
          <p:nvPr/>
        </p:nvSpPr>
        <p:spPr>
          <a:xfrm>
            <a:off x="6299200" y="1244600"/>
            <a:ext cx="564496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Инновационность разработки должна заключаться в обработке данных, полученных на основании тестирования ребёнка. Проводя мониторинг и анализ данных о пользователе должен быть представлен прогноз риска развития патологий и рекомендации по коррекции ребенка. </a:t>
            </a:r>
          </a:p>
          <a:p>
            <a:endParaRPr lang="ru-RU" sz="2400" dirty="0">
              <a:solidFill>
                <a:schemeClr val="bg1"/>
              </a:solidFill>
            </a:endParaRPr>
          </a:p>
          <a:p>
            <a:r>
              <a:rPr lang="ru-RU" sz="2400" dirty="0">
                <a:solidFill>
                  <a:schemeClr val="bg1"/>
                </a:solidFill>
              </a:rPr>
              <a:t>*Будет подана заявка для оформления свидетельства на программу для ЭВМ. 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800000">
            <a:off x="10769361" y="5707765"/>
            <a:ext cx="245460" cy="24546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740400" y="0"/>
            <a:ext cx="6451600" cy="6858000"/>
            <a:chOff x="-10635" y="39082"/>
            <a:chExt cx="2166592" cy="1996739"/>
          </a:xfrm>
          <a:solidFill>
            <a:schemeClr val="accent1">
              <a:lumMod val="75000"/>
            </a:schemeClr>
          </a:solidFill>
        </p:grpSpPr>
        <p:sp>
          <p:nvSpPr>
            <p:cNvPr id="4" name="Freeform 4"/>
            <p:cNvSpPr/>
            <p:nvPr/>
          </p:nvSpPr>
          <p:spPr>
            <a:xfrm>
              <a:off x="-10635" y="39082"/>
              <a:ext cx="2166592" cy="1996739"/>
            </a:xfrm>
            <a:custGeom>
              <a:avLst/>
              <a:gdLst/>
              <a:ahLst/>
              <a:cxnLst/>
              <a:rect l="l" t="t" r="r" b="b"/>
              <a:pathLst>
                <a:path w="2166592" h="1996739">
                  <a:moveTo>
                    <a:pt x="0" y="0"/>
                  </a:moveTo>
                  <a:lnTo>
                    <a:pt x="2166592" y="0"/>
                  </a:lnTo>
                  <a:lnTo>
                    <a:pt x="2166592" y="1996739"/>
                  </a:lnTo>
                  <a:lnTo>
                    <a:pt x="0" y="1996739"/>
                  </a:lnTo>
                  <a:close/>
                </a:path>
              </a:pathLst>
            </a:custGeom>
            <a:grpFill/>
          </p:spPr>
        </p:sp>
      </p:grpSp>
      <p:sp>
        <p:nvSpPr>
          <p:cNvPr id="30" name="TextBox 30"/>
          <p:cNvSpPr txBox="1"/>
          <p:nvPr/>
        </p:nvSpPr>
        <p:spPr>
          <a:xfrm>
            <a:off x="355600" y="177801"/>
            <a:ext cx="5126566" cy="135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280"/>
              </a:lnSpc>
              <a:spcBef>
                <a:spcPct val="0"/>
              </a:spcBef>
            </a:pPr>
            <a:r>
              <a:rPr lang="ru-RU" sz="4400" spc="-48" dirty="0">
                <a:solidFill>
                  <a:schemeClr val="accent1">
                    <a:lumMod val="50000"/>
                  </a:schemeClr>
                </a:solidFill>
                <a:latin typeface="Ovo"/>
              </a:rPr>
              <a:t>Конкурентные</a:t>
            </a:r>
            <a:r>
              <a:rPr lang="ru-RU" sz="4800" spc="-48" dirty="0">
                <a:solidFill>
                  <a:schemeClr val="accent1">
                    <a:lumMod val="50000"/>
                  </a:schemeClr>
                </a:solidFill>
                <a:latin typeface="Ovo"/>
              </a:rPr>
              <a:t> преимущества</a:t>
            </a:r>
            <a:endParaRPr lang="en-US" sz="4800" spc="-48" dirty="0">
              <a:solidFill>
                <a:schemeClr val="accent1">
                  <a:lumMod val="50000"/>
                </a:schemeClr>
              </a:solidFill>
              <a:latin typeface="Ovo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="" xmlns:a16="http://schemas.microsoft.com/office/drawing/2014/main" id="{F56C40B9-D477-49F6-A2EB-CE394A55E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0200"/>
            <a:ext cx="1727200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="" xmlns:a16="http://schemas.microsoft.com/office/drawing/2014/main" id="{AA33512E-9B3A-4C65-AB94-2C0719729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5063" y="233506"/>
            <a:ext cx="1926937" cy="192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" name="TextBox 2048">
            <a:extLst>
              <a:ext uri="{FF2B5EF4-FFF2-40B4-BE49-F238E27FC236}">
                <a16:creationId xmlns="" xmlns:a16="http://schemas.microsoft.com/office/drawing/2014/main" id="{2D335D10-1777-41A0-B08A-1FA19AF0BEA3}"/>
              </a:ext>
            </a:extLst>
          </p:cNvPr>
          <p:cNvSpPr txBox="1"/>
          <p:nvPr/>
        </p:nvSpPr>
        <p:spPr>
          <a:xfrm>
            <a:off x="6197600" y="2157127"/>
            <a:ext cx="1524000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Baby connect </a:t>
            </a:r>
            <a:endParaRPr lang="ru-RU" sz="1867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050" name="TextBox 2049">
            <a:extLst>
              <a:ext uri="{FF2B5EF4-FFF2-40B4-BE49-F238E27FC236}">
                <a16:creationId xmlns="" xmlns:a16="http://schemas.microsoft.com/office/drawing/2014/main" id="{2EF8C14D-3DDE-4B99-9148-8D2F93E26779}"/>
              </a:ext>
            </a:extLst>
          </p:cNvPr>
          <p:cNvSpPr txBox="1"/>
          <p:nvPr/>
        </p:nvSpPr>
        <p:spPr>
          <a:xfrm>
            <a:off x="407988" y="1803400"/>
            <a:ext cx="500379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Преимущества приложения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Kids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Health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»</a:t>
            </a: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*Отслеживание здоровья и развития ребёнка на основе методических рекомендаций ВОЗ </a:t>
            </a:r>
          </a:p>
          <a:p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*Тестирование нервно-психического развития, которое будет представлено на платформе в одном из разделов, касающихся здоровья ребенка, в виде игры </a:t>
            </a:r>
          </a:p>
          <a:p>
            <a:endParaRPr lang="ru-RU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64" name="Picture 16">
            <a:extLst>
              <a:ext uri="{FF2B5EF4-FFF2-40B4-BE49-F238E27FC236}">
                <a16:creationId xmlns="" xmlns:a16="http://schemas.microsoft.com/office/drawing/2014/main" id="{44E7ADED-9EF8-421E-B26A-034AA23EE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028" y="330200"/>
            <a:ext cx="1828800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TextBox 2050">
            <a:extLst>
              <a:ext uri="{FF2B5EF4-FFF2-40B4-BE49-F238E27FC236}">
                <a16:creationId xmlns="" xmlns:a16="http://schemas.microsoft.com/office/drawing/2014/main" id="{128F896A-E890-474F-8826-809C2E9B5E69}"/>
              </a:ext>
            </a:extLst>
          </p:cNvPr>
          <p:cNvSpPr txBox="1"/>
          <p:nvPr/>
        </p:nvSpPr>
        <p:spPr>
          <a:xfrm>
            <a:off x="10659849" y="2145151"/>
            <a:ext cx="1145455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Baby care </a:t>
            </a:r>
            <a:endParaRPr lang="ru-RU" sz="1867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053" name="TextBox 2052">
            <a:extLst>
              <a:ext uri="{FF2B5EF4-FFF2-40B4-BE49-F238E27FC236}">
                <a16:creationId xmlns="" xmlns:a16="http://schemas.microsoft.com/office/drawing/2014/main" id="{515E5CC2-A7A9-498F-A2DD-4B9E8B101691}"/>
              </a:ext>
            </a:extLst>
          </p:cNvPr>
          <p:cNvSpPr txBox="1"/>
          <p:nvPr/>
        </p:nvSpPr>
        <p:spPr>
          <a:xfrm>
            <a:off x="8597480" y="2157127"/>
            <a:ext cx="1371600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Baby Tips</a:t>
            </a:r>
            <a:endParaRPr lang="ru-RU" sz="1867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5CD3369-6AC1-9843-8A4C-87488C0367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Разработка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мобильного приложения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Kids Health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122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">
            <a:extLst>
              <a:ext uri="{FF2B5EF4-FFF2-40B4-BE49-F238E27FC236}">
                <a16:creationId xmlns="" xmlns:a16="http://schemas.microsoft.com/office/drawing/2014/main" id="{6B5556FA-C586-A686-8ACA-3A618E5E5901}"/>
              </a:ext>
            </a:extLst>
          </p:cNvPr>
          <p:cNvGrpSpPr/>
          <p:nvPr/>
        </p:nvGrpSpPr>
        <p:grpSpPr>
          <a:xfrm>
            <a:off x="5740400" y="0"/>
            <a:ext cx="6451600" cy="6858000"/>
            <a:chOff x="-10635" y="39082"/>
            <a:chExt cx="2166592" cy="199673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8" name="Freeform 4">
              <a:extLst>
                <a:ext uri="{FF2B5EF4-FFF2-40B4-BE49-F238E27FC236}">
                  <a16:creationId xmlns="" xmlns:a16="http://schemas.microsoft.com/office/drawing/2014/main" id="{341399F0-10EE-27BC-C05D-984B5D8A0C50}"/>
                </a:ext>
              </a:extLst>
            </p:cNvPr>
            <p:cNvSpPr/>
            <p:nvPr/>
          </p:nvSpPr>
          <p:spPr>
            <a:xfrm>
              <a:off x="-10635" y="39082"/>
              <a:ext cx="2166592" cy="1996739"/>
            </a:xfrm>
            <a:custGeom>
              <a:avLst/>
              <a:gdLst/>
              <a:ahLst/>
              <a:cxnLst/>
              <a:rect l="l" t="t" r="r" b="b"/>
              <a:pathLst>
                <a:path w="2166592" h="1996739">
                  <a:moveTo>
                    <a:pt x="0" y="0"/>
                  </a:moveTo>
                  <a:lnTo>
                    <a:pt x="2166592" y="0"/>
                  </a:lnTo>
                  <a:lnTo>
                    <a:pt x="2166592" y="1996739"/>
                  </a:lnTo>
                  <a:lnTo>
                    <a:pt x="0" y="1996739"/>
                  </a:lnTo>
                  <a:close/>
                </a:path>
              </a:pathLst>
            </a:custGeom>
            <a:grpFill/>
          </p:spPr>
        </p:sp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8895B6-53F9-E05D-BF50-039D432B3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Инструменты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064AB1B-0F3E-7A4F-5C69-AFB7DB9CC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1690688"/>
            <a:ext cx="5688012" cy="4486275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Flutter </a:t>
            </a:r>
          </a:p>
          <a:p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Supabase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EFD24F4-C43A-640C-1A2C-005C2E911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963" y="3916685"/>
            <a:ext cx="2784049" cy="257619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DBA8AA4-2A47-F963-926B-4095FBE15E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90688"/>
            <a:ext cx="2470330" cy="247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081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>
            <a:extLst>
              <a:ext uri="{FF2B5EF4-FFF2-40B4-BE49-F238E27FC236}">
                <a16:creationId xmlns="" xmlns:a16="http://schemas.microsoft.com/office/drawing/2014/main" id="{C176C894-CE09-EE3C-B405-EC6F9AB65FC3}"/>
              </a:ext>
            </a:extLst>
          </p:cNvPr>
          <p:cNvGrpSpPr/>
          <p:nvPr/>
        </p:nvGrpSpPr>
        <p:grpSpPr>
          <a:xfrm>
            <a:off x="5740400" y="0"/>
            <a:ext cx="6451600" cy="6858000"/>
            <a:chOff x="-10635" y="39082"/>
            <a:chExt cx="2166592" cy="199673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" name="Freeform 4">
              <a:extLst>
                <a:ext uri="{FF2B5EF4-FFF2-40B4-BE49-F238E27FC236}">
                  <a16:creationId xmlns="" xmlns:a16="http://schemas.microsoft.com/office/drawing/2014/main" id="{D49DF8D9-B660-1DDF-B2BB-B324EBD1ACCC}"/>
                </a:ext>
              </a:extLst>
            </p:cNvPr>
            <p:cNvSpPr/>
            <p:nvPr/>
          </p:nvSpPr>
          <p:spPr>
            <a:xfrm>
              <a:off x="-10635" y="39082"/>
              <a:ext cx="2166592" cy="1996739"/>
            </a:xfrm>
            <a:custGeom>
              <a:avLst/>
              <a:gdLst/>
              <a:ahLst/>
              <a:cxnLst/>
              <a:rect l="l" t="t" r="r" b="b"/>
              <a:pathLst>
                <a:path w="2166592" h="1996739">
                  <a:moveTo>
                    <a:pt x="0" y="0"/>
                  </a:moveTo>
                  <a:lnTo>
                    <a:pt x="2166592" y="0"/>
                  </a:lnTo>
                  <a:lnTo>
                    <a:pt x="2166592" y="1996739"/>
                  </a:lnTo>
                  <a:lnTo>
                    <a:pt x="0" y="1996739"/>
                  </a:lnTo>
                  <a:close/>
                </a:path>
              </a:pathLst>
            </a:custGeom>
            <a:grpFill/>
          </p:spPr>
        </p:sp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97373A3-8E99-F84C-FA2B-EDD61F7BE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845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Flutter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Объект 8">
            <a:extLst>
              <a:ext uri="{FF2B5EF4-FFF2-40B4-BE49-F238E27FC236}">
                <a16:creationId xmlns="" xmlns:a16="http://schemas.microsoft.com/office/drawing/2014/main" id="{5C1F10B0-ABBE-852C-CA96-88329DEB52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412" y="1684018"/>
            <a:ext cx="5944990" cy="4351338"/>
          </a:xfr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E57590A-6AA3-B50A-4F5F-3C7D6DCB1806}"/>
              </a:ext>
            </a:extLst>
          </p:cNvPr>
          <p:cNvSpPr txBox="1"/>
          <p:nvPr/>
        </p:nvSpPr>
        <p:spPr>
          <a:xfrm>
            <a:off x="407988" y="1684018"/>
            <a:ext cx="500082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0" i="0" dirty="0">
                <a:solidFill>
                  <a:schemeClr val="accent1">
                    <a:lumMod val="75000"/>
                  </a:schemeClr>
                </a:solidFill>
                <a:effectLst/>
                <a:latin typeface="YS Text"/>
              </a:rPr>
              <a:t>Комплект средств разработки и фреймворк с открытым исходным кодом для создания мобильных приложений под </a:t>
            </a:r>
            <a:r>
              <a:rPr lang="ru-RU" sz="28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YS Text"/>
              </a:rPr>
              <a:t>Android</a:t>
            </a:r>
            <a:r>
              <a:rPr lang="ru-RU" sz="2800" b="0" i="0" dirty="0">
                <a:solidFill>
                  <a:schemeClr val="accent1">
                    <a:lumMod val="75000"/>
                  </a:schemeClr>
                </a:solidFill>
                <a:effectLst/>
                <a:latin typeface="YS Text"/>
              </a:rPr>
              <a:t> и </a:t>
            </a:r>
            <a:r>
              <a:rPr lang="ru-RU" sz="28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YS Text"/>
              </a:rPr>
              <a:t>iOS</a:t>
            </a:r>
            <a:r>
              <a:rPr lang="ru-RU" sz="2800" b="0" i="0" dirty="0">
                <a:solidFill>
                  <a:schemeClr val="accent1">
                    <a:lumMod val="75000"/>
                  </a:schemeClr>
                </a:solidFill>
                <a:effectLst/>
                <a:latin typeface="YS Text"/>
              </a:rPr>
              <a:t>, веб-приложений, а также настольных приложений под Windows, </a:t>
            </a:r>
            <a:r>
              <a:rPr lang="ru-RU" sz="28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YS Text"/>
              </a:rPr>
              <a:t>macOS</a:t>
            </a:r>
            <a:r>
              <a:rPr lang="ru-RU" sz="2800" b="0" i="0" dirty="0">
                <a:solidFill>
                  <a:schemeClr val="accent1">
                    <a:lumMod val="75000"/>
                  </a:schemeClr>
                </a:solidFill>
                <a:effectLst/>
                <a:latin typeface="YS Text"/>
              </a:rPr>
              <a:t> и Linux с использованием языка программирования </a:t>
            </a:r>
            <a:r>
              <a:rPr lang="ru-RU" sz="28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YS Text"/>
              </a:rPr>
              <a:t>Dart</a:t>
            </a:r>
            <a:r>
              <a:rPr lang="ru-RU" sz="2800" b="0" i="0" dirty="0">
                <a:solidFill>
                  <a:schemeClr val="accent1">
                    <a:lumMod val="75000"/>
                  </a:schemeClr>
                </a:solidFill>
                <a:effectLst/>
                <a:latin typeface="YS Text"/>
              </a:rPr>
              <a:t>, разработанный и развиваемый корпорацией Google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2380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1165</TotalTime>
  <Words>302</Words>
  <Application>Microsoft Office PowerPoint</Application>
  <PresentationFormat>Произвольный</PresentationFormat>
  <Paragraphs>55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Разработка мобильного приложения Kids Health</vt:lpstr>
      <vt:lpstr>Инструменты</vt:lpstr>
      <vt:lpstr>Flutter</vt:lpstr>
      <vt:lpstr>О разработке</vt:lpstr>
      <vt:lpstr>Презентация PowerPoint</vt:lpstr>
      <vt:lpstr>Архипелаг 2121</vt:lpstr>
      <vt:lpstr>    Резюме  Kids Health -мобильное приложение для отслеживания развития и состояния здоровья детей  от 0 до 7 лет.  *Ценностное предложение: повышение качества и доступности медицинских услуг для родителей с помощью прогнозирования риска развития патологий, профилактики и рекомендаций по коррекции здоровья ребёнка.   Контакты:  Горнова Анастасия:  Телефон: 8952 327 37 60,  E-mail: gornova.00@bk.ru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мобильного приложения Kids Health</dc:title>
  <dc:creator>Дмитрий Симагин</dc:creator>
  <cp:lastModifiedBy>user</cp:lastModifiedBy>
  <cp:revision>6</cp:revision>
  <dcterms:created xsi:type="dcterms:W3CDTF">2022-06-18T12:13:16Z</dcterms:created>
  <dcterms:modified xsi:type="dcterms:W3CDTF">2022-12-01T08:15:42Z</dcterms:modified>
</cp:coreProperties>
</file>