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6" r:id="rId1"/>
  </p:sldMasterIdLst>
  <p:notesMasterIdLst>
    <p:notesMasterId r:id="rId26"/>
  </p:notesMasterIdLst>
  <p:sldIdLst>
    <p:sldId id="299" r:id="rId2"/>
    <p:sldId id="377" r:id="rId3"/>
    <p:sldId id="350" r:id="rId4"/>
    <p:sldId id="351" r:id="rId5"/>
    <p:sldId id="352" r:id="rId6"/>
    <p:sldId id="328" r:id="rId7"/>
    <p:sldId id="348" r:id="rId8"/>
    <p:sldId id="354" r:id="rId9"/>
    <p:sldId id="379" r:id="rId10"/>
    <p:sldId id="357" r:id="rId11"/>
    <p:sldId id="311" r:id="rId12"/>
    <p:sldId id="375" r:id="rId13"/>
    <p:sldId id="381" r:id="rId14"/>
    <p:sldId id="382" r:id="rId15"/>
    <p:sldId id="359" r:id="rId16"/>
    <p:sldId id="376" r:id="rId17"/>
    <p:sldId id="383" r:id="rId18"/>
    <p:sldId id="373" r:id="rId19"/>
    <p:sldId id="365" r:id="rId20"/>
    <p:sldId id="364" r:id="rId21"/>
    <p:sldId id="361" r:id="rId22"/>
    <p:sldId id="326" r:id="rId23"/>
    <p:sldId id="366" r:id="rId24"/>
    <p:sldId id="378" r:id="rId2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DejaVu Sans" pitchFamily="34" charset="0"/>
        <a:cs typeface="DejaVu Sans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DejaVu Sans" pitchFamily="34" charset="0"/>
        <a:cs typeface="DejaVu Sans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DejaVu Sans" pitchFamily="34" charset="0"/>
        <a:cs typeface="DejaVu Sans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DejaVu Sans" pitchFamily="34" charset="0"/>
        <a:cs typeface="DejaVu Sans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DejaVu Sans" pitchFamily="34" charset="0"/>
        <a:cs typeface="DejaVu Sans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DejaVu Sans" pitchFamily="34" charset="0"/>
        <a:cs typeface="DejaVu Sans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DejaVu Sans" pitchFamily="34" charset="0"/>
        <a:cs typeface="DejaVu Sans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DejaVu Sans" pitchFamily="34" charset="0"/>
        <a:cs typeface="DejaVu Sans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DejaVu Sans" pitchFamily="34" charset="0"/>
        <a:cs typeface="DejaVu Sans" pitchFamily="34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00CC00"/>
    <a:srgbClr val="006600"/>
    <a:srgbClr val="009900"/>
    <a:srgbClr val="FFFF66"/>
    <a:srgbClr val="CCFF33"/>
    <a:srgbClr val="99FF33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4533" autoAdjust="0"/>
  </p:normalViewPr>
  <p:slideViewPr>
    <p:cSldViewPr>
      <p:cViewPr>
        <p:scale>
          <a:sx n="60" d="100"/>
          <a:sy n="60" d="100"/>
        </p:scale>
        <p:origin x="-900" y="-2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09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E345F2C-5F1C-4EA2-A19C-CC363C1AC7C2}" type="datetimeFigureOut">
              <a:rPr lang="ru-RU"/>
              <a:pPr>
                <a:defRPr/>
              </a:pPr>
              <a:t>16.09.2022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1087304-622D-4EEB-B599-B6D2E6F6F5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284977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087304-622D-4EEB-B599-B6D2E6F6F537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087304-622D-4EEB-B599-B6D2E6F6F537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5835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1EB4D80-781A-4129-BE97-8652005FAA8A}" type="datetimeFigureOut">
              <a:rPr lang="ru-RU" smtClean="0"/>
              <a:pPr>
                <a:defRPr/>
              </a:pPr>
              <a:t>16.09.2022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8F6959-9BB7-4257-8488-6C83F8FD9B7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50665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AC85672-582F-41DE-A0E1-A8DD3E09BDD5}" type="datetimeFigureOut">
              <a:rPr lang="ru-RU" smtClean="0"/>
              <a:pPr>
                <a:defRPr/>
              </a:pPr>
              <a:t>16.09.2022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9BD699-7212-4E6C-992F-C0BCADD6655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442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8E9B09-2733-44E5-A6BF-5E966E533552}" type="datetimeFigureOut">
              <a:rPr lang="ru-RU" smtClean="0"/>
              <a:pPr>
                <a:defRPr/>
              </a:pPr>
              <a:t>16.09.2022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7C77FB-71D7-4BF6-B36B-F536CEF836E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03123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8013" cy="143351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7013" cy="45243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8600" cy="45243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351621-C4CD-4727-93FB-CDEDD879366B}" type="datetimeFigureOut">
              <a:rPr lang="ru-RU"/>
              <a:pPr>
                <a:defRPr/>
              </a:pPr>
              <a:t>16.09.2022</a:t>
            </a:fld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A8613E-01EC-43E7-9C6E-2E0CE52FAA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37D065-E309-4F58-92D3-0BDB2342B7CD}" type="datetimeFigureOut">
              <a:rPr lang="ru-RU" smtClean="0"/>
              <a:pPr>
                <a:defRPr/>
              </a:pPr>
              <a:t>16.09.2022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78B125-FDD2-4D12-AAC1-5DE4C5F709D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53693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DA77319-44AE-40A3-A800-155D0EE363B2}" type="datetimeFigureOut">
              <a:rPr lang="ru-RU" smtClean="0"/>
              <a:pPr>
                <a:defRPr/>
              </a:pPr>
              <a:t>16.09.2022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D6E329-1A45-41B4-82C4-96B7F0B76C6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4838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B6B8CA-15D4-45AF-9A22-9824EB9C608E}" type="datetimeFigureOut">
              <a:rPr lang="ru-RU" smtClean="0"/>
              <a:pPr>
                <a:defRPr/>
              </a:pPr>
              <a:t>16.09.2022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C98B2A-CBB0-432F-932E-525C1F2A617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5998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FE78822-3F4F-4103-95F7-F142754A5074}" type="datetimeFigureOut">
              <a:rPr lang="ru-RU" smtClean="0"/>
              <a:pPr>
                <a:defRPr/>
              </a:pPr>
              <a:t>16.09.2022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45703D-6CBB-418D-B538-562A77E61C2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2365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292C40-7EC0-47A5-B238-365DED09289E}" type="datetimeFigureOut">
              <a:rPr lang="ru-RU" smtClean="0"/>
              <a:pPr>
                <a:defRPr/>
              </a:pPr>
              <a:t>16.09.2022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E25619-E937-4FAD-BD4C-C22FDF8AE6C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92830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1275277-AFCD-4DB0-ABC1-8C7D7FBE217D}" type="datetimeFigureOut">
              <a:rPr lang="ru-RU" smtClean="0"/>
              <a:pPr>
                <a:defRPr/>
              </a:pPr>
              <a:t>16.09.2022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983758-C218-410E-AEEF-3F501BE48DA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1210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A0627C6-06B2-4321-9E16-F048416C65F1}" type="datetimeFigureOut">
              <a:rPr lang="ru-RU" smtClean="0"/>
              <a:pPr>
                <a:defRPr/>
              </a:pPr>
              <a:t>16.09.2022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EF47FA-AD17-453A-B2A8-01EE342261D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23836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671765F-82AA-4ABD-9149-252B43646646}" type="datetimeFigureOut">
              <a:rPr lang="ru-RU" smtClean="0"/>
              <a:pPr>
                <a:defRPr/>
              </a:pPr>
              <a:t>16.09.2022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0E3D24-52E7-4B92-B8B8-F76BF2EB8A7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02752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96A4C11-BBB0-4BAC-BCF1-B8B9A41861B7}" type="datetimeFigureOut">
              <a:rPr lang="ru-RU" smtClean="0"/>
              <a:pPr>
                <a:defRPr/>
              </a:pPr>
              <a:t>16.09.2022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6DDB345-B388-44DB-834C-AC31108FF2B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5131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7" r:id="rId1"/>
    <p:sldLayoutId id="2147483898" r:id="rId2"/>
    <p:sldLayoutId id="2147483899" r:id="rId3"/>
    <p:sldLayoutId id="2147483900" r:id="rId4"/>
    <p:sldLayoutId id="2147483901" r:id="rId5"/>
    <p:sldLayoutId id="2147483902" r:id="rId6"/>
    <p:sldLayoutId id="2147483903" r:id="rId7"/>
    <p:sldLayoutId id="2147483904" r:id="rId8"/>
    <p:sldLayoutId id="2147483905" r:id="rId9"/>
    <p:sldLayoutId id="2147483906" r:id="rId10"/>
    <p:sldLayoutId id="2147483907" r:id="rId11"/>
    <p:sldLayoutId id="2147483908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8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4" y="0"/>
            <a:ext cx="9113491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619672" y="2060848"/>
            <a:ext cx="702915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«Создание условий для оформления основ </a:t>
            </a:r>
            <a:r>
              <a:rPr 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безопасности у </a:t>
            </a:r>
            <a:r>
              <a:rPr 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дошкольников»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                                 </a:t>
            </a:r>
          </a:p>
          <a:p>
            <a:pPr algn="ctr"/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воспитатель: первой 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квалификационной категории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Дмитриева Татьяна Анатольевна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dirty="0" smtClean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350229"/>
              </p:ext>
            </p:extLst>
          </p:nvPr>
        </p:nvGraphicFramePr>
        <p:xfrm>
          <a:off x="2627784" y="188640"/>
          <a:ext cx="4464496" cy="1568197"/>
        </p:xfrm>
        <a:graphic>
          <a:graphicData uri="http://schemas.openxmlformats.org/drawingml/2006/table">
            <a:tbl>
              <a:tblPr/>
              <a:tblGrid>
                <a:gridCol w="4464496"/>
              </a:tblGrid>
              <a:tr h="5665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Times New Roman"/>
                        </a:rPr>
                        <a:t>Муниципальное бюджетное дошкольное образовательное учреждение детский сад № 22 «Сказка»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8555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Ул. </a:t>
                      </a:r>
                      <a:r>
                        <a:rPr lang="ru-RU" sz="1400" dirty="0" err="1">
                          <a:effectLst/>
                          <a:latin typeface="Times New Roman"/>
                          <a:ea typeface="Times New Roman"/>
                        </a:rPr>
                        <a:t>Талалушкина</a:t>
                      </a: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, д,13, г. Кстово Нижегородской области, 607650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Тел</a:t>
                      </a:r>
                      <a:r>
                        <a:rPr lang="en-US" sz="1400" dirty="0">
                          <a:effectLst/>
                          <a:latin typeface="Times New Roman"/>
                          <a:ea typeface="Times New Roman"/>
                        </a:rPr>
                        <a:t>. (83145) 7-58-70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/>
                          <a:ea typeface="Times New Roman"/>
                        </a:rPr>
                        <a:t>e-mail: </a:t>
                      </a:r>
                      <a:r>
                        <a:rPr lang="en-US" sz="1400" u="sng" dirty="0">
                          <a:effectLst/>
                          <a:latin typeface="Times New Roman"/>
                          <a:ea typeface="Times New Roman"/>
                        </a:rPr>
                        <a:t>mdouskazka@inbox.ru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06173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388" y="-73025"/>
            <a:ext cx="9248776" cy="700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0"/>
            <a:ext cx="770485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РППС.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Зона безопасности</a:t>
            </a:r>
            <a:endParaRPr lang="ru-RU" sz="3200" b="1" dirty="0" smtClean="0">
              <a:solidFill>
                <a:srgbClr val="00206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99" y="1700808"/>
            <a:ext cx="3384376" cy="25382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756" y="1988841"/>
            <a:ext cx="3134130" cy="41788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40" y="4483243"/>
            <a:ext cx="3930183" cy="221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863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084" y="0"/>
            <a:ext cx="9248776" cy="700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051720" y="807657"/>
            <a:ext cx="43924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Monotype Corsiva" pitchFamily="66" charset="0"/>
              </a:rPr>
              <a:t>      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Обучающие и </a:t>
            </a:r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развивающие игры</a:t>
            </a:r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420888"/>
            <a:ext cx="4030762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906" y="2248391"/>
            <a:ext cx="2641038" cy="3514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4238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63" y="-73025"/>
            <a:ext cx="9255126" cy="700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3" y="297315"/>
            <a:ext cx="60506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Просмотры видеороликов презентация по ОБЖ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57" y="1484784"/>
            <a:ext cx="3168352" cy="237626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3447868"/>
            <a:ext cx="3491880" cy="2618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8308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63" y="-73025"/>
            <a:ext cx="9255126" cy="700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717032"/>
            <a:ext cx="2229712" cy="297294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6491064" cy="1138138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Развлечения 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72" y="1196752"/>
            <a:ext cx="3168352" cy="2376264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3799471"/>
            <a:ext cx="3563888" cy="26729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1133099"/>
            <a:ext cx="3347864" cy="251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2302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63" y="-73025"/>
            <a:ext cx="9255126" cy="700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5266928" cy="1498178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Тематические альбомы и </a:t>
            </a:r>
            <a:r>
              <a:rPr lang="ru-RU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лэпбуки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363794"/>
            <a:ext cx="3264363" cy="2448272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53" b="23908"/>
          <a:stretch/>
        </p:blipFill>
        <p:spPr>
          <a:xfrm>
            <a:off x="1151620" y="3999850"/>
            <a:ext cx="5688632" cy="26383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414339"/>
            <a:ext cx="3491880" cy="2397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6169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63" y="-73025"/>
            <a:ext cx="9255126" cy="700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3528" y="397298"/>
            <a:ext cx="64807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/>
                <a:ea typeface="Times New Roman"/>
              </a:rPr>
              <a:t>Выставки</a:t>
            </a:r>
            <a:endParaRPr lang="ru-RU" sz="2800" b="1" dirty="0">
              <a:latin typeface="Times New Roman"/>
              <a:ea typeface="Times New Roman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7460" y="1308501"/>
            <a:ext cx="2651380" cy="213985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24" y="3861048"/>
            <a:ext cx="2139853" cy="2853137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340098"/>
            <a:ext cx="3530600" cy="504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087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63" y="-73025"/>
            <a:ext cx="9255126" cy="700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332656"/>
            <a:ext cx="60486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Рассматривание иллюстраций</a:t>
            </a:r>
          </a:p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Книг, плакатов и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др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71" y="1414634"/>
            <a:ext cx="3479333" cy="251285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51920" y="3861048"/>
            <a:ext cx="3515883" cy="263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1335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63" y="-73025"/>
            <a:ext cx="9255126" cy="700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770984" cy="1066130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 атрибутов игрушек  для занятий ОБЖ</a:t>
            </a:r>
            <a:r>
              <a:rPr lang="ru-RU" b="1" dirty="0"/>
              <a:t/>
            </a:r>
            <a:br>
              <a:rPr lang="ru-RU" b="1" dirty="0"/>
            </a:b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628800"/>
            <a:ext cx="3148933" cy="419857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484784"/>
            <a:ext cx="3096344" cy="23222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2" t="10102" r="6074" b="10102"/>
          <a:stretch/>
        </p:blipFill>
        <p:spPr>
          <a:xfrm>
            <a:off x="3631273" y="4077072"/>
            <a:ext cx="3198420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5661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63" y="-73025"/>
            <a:ext cx="9255126" cy="700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71600" y="186764"/>
            <a:ext cx="61769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Познавательные минутки, беседы, минутки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83568" y="1322254"/>
            <a:ext cx="4520812" cy="254295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4005064"/>
            <a:ext cx="4427984" cy="2490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535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63" y="-73025"/>
            <a:ext cx="9255126" cy="700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08195" y="620688"/>
            <a:ext cx="473532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Различные акции тренинги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56" b="7816"/>
          <a:stretch/>
        </p:blipFill>
        <p:spPr>
          <a:xfrm>
            <a:off x="467544" y="2204864"/>
            <a:ext cx="3645024" cy="309198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7" b="19222"/>
          <a:stretch/>
        </p:blipFill>
        <p:spPr>
          <a:xfrm>
            <a:off x="4572000" y="1986454"/>
            <a:ext cx="2322042" cy="3594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31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83" y="0"/>
            <a:ext cx="9139943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-18783" y="235593"/>
            <a:ext cx="80648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Georgia" pitchFamily="18" charset="0"/>
              </a:rPr>
              <a:t>Актуальность проблемы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89348" y="889844"/>
            <a:ext cx="723498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4500"/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Формирование основ безопасности и жизнедеятельности детей в условиях учреждения дошкольного образования является актуальной и значимой проблемой, поскольку обусловлено объективной необходимостью информирования детей о правилах безопасного поведения, приобретения ими опыта безопасного поведения в быту. </a:t>
            </a:r>
          </a:p>
          <a:p>
            <a:pPr indent="444500"/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Важно не только оберегать ребенка от опасности, но и готовить его встрече с возможными трудностями, формировать представление о наиболее опасных ситуациях, о необходимости соблюдения мер предосторожности, прививать ему навыки безопасного поведения в быту</a:t>
            </a:r>
          </a:p>
        </p:txBody>
      </p:sp>
    </p:spTree>
    <p:extLst>
      <p:ext uri="{BB962C8B-B14F-4D97-AF65-F5344CB8AC3E}">
        <p14:creationId xmlns:p14="http://schemas.microsoft.com/office/powerpoint/2010/main" val="18542319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63" y="-73025"/>
            <a:ext cx="9255126" cy="700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175671" y="491480"/>
            <a:ext cx="55446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Продуктивная деятельность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412776"/>
            <a:ext cx="3011827" cy="225887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919364"/>
            <a:ext cx="2007639" cy="26768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988840"/>
            <a:ext cx="2895786" cy="386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263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63" y="-73025"/>
            <a:ext cx="9255126" cy="700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225" name="Rectangle 1"/>
          <p:cNvSpPr>
            <a:spLocks noChangeArrowheads="1"/>
          </p:cNvSpPr>
          <p:nvPr/>
        </p:nvSpPr>
        <p:spPr bwMode="auto">
          <a:xfrm>
            <a:off x="251520" y="-26804"/>
            <a:ext cx="612068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Помогает формированию правил безопасности художественная литература.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063" y="1333948"/>
            <a:ext cx="1777856" cy="250144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360" y="1461368"/>
            <a:ext cx="1737928" cy="237097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974" y="4169453"/>
            <a:ext cx="1876083" cy="25014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5" r="15951" b="-1428"/>
          <a:stretch/>
        </p:blipFill>
        <p:spPr>
          <a:xfrm>
            <a:off x="1381063" y="4167949"/>
            <a:ext cx="1791254" cy="2653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429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63" y="-73025"/>
            <a:ext cx="9255126" cy="700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468560" y="-315416"/>
            <a:ext cx="8228013" cy="1932260"/>
          </a:xfrm>
        </p:spPr>
        <p:txBody>
          <a:bodyPr/>
          <a:lstStyle/>
          <a:p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еатрализованная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деятельность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484784"/>
            <a:ext cx="5724128" cy="429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55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63" y="-73025"/>
            <a:ext cx="9255126" cy="700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49" r="-1" b="8851"/>
          <a:stretch/>
        </p:blipFill>
        <p:spPr>
          <a:xfrm rot="5400000">
            <a:off x="1556790" y="1223233"/>
            <a:ext cx="2574036" cy="237626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63008" y="1535439"/>
            <a:ext cx="2471936" cy="18539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3931" y="4174660"/>
            <a:ext cx="2643449" cy="20162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99083" y="4171802"/>
            <a:ext cx="2730218" cy="20476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176" y="4183542"/>
            <a:ext cx="2698911" cy="20241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83768" y="237413"/>
            <a:ext cx="41249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родителями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3211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Znanio.ru copy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63" y="-73025"/>
            <a:ext cx="9255126" cy="700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35696" y="1844824"/>
            <a:ext cx="41044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внимание!!!</a:t>
            </a: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63106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39237" cy="6889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7544" y="548680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endParaRPr lang="ru-RU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0343" y="116632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2800" b="1" dirty="0">
              <a:latin typeface="Monotype Corsiva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0189" y="31320"/>
            <a:ext cx="554193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Безопасность – это не просто сумма усвоенных знаний, а умение правильно вести себя в различных ситуациях, выработать практические умения и навыки поведения в играх, в быту, обучить правильным действиям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57605" y="2708920"/>
            <a:ext cx="644420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4500"/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ФГОС ДО  в целевых ориентирах прописано, что на этапе завершения дошкольного образования ребенок должен пытаться самостоятельно объяснять поступки людей, обладать начальными знаниями о социальном мире, в котором он живет, быть способным к принятию собственных решений, опираясь на свои знания и умения и может соблюдать правила безопасного поведения.</a:t>
            </a:r>
          </a:p>
        </p:txBody>
      </p:sp>
    </p:spTree>
    <p:extLst>
      <p:ext uri="{BB962C8B-B14F-4D97-AF65-F5344CB8AC3E}">
        <p14:creationId xmlns:p14="http://schemas.microsoft.com/office/powerpoint/2010/main" val="1816147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-15875"/>
            <a:ext cx="9139237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2595" y="1268760"/>
            <a:ext cx="7229725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ормирование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систематизация   у детей,  осознанного выполнения общепринятых норм и правил поведения, обеспечивающих сохранность их жизни и здоровья в современных условиях повседневной жизни,  стимуляция развития у дошкольников самостоятельности, ответственности за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свое поведение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1148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-15875"/>
            <a:ext cx="9139237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99592" y="980728"/>
            <a:ext cx="619268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в работе с детьми:</a:t>
            </a:r>
          </a:p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1.Формировать знания детей о здоровом образе жизни. 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2.Формировать у детей сознательное и ответственное отношение к личной безопасности и безопасности окружающих. 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3.Расширять и систематизировать знания детей о правильном поведении при контактах с незнакомыми людьми. 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4.Закрепить у детей знания о правилах поведения на улице, дороге, в транспорте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283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-36513"/>
            <a:ext cx="9139237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7544" y="0"/>
            <a:ext cx="8228013" cy="2580332"/>
          </a:xfrm>
        </p:spPr>
        <p:txBody>
          <a:bodyPr/>
          <a:lstStyle/>
          <a:p>
            <a:pPr algn="l"/>
            <a:r>
              <a:rPr lang="ru-RU" sz="2400" b="1" dirty="0" smtClean="0">
                <a:latin typeface="Bahnschrift SemiCondensed" pitchFamily="34" charset="0"/>
              </a:rPr>
              <a:t> </a:t>
            </a:r>
            <a:endParaRPr lang="ru-RU" sz="2400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188640"/>
            <a:ext cx="72008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соответствии с современными психолого-педагогическими ориентирами  работу по воспитанию основ безопасности жизнедеятельности можно распределить по тематическим блокам:  </a:t>
            </a:r>
          </a:p>
          <a:p>
            <a:pPr lvl="0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/>
              <a:t/>
            </a:r>
            <a:br>
              <a:rPr lang="ru-RU" sz="4000" dirty="0"/>
            </a:br>
            <a:endParaRPr lang="ru-RU" sz="40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803524"/>
            <a:ext cx="1663700" cy="124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789238"/>
            <a:ext cx="1871663" cy="127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7360" y="2552905"/>
            <a:ext cx="2225675" cy="148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529" y="4724208"/>
            <a:ext cx="1901825" cy="144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937260"/>
            <a:ext cx="1944687" cy="129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622" y="4692785"/>
            <a:ext cx="2157413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80529" y="4068763"/>
            <a:ext cx="19421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Ребенок и другие 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люди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46938" y="4077877"/>
            <a:ext cx="20071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Ребенок на улицах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55275" y="4077877"/>
            <a:ext cx="15498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Пожарная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безопасность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3959" y="6339098"/>
            <a:ext cx="1512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Ребенок дома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39567" y="6197438"/>
            <a:ext cx="11612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Ребенок и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природа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01427" y="6235835"/>
            <a:ext cx="15258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Ребенок и его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2258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-17463"/>
            <a:ext cx="9139237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Прямоугольник 15"/>
          <p:cNvSpPr/>
          <p:nvPr/>
        </p:nvSpPr>
        <p:spPr>
          <a:xfrm rot="16200000">
            <a:off x="-2732456" y="2989803"/>
            <a:ext cx="68407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Принципы организации работы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965012" y="488866"/>
            <a:ext cx="1440160" cy="707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 полноты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 flipH="1">
            <a:off x="4737558" y="3212976"/>
            <a:ext cx="1944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ru-RU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599098" y="3397641"/>
            <a:ext cx="1934055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 интеграции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599098" y="2348879"/>
            <a:ext cx="1944216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 </a:t>
            </a:r>
          </a:p>
          <a:p>
            <a:pPr algn="ctr"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системности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3407204" y="1358632"/>
            <a:ext cx="2555776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 возрастной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адресованости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2879812" y="4509120"/>
            <a:ext cx="3384376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 преемственности взаимодействия с ребенком в условиях дошкольного учреждения и в семье. 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3300917" y="5919091"/>
            <a:ext cx="2530416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</a:t>
            </a:r>
          </a:p>
          <a:p>
            <a:pPr algn="ctr"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природности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Стрелка вправо 1"/>
          <p:cNvSpPr/>
          <p:nvPr/>
        </p:nvSpPr>
        <p:spPr>
          <a:xfrm>
            <a:off x="1199057" y="692696"/>
            <a:ext cx="1431448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трелка вправо 2"/>
          <p:cNvSpPr/>
          <p:nvPr/>
        </p:nvSpPr>
        <p:spPr>
          <a:xfrm>
            <a:off x="1166830" y="2348880"/>
            <a:ext cx="1431448" cy="6463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трелка вправо 3"/>
          <p:cNvSpPr/>
          <p:nvPr/>
        </p:nvSpPr>
        <p:spPr>
          <a:xfrm>
            <a:off x="1199058" y="3397642"/>
            <a:ext cx="1431448" cy="6463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109" y="5883255"/>
            <a:ext cx="1463675" cy="71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830" y="4756065"/>
            <a:ext cx="1463675" cy="70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11" y="1441075"/>
            <a:ext cx="1463675" cy="70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6386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39237" cy="6894513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sp>
        <p:nvSpPr>
          <p:cNvPr id="2" name="Прямоугольник 1"/>
          <p:cNvSpPr/>
          <p:nvPr/>
        </p:nvSpPr>
        <p:spPr>
          <a:xfrm>
            <a:off x="611560" y="1124744"/>
            <a:ext cx="6624736" cy="158417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используемые для ознакомления с основами безопасности жизнедеятельности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7" y="5445224"/>
            <a:ext cx="1800200" cy="79208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Практические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826968" y="5445224"/>
            <a:ext cx="1872208" cy="79208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Словесные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825806" y="5445224"/>
            <a:ext cx="2196244" cy="93610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Наглядные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трелка вниз 9"/>
          <p:cNvSpPr/>
          <p:nvPr/>
        </p:nvSpPr>
        <p:spPr>
          <a:xfrm>
            <a:off x="899592" y="3447256"/>
            <a:ext cx="504056" cy="9361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>
            <a:off x="3796118" y="3447256"/>
            <a:ext cx="432048" cy="9361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975" y="3480664"/>
            <a:ext cx="493713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8587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785" y="-47843"/>
            <a:ext cx="9248776" cy="700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вал 3"/>
          <p:cNvSpPr/>
          <p:nvPr/>
        </p:nvSpPr>
        <p:spPr>
          <a:xfrm>
            <a:off x="2831930" y="2276872"/>
            <a:ext cx="2523910" cy="19442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Формы работы  с детьми по ознакомления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ОБЖ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2779060" y="188640"/>
            <a:ext cx="2304256" cy="1512168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Обучающие и развивающие игры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5083316" y="944724"/>
            <a:ext cx="2304256" cy="129614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Просмотры видеороликов презентация по ОБЖ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5796136" y="2320979"/>
            <a:ext cx="2376264" cy="1512168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Развлечения, викторины, тематические альбомы и выставки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5220072" y="4005064"/>
            <a:ext cx="2592288" cy="1584176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Рассматривание иллюстраций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Книг, плакатов и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2926490" y="4797152"/>
            <a:ext cx="2441012" cy="1584176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 атрибутов игрушек  для занятий ОБЖ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395536" y="3833147"/>
            <a:ext cx="2736304" cy="1540069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Познавательные минутки, беседы, минутки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395536" y="1412776"/>
            <a:ext cx="2383524" cy="1664287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Различные акции тренинги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Прямая со стрелкой 12"/>
          <p:cNvCxnSpPr/>
          <p:nvPr/>
        </p:nvCxnSpPr>
        <p:spPr>
          <a:xfrm flipV="1">
            <a:off x="4882622" y="2240868"/>
            <a:ext cx="484880" cy="2847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V="1">
            <a:off x="3931188" y="1844824"/>
            <a:ext cx="0" cy="3960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H="1" flipV="1">
            <a:off x="2578369" y="2708920"/>
            <a:ext cx="401381" cy="1440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H="1">
            <a:off x="2926490" y="4005064"/>
            <a:ext cx="349366" cy="2160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4067944" y="4221088"/>
            <a:ext cx="0" cy="5760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5083316" y="3833147"/>
            <a:ext cx="284186" cy="38794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>
            <a:off x="5225409" y="3077063"/>
            <a:ext cx="42863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912507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3095</TotalTime>
  <Words>472</Words>
  <Application>Microsoft Office PowerPoint</Application>
  <PresentationFormat>Экран (4:3)</PresentationFormat>
  <Paragraphs>81</Paragraphs>
  <Slides>24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Развлечения </vt:lpstr>
      <vt:lpstr>Тематические альбомы и лэпбуки. </vt:lpstr>
      <vt:lpstr>Презентация PowerPoint</vt:lpstr>
      <vt:lpstr>Презентация PowerPoint</vt:lpstr>
      <vt:lpstr>Изготовление атрибутов игрушек  для занятий ОБЖ </vt:lpstr>
      <vt:lpstr>Презентация PowerPoint</vt:lpstr>
      <vt:lpstr>Презентация PowerPoint</vt:lpstr>
      <vt:lpstr>Презентация PowerPoint</vt:lpstr>
      <vt:lpstr>Презентация PowerPoint</vt:lpstr>
      <vt:lpstr>Театрализованная деятельность</vt:lpstr>
      <vt:lpstr>Презентация PowerPoint</vt:lpstr>
      <vt:lpstr>Презентация PowerPoint</vt:lpstr>
    </vt:vector>
  </TitlesOfParts>
  <Company>*****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Актуальность работы по ОБЖ в дошкольных учреждениях</dc:title>
  <dc:creator>***</dc:creator>
  <cp:lastModifiedBy>22</cp:lastModifiedBy>
  <cp:revision>292</cp:revision>
  <dcterms:created xsi:type="dcterms:W3CDTF">2009-11-18T06:17:39Z</dcterms:created>
  <dcterms:modified xsi:type="dcterms:W3CDTF">2022-09-16T13:38:16Z</dcterms:modified>
</cp:coreProperties>
</file>