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313" r:id="rId4"/>
    <p:sldId id="314" r:id="rId5"/>
    <p:sldId id="276" r:id="rId6"/>
    <p:sldId id="277" r:id="rId7"/>
    <p:sldId id="274" r:id="rId8"/>
    <p:sldId id="306" r:id="rId9"/>
    <p:sldId id="280" r:id="rId10"/>
    <p:sldId id="281" r:id="rId11"/>
    <p:sldId id="282" r:id="rId12"/>
    <p:sldId id="283" r:id="rId13"/>
    <p:sldId id="285" r:id="rId14"/>
    <p:sldId id="288" r:id="rId15"/>
    <p:sldId id="289" r:id="rId16"/>
    <p:sldId id="305" r:id="rId17"/>
    <p:sldId id="290" r:id="rId18"/>
    <p:sldId id="308" r:id="rId19"/>
    <p:sldId id="309" r:id="rId20"/>
    <p:sldId id="292" r:id="rId21"/>
    <p:sldId id="312" r:id="rId22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65432"/>
    <a:srgbClr val="07731C"/>
    <a:srgbClr val="1F5B20"/>
    <a:srgbClr val="2F5525"/>
    <a:srgbClr val="004A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722"/>
  </p:normalViewPr>
  <p:slideViewPr>
    <p:cSldViewPr showGuides="1">
      <p:cViewPr varScale="1">
        <p:scale>
          <a:sx n="72" d="100"/>
          <a:sy n="72" d="100"/>
        </p:scale>
        <p:origin x="-288" y="-96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880B2E-C939-47A4-8932-F0F78C493C3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>
                <a:latin typeface="Arial" panose="020B0604020202020204" pitchFamily="34" charset="0"/>
              </a:rPr>
              <a:pPr lvl="0" algn="r" eaLnBrk="1" hangingPunct="1"/>
              <a:t>1</a:t>
            </a:fld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>
                <a:latin typeface="Arial" panose="020B0604020202020204" pitchFamily="34" charset="0"/>
              </a:rPr>
              <a:pPr lvl="0" algn="r" eaLnBrk="1" hangingPunct="1"/>
              <a:t>2</a:t>
            </a:fld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>
                <a:latin typeface="Arial" panose="020B0604020202020204" pitchFamily="34" charset="0"/>
              </a:rPr>
              <a:pPr lvl="0" algn="r" eaLnBrk="1" hangingPunct="1"/>
              <a:t>3</a:t>
            </a:fld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>
                <a:latin typeface="Arial" panose="020B0604020202020204" pitchFamily="34" charset="0"/>
              </a:rPr>
              <a:pPr lvl="0" algn="r" eaLnBrk="1" hangingPunct="1"/>
              <a:t>4</a:t>
            </a:fld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>
                <a:latin typeface="Arial" panose="020B0604020202020204" pitchFamily="34" charset="0"/>
              </a:rPr>
              <a:pPr lvl="0" algn="r" eaLnBrk="1" hangingPunct="1"/>
              <a:t>5</a:t>
            </a:fld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7"/>
          <p:cNvGrpSpPr/>
          <p:nvPr/>
        </p:nvGrpSpPr>
        <p:grpSpPr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2051" name="Rectangle 8"/>
            <p:cNvSpPr/>
            <p:nvPr userDrawn="1"/>
          </p:nvSpPr>
          <p:spPr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/>
              <a:endParaRPr lang="ru-RU" dirty="0">
                <a:latin typeface="Verdana" panose="020B0604030504040204" pitchFamily="34" charset="0"/>
              </a:endParaRPr>
            </a:p>
          </p:txBody>
        </p:sp>
        <p:sp>
          <p:nvSpPr>
            <p:cNvPr id="2052" name="Rectangle 9"/>
            <p:cNvSpPr/>
            <p:nvPr userDrawn="1"/>
          </p:nvSpPr>
          <p:spPr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/>
              <a:endParaRPr lang="ru-RU" dirty="0">
                <a:latin typeface="Verdana" panose="020B0604030504040204" pitchFamily="34" charset="0"/>
              </a:endParaRPr>
            </a:p>
          </p:txBody>
        </p:sp>
        <p:sp>
          <p:nvSpPr>
            <p:cNvPr id="2053" name="Rectangle 10"/>
            <p:cNvSpPr/>
            <p:nvPr userDrawn="1"/>
          </p:nvSpPr>
          <p:spPr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/>
              <a:endParaRPr lang="ru-RU" dirty="0">
                <a:latin typeface="Verdana" panose="020B0604030504040204" pitchFamily="34" charset="0"/>
              </a:endParaRPr>
            </a:p>
          </p:txBody>
        </p:sp>
      </p:grpSp>
      <p:sp>
        <p:nvSpPr>
          <p:cNvPr id="368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 fontAlgn="base"/>
            <a:r>
              <a:rPr lang="ru-RU" altLang="ru-RU" strike="noStrike" noProof="0" smtClean="0"/>
              <a:t>Образец заголовка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 fontAlgn="base"/>
            <a:r>
              <a:rPr lang="ru-RU" altLang="ru-RU" strike="noStrike" noProof="0" smtClean="0"/>
              <a:t>Образец подзаголовка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3B0133-CEC4-44CB-9E96-07EE449BDB1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7"/>
          <p:cNvGrpSpPr/>
          <p:nvPr/>
        </p:nvGrpSpPr>
        <p:grpSpPr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2051" name="Rectangle 8"/>
            <p:cNvSpPr/>
            <p:nvPr userDrawn="1"/>
          </p:nvSpPr>
          <p:spPr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/>
              <a:endParaRPr lang="ru-RU" dirty="0">
                <a:latin typeface="Verdana" panose="020B0604030504040204" pitchFamily="34" charset="0"/>
              </a:endParaRPr>
            </a:p>
          </p:txBody>
        </p:sp>
        <p:sp>
          <p:nvSpPr>
            <p:cNvPr id="2052" name="Rectangle 9"/>
            <p:cNvSpPr/>
            <p:nvPr userDrawn="1"/>
          </p:nvSpPr>
          <p:spPr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/>
              <a:endParaRPr lang="ru-RU" dirty="0">
                <a:latin typeface="Verdana" panose="020B0604030504040204" pitchFamily="34" charset="0"/>
              </a:endParaRPr>
            </a:p>
          </p:txBody>
        </p:sp>
        <p:sp>
          <p:nvSpPr>
            <p:cNvPr id="2053" name="Rectangle 10"/>
            <p:cNvSpPr/>
            <p:nvPr userDrawn="1"/>
          </p:nvSpPr>
          <p:spPr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/>
              <a:endParaRPr lang="ru-RU" dirty="0">
                <a:latin typeface="Verdana" panose="020B0604030504040204" pitchFamily="34" charset="0"/>
              </a:endParaRPr>
            </a:p>
          </p:txBody>
        </p:sp>
      </p:grpSp>
      <p:sp>
        <p:nvSpPr>
          <p:cNvPr id="368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 fontAlgn="base"/>
            <a:r>
              <a:rPr lang="ru-RU" altLang="ru-RU" strike="noStrike" noProof="0" smtClean="0"/>
              <a:t>Образец заголовка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 fontAlgn="base"/>
            <a:r>
              <a:rPr lang="ru-RU" altLang="ru-RU" strike="noStrike" noProof="0" smtClean="0"/>
              <a:t>Образец подзаголовка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3B0133-CEC4-44CB-9E96-07EE449BDB1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367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67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67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31" name="Rectangle 7"/>
          <p:cNvSpPr/>
          <p:nvPr/>
        </p:nvSpPr>
        <p:spPr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 anchorCtr="0"/>
          <a:lstStyle/>
          <a:p>
            <a:pPr lvl="0" algn="ctr" eaLnBrk="1" hangingPunct="1"/>
            <a:endParaRPr lang="ru-RU" altLang="ru-RU" sz="2400" dirty="0">
              <a:latin typeface="Times New Roman" panose="02020603050405020304" charset="0"/>
            </a:endParaRPr>
          </a:p>
        </p:txBody>
      </p:sp>
      <p:sp>
        <p:nvSpPr>
          <p:cNvPr id="1032" name="Line 8"/>
          <p:cNvSpPr/>
          <p:nvPr/>
        </p:nvSpPr>
        <p:spPr>
          <a:xfrm>
            <a:off x="457200" y="1447800"/>
            <a:ext cx="8077200" cy="0"/>
          </a:xfrm>
          <a:prstGeom prst="line">
            <a:avLst/>
          </a:prstGeom>
          <a:ln w="1905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3" name="Rectangle 9"/>
          <p:cNvSpPr/>
          <p:nvPr/>
        </p:nvSpPr>
        <p:spPr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ctr" anchorCtr="0"/>
          <a:lstStyle/>
          <a:p>
            <a:pPr lvl="0" algn="ctr" eaLnBrk="1" hangingPunct="1"/>
            <a:endParaRPr lang="ru-RU" altLang="ru-RU" sz="2400" dirty="0">
              <a:latin typeface="Times New Roman" panose="02020603050405020304" charset="0"/>
            </a:endParaRPr>
          </a:p>
        </p:txBody>
      </p:sp>
      <p:sp>
        <p:nvSpPr>
          <p:cNvPr id="1034" name="Rectangle 10"/>
          <p:cNvSpPr/>
          <p:nvPr/>
        </p:nvSpPr>
        <p:spPr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none" anchor="ctr" anchorCtr="0"/>
          <a:lstStyle/>
          <a:p>
            <a:pPr lvl="0" algn="ctr" eaLnBrk="1" hangingPunct="1"/>
            <a:endParaRPr lang="ru-RU" altLang="ru-RU" sz="2400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367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67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67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FF005-BA32-4CF6-B4A1-7811FFD019E3}" type="slidenum">
              <a:rPr kumimoji="0" lang="ru-RU" alt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31" name="Rectangle 7"/>
          <p:cNvSpPr/>
          <p:nvPr/>
        </p:nvSpPr>
        <p:spPr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 anchorCtr="0"/>
          <a:lstStyle/>
          <a:p>
            <a:pPr lvl="0" algn="ctr" eaLnBrk="1" hangingPunct="1"/>
            <a:endParaRPr lang="ru-RU" altLang="ru-RU" sz="2400" dirty="0">
              <a:latin typeface="Times New Roman" panose="02020603050405020304" charset="0"/>
            </a:endParaRPr>
          </a:p>
        </p:txBody>
      </p:sp>
      <p:sp>
        <p:nvSpPr>
          <p:cNvPr id="1032" name="Line 8"/>
          <p:cNvSpPr/>
          <p:nvPr/>
        </p:nvSpPr>
        <p:spPr>
          <a:xfrm>
            <a:off x="457200" y="1447800"/>
            <a:ext cx="8077200" cy="0"/>
          </a:xfrm>
          <a:prstGeom prst="line">
            <a:avLst/>
          </a:prstGeom>
          <a:ln w="1905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3" name="Rectangle 9"/>
          <p:cNvSpPr/>
          <p:nvPr/>
        </p:nvSpPr>
        <p:spPr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ctr" anchorCtr="0"/>
          <a:lstStyle/>
          <a:p>
            <a:pPr lvl="0" algn="ctr" eaLnBrk="1" hangingPunct="1"/>
            <a:endParaRPr lang="ru-RU" altLang="ru-RU" sz="2400" dirty="0">
              <a:latin typeface="Times New Roman" panose="02020603050405020304" charset="0"/>
            </a:endParaRPr>
          </a:p>
        </p:txBody>
      </p:sp>
      <p:sp>
        <p:nvSpPr>
          <p:cNvPr id="1034" name="Rectangle 10"/>
          <p:cNvSpPr/>
          <p:nvPr/>
        </p:nvSpPr>
        <p:spPr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none" anchor="ctr" anchorCtr="0"/>
          <a:lstStyle/>
          <a:p>
            <a:pPr lvl="0" algn="ctr" eaLnBrk="1" hangingPunct="1"/>
            <a:endParaRPr lang="ru-RU" altLang="ru-RU" sz="2400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/>
          </p:cNvSpPr>
          <p:nvPr>
            <p:ph type="ctrTitle"/>
          </p:nvPr>
        </p:nvSpPr>
        <p:spPr>
          <a:xfrm>
            <a:off x="952500" y="1214422"/>
            <a:ext cx="7239000" cy="4143404"/>
          </a:xfrm>
        </p:spPr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3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«</a:t>
            </a:r>
            <a:r>
              <a:rPr lang="ru-RU" altLang="ru-RU" sz="3000" b="1" dirty="0" err="1" smtClean="0">
                <a:solidFill>
                  <a:srgbClr val="2F5525"/>
                </a:solidFill>
                <a:latin typeface="Georgia" panose="02040502050405020303" pitchFamily="18" charset="0"/>
              </a:rPr>
              <a:t>Домовёнок</a:t>
            </a:r>
            <a:r>
              <a:rPr lang="ru-RU" altLang="ru-RU" sz="3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»</a:t>
            </a:r>
            <a:r>
              <a:rPr lang="ru-RU" altLang="ru-RU" sz="4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4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altLang="ru-RU" sz="4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программа</a:t>
            </a:r>
            <a:r>
              <a:rPr lang="ru-RU" altLang="ru-RU" sz="4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обеспечения доступности отдыха и оздоровления детей-инвалидов в условиях </a:t>
            </a:r>
            <a:r>
              <a:rPr lang="ru-RU" altLang="ru-RU" sz="4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/>
            </a:r>
            <a:br>
              <a:rPr lang="ru-RU" altLang="ru-RU" sz="4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</a:br>
            <a:r>
              <a:rPr lang="ru-RU" altLang="ru-RU" sz="40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800" b="1" dirty="0" smtClean="0">
                <a:solidFill>
                  <a:srgbClr val="2F5525"/>
                </a:solidFill>
                <a:latin typeface="Georgia" panose="02040502050405020303" pitchFamily="18" charset="0"/>
              </a:rPr>
              <a:t>инклюзивных смен</a:t>
            </a:r>
            <a: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altLang="ru-RU" sz="2800" b="1" kern="1200" dirty="0" smtClean="0">
                <a:solidFill>
                  <a:srgbClr val="2F5525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endParaRPr lang="ru-RU" altLang="ru-RU" sz="2800" b="1" kern="1200" dirty="0">
              <a:solidFill>
                <a:srgbClr val="2F5525"/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>
          <a:xfrm>
            <a:off x="1981200" y="228600"/>
            <a:ext cx="7010400" cy="1219200"/>
          </a:xfrm>
        </p:spPr>
        <p:txBody>
          <a:bodyPr vert="horz" wrap="square" lIns="91440" tIns="45720" rIns="91440" bIns="45720" anchor="t" anchorCtr="0"/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kumimoji="0" lang="ru-RU" altLang="ru-RU" sz="1600" b="1" i="0" u="none" strike="noStrike" kern="1200" cap="none" spc="0" normalizeH="0" baseline="0" noProof="1">
              <a:solidFill>
                <a:srgbClr val="1F5B20"/>
              </a:solidFill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kumimoji="0" lang="ru-RU" altLang="ru-RU" sz="1600" b="1" i="0" u="none" strike="noStrike" kern="1200" cap="none" spc="0" normalizeH="0" baseline="0" noProof="1" smtClean="0">
                <a:solidFill>
                  <a:srgbClr val="1F5B20"/>
                </a:solidFill>
                <a:latin typeface="Book Antiqua" panose="02040602050305030304" pitchFamily="18" charset="0"/>
                <a:ea typeface="+mn-ea"/>
                <a:cs typeface="+mn-cs"/>
              </a:rPr>
              <a:t>Государственное </a:t>
            </a:r>
            <a:r>
              <a:rPr kumimoji="0" lang="ru-RU" altLang="ru-RU" sz="1600" b="1" i="0" u="none" strike="noStrike" kern="1200" cap="none" spc="0" normalizeH="0" baseline="0" noProof="1">
                <a:solidFill>
                  <a:srgbClr val="1F5B20"/>
                </a:solidFill>
                <a:latin typeface="Book Antiqua" panose="02040602050305030304" pitchFamily="18" charset="0"/>
                <a:ea typeface="+mn-ea"/>
                <a:cs typeface="+mn-cs"/>
              </a:rPr>
              <a:t>бюджетное учреждение</a:t>
            </a:r>
          </a:p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kumimoji="0" lang="ru-RU" altLang="ru-RU" sz="1600" b="1" i="0" u="none" strike="noStrike" kern="1200" cap="none" spc="0" normalizeH="0" baseline="0" noProof="1">
                <a:solidFill>
                  <a:srgbClr val="1F5B20"/>
                </a:solidFill>
                <a:latin typeface="Book Antiqua" panose="02040602050305030304" pitchFamily="18" charset="0"/>
                <a:ea typeface="+mn-ea"/>
                <a:cs typeface="+mn-cs"/>
              </a:rPr>
              <a:t>«Областной реабилитационный центр для детей и подростков с </a:t>
            </a:r>
            <a:r>
              <a:rPr kumimoji="0" lang="ru-RU" altLang="ru-RU" sz="1600" b="1" i="0" u="none" strike="noStrike" kern="1200" cap="none" spc="0" normalizeH="0" baseline="0" noProof="1" smtClean="0">
                <a:solidFill>
                  <a:srgbClr val="1F5B20"/>
                </a:solidFill>
                <a:latin typeface="Book Antiqua" panose="02040602050305030304" pitchFamily="18" charset="0"/>
                <a:ea typeface="+mn-ea"/>
                <a:cs typeface="+mn-cs"/>
              </a:rPr>
              <a:t>ограниченными </a:t>
            </a:r>
            <a:r>
              <a:rPr kumimoji="0" lang="ru-RU" altLang="ru-RU" sz="1600" b="1" i="0" u="none" strike="noStrike" kern="1200" cap="none" spc="0" normalizeH="0" baseline="0" noProof="1">
                <a:solidFill>
                  <a:srgbClr val="1F5B20"/>
                </a:solidFill>
                <a:latin typeface="Book Antiqua" panose="02040602050305030304" pitchFamily="18" charset="0"/>
                <a:ea typeface="+mn-ea"/>
                <a:cs typeface="+mn-cs"/>
              </a:rPr>
              <a:t>возможностями города Дзержинска»</a:t>
            </a:r>
            <a:r>
              <a:rPr lang="ru-RU" altLang="ru-RU" sz="1600" b="1" kern="1200" dirty="0">
                <a:solidFill>
                  <a:srgbClr val="1F5B20"/>
                </a:solidFill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lang="ru-RU" altLang="ru-RU" sz="1600" b="1" kern="1200" dirty="0">
                <a:solidFill>
                  <a:srgbClr val="1F5B20"/>
                </a:solidFill>
                <a:latin typeface="Book Antiqua" panose="02040602050305030304" pitchFamily="18" charset="0"/>
                <a:ea typeface="+mn-ea"/>
                <a:cs typeface="+mn-cs"/>
              </a:rPr>
            </a:br>
            <a:endParaRPr kumimoji="0" lang="ru-RU" altLang="ru-RU" sz="1600" b="1" i="0" u="none" strike="noStrike" kern="1200" cap="none" spc="0" normalizeH="0" baseline="0" noProof="1">
              <a:solidFill>
                <a:srgbClr val="1F5B20"/>
              </a:solidFill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2" name="Содержимое 3" descr="Эмблема.JPG"/>
          <p:cNvPicPr>
            <a:picLocks noChangeAspect="1"/>
          </p:cNvPicPr>
          <p:nvPr/>
        </p:nvPicPr>
        <p:blipFill>
          <a:blip r:embed="rId3"/>
          <a:srcRect r="13208" b="19496"/>
          <a:stretch>
            <a:fillRect/>
          </a:stretch>
        </p:blipFill>
        <p:spPr>
          <a:xfrm>
            <a:off x="228600" y="228600"/>
            <a:ext cx="17526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Rectangle 5"/>
          <p:cNvSpPr/>
          <p:nvPr/>
        </p:nvSpPr>
        <p:spPr>
          <a:xfrm>
            <a:off x="838200" y="5181600"/>
            <a:ext cx="7467600" cy="9461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1F5B20"/>
                </a:solidFill>
                <a:latin typeface="Monotype Corsiva" panose="03010101010201010101" pitchFamily="66" charset="0"/>
              </a:rPr>
              <a:t>«Мы не можем дать другого полноценного здоровья,</a:t>
            </a:r>
          </a:p>
          <a:p>
            <a:pPr algn="ctr"/>
            <a:r>
              <a:rPr lang="ru-RU" altLang="ru-RU" sz="2800" b="1" i="1" dirty="0">
                <a:solidFill>
                  <a:srgbClr val="1F5B20"/>
                </a:solidFill>
                <a:latin typeface="Monotype Corsiva" panose="03010101010201010101" pitchFamily="66" charset="0"/>
              </a:rPr>
              <a:t>мы можем дать другую полноценную жизнь»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90800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Условия доступности летнего отдыха для детей-инвалидов и детей с ОВЗ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0482" name="Объект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b="1" u="sng" dirty="0" smtClean="0">
                <a:solidFill>
                  <a:srgbClr val="00B050"/>
                </a:solidFill>
              </a:rPr>
              <a:t>Третье условие</a:t>
            </a:r>
            <a:endParaRPr lang="ru-RU" sz="1600" b="1" u="sng" dirty="0">
              <a:solidFill>
                <a:srgbClr val="00B050"/>
              </a:solidFill>
            </a:endParaRP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u="sng" dirty="0" smtClean="0">
              <a:solidFill>
                <a:srgbClr val="07731C"/>
              </a:solidFill>
            </a:endParaRP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u="sng" dirty="0">
              <a:solidFill>
                <a:srgbClr val="07731C"/>
              </a:solidFill>
            </a:endParaRPr>
          </a:p>
        </p:txBody>
      </p:sp>
      <p:sp>
        <p:nvSpPr>
          <p:cNvPr id="20483" name="Объект 6"/>
          <p:cNvSpPr>
            <a:spLocks noGrp="1"/>
          </p:cNvSpPr>
          <p:nvPr>
            <p:ph sz="half" idx="2"/>
          </p:nvPr>
        </p:nvSpPr>
        <p:spPr>
          <a:xfrm>
            <a:off x="5000628" y="1600200"/>
            <a:ext cx="3686172" cy="4530725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b="1" dirty="0" smtClean="0"/>
              <a:t>        </a:t>
            </a:r>
            <a:r>
              <a:rPr lang="ru-RU" sz="1800" b="1" dirty="0" smtClean="0"/>
              <a:t>Доступная </a:t>
            </a:r>
            <a:r>
              <a:rPr lang="ru-RU" sz="1800" b="1" dirty="0"/>
              <a:t>среда</a:t>
            </a: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               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В Центре адаптированы все помещения.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/>
          </a:p>
        </p:txBody>
      </p:sp>
      <p:pic>
        <p:nvPicPr>
          <p:cNvPr id="20484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descr="C:\Users\Zamdirektora\Desktop\DSC023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2430368"/>
            <a:ext cx="3000396" cy="192882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864" y="4509120"/>
            <a:ext cx="3808080" cy="234888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90800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Условия доступности летнего отдыха для детей-инвалидов и детей с ОВЗ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86106" cy="4530725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endParaRPr kumimoji="0" lang="ru-RU" sz="1800" b="1" i="0" u="sng" strike="noStrike" kern="1200" cap="none" spc="0" normalizeH="0" baseline="0" noProof="0" dirty="0" smtClean="0">
              <a:ln>
                <a:noFill/>
              </a:ln>
              <a:solidFill>
                <a:srgbClr val="0773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7731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Четвертое условие.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ru-RU" sz="1800" b="1" i="0" u="sng" strike="noStrike" kern="1200" cap="none" spc="0" normalizeH="0" baseline="0" noProof="0" dirty="0" smtClean="0">
              <a:ln>
                <a:noFill/>
              </a:ln>
              <a:solidFill>
                <a:srgbClr val="0773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507" name="Объект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054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b="1" dirty="0"/>
              <a:t>Кадры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b="1" dirty="0"/>
              <a:t>Штат летнего лагеря: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*начальник лагеря,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*врач-педиатр,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*по 2 воспитателя на каждый отряд,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4 руководителя разных кружков по интересам,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педагог-психолог,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специалист по социальной работе,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инструктор ЛФК,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медицинская сестра,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санитарка</a:t>
            </a:r>
          </a:p>
        </p:txBody>
      </p:sp>
      <p:pic>
        <p:nvPicPr>
          <p:cNvPr id="21508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 descr="C:\Users\Zamdirektora\Desktop\DSC075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71810"/>
            <a:ext cx="4429156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90800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Условия доступности летнего отдыха для детей-инвалидов и детей с ОВЗ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2530" name="Объект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b="1" u="sng" dirty="0">
              <a:solidFill>
                <a:srgbClr val="07731C"/>
              </a:solidFill>
            </a:endParaRPr>
          </a:p>
          <a:p>
            <a:r>
              <a:rPr lang="ru-RU" sz="1800" b="1" u="sng" dirty="0">
                <a:solidFill>
                  <a:srgbClr val="07731C"/>
                </a:solidFill>
              </a:rPr>
              <a:t>Пятое условие</a:t>
            </a:r>
            <a:r>
              <a:rPr lang="ru-RU" sz="1800" b="1" u="sng" dirty="0" smtClean="0">
                <a:solidFill>
                  <a:srgbClr val="07731C"/>
                </a:solidFill>
              </a:rPr>
              <a:t>.</a:t>
            </a:r>
            <a:r>
              <a:rPr lang="ru-RU" sz="1800" b="1" dirty="0" smtClean="0"/>
              <a:t> Программа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ru-RU" sz="1800" b="1" u="sng" dirty="0">
              <a:solidFill>
                <a:srgbClr val="07731C"/>
              </a:solidFill>
            </a:endParaRPr>
          </a:p>
          <a:p>
            <a:pPr eaLnBrk="1" hangingPunct="1">
              <a:buClr>
                <a:srgbClr val="666600"/>
              </a:buClr>
              <a:buSzPct val="75000"/>
              <a:buFont typeface="Wingdings" panose="05000000000000000000" pitchFamily="2" charset="2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charset="0"/>
              </a:rPr>
              <a:t>2019-й был объявлен Годом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charset="0"/>
              </a:rPr>
              <a:t>театра – программа называлась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charset="0"/>
              </a:rPr>
              <a:t>«Театр «Домовенок».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charset="0"/>
              </a:rPr>
              <a:t>Она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charset="0"/>
              </a:rPr>
              <a:t>стала победителем в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charset="0"/>
              </a:rPr>
              <a:t>областном конкурсе программ летних лагерей среди учреждений, подведомственных Министерству социальной политики Нижегородской области.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charset="0"/>
              </a:rPr>
              <a:t>Награждена Благодарственным письмом Министра социальной политики Нижегородской области</a:t>
            </a:r>
            <a:endParaRPr lang="ru-RU" sz="1800" b="1" u="sng" dirty="0">
              <a:solidFill>
                <a:srgbClr val="07731C"/>
              </a:solidFill>
            </a:endParaRPr>
          </a:p>
        </p:txBody>
      </p:sp>
      <p:sp>
        <p:nvSpPr>
          <p:cNvPr id="22531" name="Объект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054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</p:txBody>
      </p:sp>
      <p:pic>
        <p:nvPicPr>
          <p:cNvPr id="22532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 descr="C:\Users\Zamdirektora\Desktop\DSC075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643182"/>
            <a:ext cx="3143272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4"/>
          <p:cNvSpPr>
            <a:spLocks noGrp="1"/>
          </p:cNvSpPr>
          <p:nvPr>
            <p:ph type="title"/>
          </p:nvPr>
        </p:nvSpPr>
        <p:spPr>
          <a:xfrm>
            <a:off x="228600" y="-11112"/>
            <a:ext cx="8458200" cy="1500187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3554" name="Объект 6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86200" cy="44196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</p:txBody>
      </p:sp>
      <p:pic>
        <p:nvPicPr>
          <p:cNvPr id="23555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317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Объект 1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b="1" dirty="0">
                <a:latin typeface="Times New Roman" panose="02020603050405020304" charset="0"/>
              </a:rPr>
              <a:t>Из нашей истории.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dirty="0">
                <a:latin typeface="Times New Roman" panose="02020603050405020304" charset="0"/>
              </a:rPr>
              <a:t>Программа нашего лагеря «Увлекательное путешествие Серафимы  по родному краю», рассчитанная на реализацию в течение 3 лет (2013-2015г.г.) удостоена Диплома победителя на педагогическом конкурсе «Серафимовский учитель-2015», организованном Благотворительным Фондом Преподобного Серафима Саровского.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dirty="0"/>
          </a:p>
        </p:txBody>
      </p:sp>
      <p:pic>
        <p:nvPicPr>
          <p:cNvPr id="23557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828800"/>
            <a:ext cx="4572000" cy="441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93841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endParaRPr lang="ru-RU" sz="2800" dirty="0"/>
          </a:p>
        </p:txBody>
      </p:sp>
      <p:sp>
        <p:nvSpPr>
          <p:cNvPr id="24578" name="Объект 2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Социализация</a:t>
            </a:r>
            <a:endParaRPr lang="ru-RU" sz="3200" b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800" b="1" dirty="0"/>
              <a:t>Экскурсии по Нижегородской области.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8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dirty="0"/>
              <a:t>Мы побывали с детьми в Нижнем Новгороде, в Нижегородском Кремле, в зоопарке Лимпопо, в Планетарии, в Городце, Чкаловске, Гороховце, в зоопарке в Балахне, в Сартакове, </a:t>
            </a:r>
            <a:r>
              <a:rPr lang="ru-RU" sz="1600" dirty="0" smtClean="0"/>
              <a:t>Новинках.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dirty="0" smtClean="0"/>
              <a:t>На фото </a:t>
            </a:r>
            <a:r>
              <a:rPr lang="ru-RU" sz="1600" dirty="0" err="1" smtClean="0"/>
              <a:t>Сартаково</a:t>
            </a:r>
            <a:r>
              <a:rPr lang="ru-RU" sz="1600" dirty="0" smtClean="0"/>
              <a:t>: духовное наследие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00175"/>
            <a:ext cx="4038600" cy="2500329"/>
          </a:xfrm>
          <a:prstGeom prst="rect">
            <a:avLst/>
          </a:prstGeo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2238"/>
            <a:ext cx="1060450" cy="81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29190" y="4143380"/>
            <a:ext cx="3466881" cy="236217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122239"/>
            <a:ext cx="8229600" cy="1249416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>                                                                   </a:t>
            </a:r>
            <a:r>
              <a:rPr lang="ru-RU" altLang="ru-RU" sz="16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Посещая Храмы, знакомимся с их  </a:t>
            </a:r>
            <a:br>
              <a:rPr lang="ru-RU" altLang="ru-RU" sz="16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ru-RU" altLang="ru-RU" sz="16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                                                     устройством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4580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2238"/>
            <a:ext cx="1060450" cy="81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28775"/>
            <a:ext cx="4038600" cy="3024879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Посещая Святые места, воспитываем в детях любовь к малой </a:t>
            </a:r>
            <a:r>
              <a:rPr lang="ru-RU" altLang="ru-RU" sz="1800" b="1" kern="0" dirty="0" smtClean="0">
                <a:solidFill>
                  <a:srgbClr val="00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Родине. Городец.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4" y="3533460"/>
            <a:ext cx="3916632" cy="324608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550987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sp>
        <p:nvSpPr>
          <p:cNvPr id="25602" name="Объект 2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800" b="1" dirty="0"/>
              <a:t>Экскурсии по родному городу</a:t>
            </a:r>
          </a:p>
        </p:txBody>
      </p:sp>
      <p:sp>
        <p:nvSpPr>
          <p:cNvPr id="25603" name="Объект 3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 anchorCtr="0"/>
          <a:lstStyle/>
          <a:p>
            <a:r>
              <a:rPr lang="ru-RU" altLang="ru-RU" sz="1800" b="1" kern="0" dirty="0">
                <a:solidFill>
                  <a:srgbClr val="00206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Экскурсия на градообразующее предприятие г. Дзержинска</a:t>
            </a:r>
            <a:br>
              <a:rPr lang="ru-RU" altLang="ru-RU" sz="1800" b="1" kern="0" dirty="0">
                <a:solidFill>
                  <a:srgbClr val="00206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</a:br>
            <a:r>
              <a:rPr lang="ru-RU" altLang="ru-RU" sz="1800" b="1" kern="0" dirty="0">
                <a:solidFill>
                  <a:srgbClr val="00206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Оборонный завод им. Я. М. </a:t>
            </a:r>
            <a:r>
              <a:rPr lang="ru-RU" altLang="ru-RU" sz="1800" b="1" kern="0" dirty="0" smtClean="0">
                <a:solidFill>
                  <a:srgbClr val="00206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Свердлова.</a:t>
            </a:r>
          </a:p>
          <a:p>
            <a:r>
              <a:rPr lang="ru-RU" altLang="ru-RU" sz="1800" b="1" kern="0" dirty="0" smtClean="0">
                <a:solidFill>
                  <a:srgbClr val="00206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Дети в гостях у городской Администрации города Дзержинска</a:t>
            </a:r>
          </a:p>
          <a:p>
            <a:endParaRPr lang="ru-RU" sz="1800" b="1" dirty="0"/>
          </a:p>
        </p:txBody>
      </p:sp>
      <p:pic>
        <p:nvPicPr>
          <p:cNvPr id="2560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2238"/>
            <a:ext cx="1060450" cy="81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" y="3151187"/>
            <a:ext cx="4267200" cy="30971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3733793"/>
            <a:ext cx="4027488" cy="27431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  <a:t>Государственное бюджетное учреждение</a:t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</a:br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</a:br>
            <a:endParaRPr lang="ru-RU" altLang="en-US" sz="1600" dirty="0"/>
          </a:p>
        </p:txBody>
      </p:sp>
      <p:sp>
        <p:nvSpPr>
          <p:cNvPr id="11" name="Замещающее 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en-US" sz="1800" b="1" u="sng" dirty="0">
                <a:solidFill>
                  <a:srgbClr val="265432"/>
                </a:solidFill>
              </a:rPr>
              <a:t>Мероприятия в </a:t>
            </a:r>
            <a:r>
              <a:rPr lang="ru-RU" altLang="en-US" sz="1800" b="1" u="sng" dirty="0" smtClean="0">
                <a:solidFill>
                  <a:srgbClr val="265432"/>
                </a:solidFill>
              </a:rPr>
              <a:t>лагере.</a:t>
            </a:r>
          </a:p>
          <a:p>
            <a:r>
              <a:rPr lang="ru-RU" altLang="en-US" sz="1600" dirty="0" err="1" smtClean="0"/>
              <a:t>Общелагерные</a:t>
            </a:r>
            <a:r>
              <a:rPr lang="ru-RU" altLang="en-US" sz="1600" dirty="0" smtClean="0"/>
              <a:t> досуговые мероприятия</a:t>
            </a:r>
          </a:p>
          <a:p>
            <a:endParaRPr lang="ru-RU" altLang="en-US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3071810"/>
            <a:ext cx="3809898" cy="2743217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22238"/>
            <a:ext cx="1074768" cy="81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Замещающее содержимое 7" descr="DSC061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071942"/>
            <a:ext cx="3697605" cy="25225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D:\Документы\ДОКУМЕНТЫ\Информация для сайта\2022г\Лагерь\5.Память сердца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158" y="1500174"/>
            <a:ext cx="3786214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115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  <a:t>Государственное бюджетное учреждение</a:t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</a:br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  <a:sym typeface="+mn-ea"/>
              </a:rPr>
            </a:br>
            <a:endParaRPr lang="ru-RU" altLang="en-US" sz="1600" dirty="0"/>
          </a:p>
        </p:txBody>
      </p:sp>
      <p:sp>
        <p:nvSpPr>
          <p:cNvPr id="11" name="Замещающее 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en-US" sz="1800" b="1" dirty="0" smtClean="0">
                <a:solidFill>
                  <a:srgbClr val="265432"/>
                </a:solidFill>
              </a:rPr>
              <a:t>Оздоровительные программы: лечебная физкультура, массаж, </a:t>
            </a:r>
            <a:r>
              <a:rPr lang="ru-RU" altLang="en-US" sz="1800" b="1" dirty="0" err="1" smtClean="0">
                <a:solidFill>
                  <a:srgbClr val="265432"/>
                </a:solidFill>
              </a:rPr>
              <a:t>физиолечение</a:t>
            </a:r>
            <a:r>
              <a:rPr lang="ru-RU" altLang="en-US" sz="1800" b="1" dirty="0" smtClean="0">
                <a:solidFill>
                  <a:srgbClr val="265432"/>
                </a:solidFill>
              </a:rPr>
              <a:t>, </a:t>
            </a:r>
            <a:r>
              <a:rPr lang="ru-RU" altLang="en-US" sz="1800" b="1" dirty="0" err="1" smtClean="0">
                <a:solidFill>
                  <a:srgbClr val="265432"/>
                </a:solidFill>
              </a:rPr>
              <a:t>фиточаи</a:t>
            </a:r>
            <a:r>
              <a:rPr lang="ru-RU" altLang="en-US" sz="1800" b="1" dirty="0" smtClean="0">
                <a:solidFill>
                  <a:srgbClr val="265432"/>
                </a:solidFill>
              </a:rPr>
              <a:t>, кислородные коктейли</a:t>
            </a:r>
          </a:p>
          <a:p>
            <a:endParaRPr lang="ru-RU" altLang="en-US" sz="1600" dirty="0"/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2238"/>
            <a:ext cx="1074768" cy="81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9" y="1600201"/>
            <a:ext cx="3853694" cy="41330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71876"/>
            <a:ext cx="4067204" cy="30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6319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5"/>
          </a:xfrm>
        </p:spPr>
        <p:txBody>
          <a:bodyPr anchor="b" anchorCtr="0"/>
          <a:lstStyle/>
          <a:p>
            <a:pPr algn="ctr"/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</a:t>
            </a: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Нас отмечают и награждают</a:t>
            </a:r>
            <a:endParaRPr lang="ru-RU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517" y="1988840"/>
            <a:ext cx="6040966" cy="453072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0484"/>
            <a:ext cx="1060796" cy="816935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322388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Государственное бюджетное учреждение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endParaRPr kumimoji="0" lang="ru-RU" altLang="ru-RU" sz="5400" b="1" i="0" u="none" strike="noStrike" kern="1200" cap="none" spc="0" normalizeH="0" baseline="0" noProof="0" dirty="0" smtClean="0">
              <a:ln>
                <a:noFill/>
              </a:ln>
              <a:solidFill>
                <a:srgbClr val="26543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8194" name="Объект 1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Адрес Центра: Нижегородская область, г.Дзержинск, бульвар Мира, д.11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Руководитель </a:t>
            </a:r>
            <a:r>
              <a:rPr lang="ru-RU" sz="1400" b="1" dirty="0" err="1" smtClean="0"/>
              <a:t>Кочуева</a:t>
            </a:r>
            <a:r>
              <a:rPr lang="ru-RU" sz="1400" b="1" dirty="0" smtClean="0"/>
              <a:t> Татьяна Геннадьевна.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Контактные данные:               (8313)25-78-27;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en-US" sz="1400" b="1" dirty="0" err="1" smtClean="0"/>
              <a:t>orcdpov-dzer@yandex</a:t>
            </a:r>
            <a:r>
              <a:rPr lang="ru-RU" sz="1400" b="1" dirty="0" smtClean="0"/>
              <a:t>.</a:t>
            </a:r>
            <a:r>
              <a:rPr lang="en-US" sz="1400" b="1" dirty="0" err="1" smtClean="0"/>
              <a:t>ru</a:t>
            </a:r>
            <a:endParaRPr lang="en-US" sz="1400" b="1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 smtClean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Центр </a:t>
            </a:r>
            <a:r>
              <a:rPr lang="ru-RU" sz="1400" b="1" dirty="0"/>
              <a:t>создан в 1996 году для оказания социально-медицинской, психолого-педагогической и консультативной помощи детям и подросткам с ограниченными возможностями и их семьям.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Функционируют </a:t>
            </a:r>
            <a:r>
              <a:rPr lang="ru-RU" sz="1400" b="1" dirty="0"/>
              <a:t>3 отделения: *консультативное отделение, *отделение медико-социальной реабилитации,                          *отделение психолого-педагогической помощи.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/>
          </a:p>
        </p:txBody>
      </p:sp>
      <p:pic>
        <p:nvPicPr>
          <p:cNvPr id="8196" name="Содержимое 3" descr="Эмблема.JPG"/>
          <p:cNvPicPr>
            <a:picLocks noChangeAspect="1"/>
          </p:cNvPicPr>
          <p:nvPr/>
        </p:nvPicPr>
        <p:blipFill>
          <a:blip r:embed="rId3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 descr="D:\Документы\ДОКУМЕНТЫ\Фото Центра\Паралимпийцы\IMG_79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857364"/>
            <a:ext cx="4186238" cy="35226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5"/>
          </a:xfrm>
        </p:spPr>
        <p:txBody>
          <a:bodyPr anchor="b" anchorCtr="0"/>
          <a:lstStyle/>
          <a:p>
            <a:pPr algn="ctr"/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</a:t>
            </a: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2400" b="1" dirty="0" smtClean="0">
                <a:solidFill>
                  <a:srgbClr val="1F5B20"/>
                </a:solidFill>
                <a:latin typeface="Book Antiqua" panose="02040602050305030304" pitchFamily="18" charset="0"/>
              </a:rPr>
              <a:t>Спасибо!</a:t>
            </a:r>
            <a:endParaRPr lang="ru-RU" alt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484"/>
            <a:ext cx="1060796" cy="81693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166" y="2132856"/>
            <a:ext cx="6215106" cy="3867912"/>
          </a:xfrm>
        </p:spPr>
      </p:pic>
    </p:spTree>
    <p:extLst>
      <p:ext uri="{BB962C8B-B14F-4D97-AF65-F5344CB8AC3E}">
        <p14:creationId xmlns:p14="http://schemas.microsoft.com/office/powerpoint/2010/main" xmlns="" val="24133365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322388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Государственное бюджетное учреждение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alt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Наши достижения</a:t>
            </a:r>
            <a:endParaRPr kumimoji="0" lang="ru-RU" altLang="ru-RU" sz="5400" b="1" i="0" u="none" strike="noStrike" kern="1200" cap="none" spc="0" normalizeH="0" baseline="0" noProof="0" dirty="0" smtClean="0">
              <a:ln>
                <a:noFill/>
              </a:ln>
              <a:solidFill>
                <a:srgbClr val="26543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147" name="Объект 2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Наши ребята – члены паралимпийской сборной России по плаванию и легкой атлетике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Победители областных конкурсов на присуждение именных стипендий Губернатора для одаренных детей-инвалидов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Победители областных конкурсов «Путь к успеху»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Победители Российского конкурса «Шаг навстречу» (г.Санкт-Петербург)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Дипломанты Всероссийской акции «Крылья ангела» вошли в сборник творческих работ(получили дипломы от Никаса Сафронова)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Многократные победители </a:t>
            </a:r>
            <a:r>
              <a:rPr lang="ru-RU" sz="1400" b="1" dirty="0"/>
              <a:t>городского фестиваля «Журавушка» для людей с ОВЗ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/>
          </a:p>
        </p:txBody>
      </p:sp>
      <p:pic>
        <p:nvPicPr>
          <p:cNvPr id="6148" name="Содержимое 3" descr="Эмблема.JPG"/>
          <p:cNvPicPr>
            <a:picLocks noChangeAspect="1"/>
          </p:cNvPicPr>
          <p:nvPr/>
        </p:nvPicPr>
        <p:blipFill>
          <a:blip r:embed="rId3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D:\Документы\ДОКУМЕНТЫ\Фото Центра\Паралимпийцы\IMG_75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000240"/>
            <a:ext cx="4114800" cy="33797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322388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Государственное бюджетное учреждение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endParaRPr kumimoji="0" lang="ru-RU" altLang="ru-RU" sz="5400" b="1" i="0" u="none" strike="noStrike" kern="1200" cap="none" spc="0" normalizeH="0" baseline="0" noProof="0" dirty="0" smtClean="0">
              <a:ln>
                <a:noFill/>
              </a:ln>
              <a:solidFill>
                <a:srgbClr val="26543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На социальном обслуживании находятся 622 ребенка: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Из них: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415 детей с ментальными нарушениями,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Из них - 60 детей с РАС,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32 ребенка с синдромом Дауна,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58 детей </a:t>
            </a:r>
            <a:r>
              <a:rPr lang="ru-RU" sz="1400" b="1" dirty="0"/>
              <a:t>с другими генетическими нарушениями и врожденными аномалиями развития,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73 ребенка </a:t>
            </a:r>
            <a:r>
              <a:rPr lang="ru-RU" sz="1400" b="1" dirty="0"/>
              <a:t>с ДЦП и другими нарушениями </a:t>
            </a:r>
            <a:r>
              <a:rPr lang="ru-RU" sz="1400" b="1" dirty="0" smtClean="0"/>
              <a:t>ОДА,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106 детей с заболеваниями сердца, эндокринной системы, болезнями органов слуха, зрения,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 smtClean="0"/>
              <a:t>28 детей с соматическими заболеваниями</a:t>
            </a:r>
            <a:endParaRPr lang="ru-RU" sz="1400" b="1" dirty="0"/>
          </a:p>
        </p:txBody>
      </p:sp>
      <p:pic>
        <p:nvPicPr>
          <p:cNvPr id="10244" name="Содержимое 3" descr="Эмблема.JPG"/>
          <p:cNvPicPr>
            <a:picLocks noChangeAspect="1"/>
          </p:cNvPicPr>
          <p:nvPr/>
        </p:nvPicPr>
        <p:blipFill>
          <a:blip r:embed="rId3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2" descr="D:\Документы\ДОКУМЕНТЫ\Фото Центра\2019 год\Скоро в школу\дкх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20" y="1928803"/>
            <a:ext cx="4210080" cy="32556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4" name="Rectangle 6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/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Государственное бюджетное учреждение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B2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endParaRPr kumimoji="0" lang="ru-RU" altLang="ru-RU" sz="5400" b="1" i="0" u="none" strike="noStrike" kern="1200" cap="none" spc="0" normalizeH="0" baseline="0" noProof="0" dirty="0" smtClean="0">
              <a:ln>
                <a:noFill/>
              </a:ln>
              <a:solidFill>
                <a:srgbClr val="26543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12290" name="Объект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 vert="horz" wrap="square" lIns="91440" tIns="45720" rIns="91440" bIns="45720" anchor="t" anchorCtr="0"/>
          <a:lstStyle/>
          <a:p>
            <a:pPr algn="ctr" eaLnBrk="1" hangingPunct="1"/>
            <a:r>
              <a:rPr lang="ru-RU" b="1" dirty="0">
                <a:solidFill>
                  <a:srgbClr val="FF0000"/>
                </a:solidFill>
              </a:rPr>
              <a:t>Наш летний лагерь                                              – одна из форм социализации детей-инвалидов и их оздоровления</a:t>
            </a:r>
          </a:p>
          <a:p>
            <a:pPr algn="ctr" eaLnBrk="1" hangingPunct="1"/>
            <a:endParaRPr lang="ru-RU" b="1" dirty="0">
              <a:solidFill>
                <a:srgbClr val="FF0000"/>
              </a:solidFill>
            </a:endParaRPr>
          </a:p>
          <a:p>
            <a:pPr eaLnBrk="1" hangingPunct="1"/>
            <a:r>
              <a:rPr lang="ru-RU" sz="2000" b="1" dirty="0"/>
              <a:t>Летний лагерь функционирует на базе Центра с 2008 года.</a:t>
            </a:r>
          </a:p>
          <a:p>
            <a:pPr eaLnBrk="1" hangingPunct="1"/>
            <a:r>
              <a:rPr lang="ru-RU" sz="2000" b="1" dirty="0"/>
              <a:t>Ежегодно лагерь принимает 30 детей-инвалидов и детей с ограниченными возможностями.</a:t>
            </a:r>
          </a:p>
          <a:p>
            <a:pPr algn="r" eaLnBrk="1" hangingPunct="1"/>
            <a:endParaRPr lang="ru-RU" sz="2000" b="1" dirty="0"/>
          </a:p>
          <a:p>
            <a:pPr eaLnBrk="1" hangingPunct="1"/>
            <a:r>
              <a:rPr lang="ru-RU" sz="2000" b="1" dirty="0">
                <a:solidFill>
                  <a:srgbClr val="00B050"/>
                </a:solidFill>
              </a:rPr>
              <a:t>Символ лагеря – Домовёнок.</a:t>
            </a:r>
          </a:p>
          <a:p>
            <a:pPr eaLnBrk="1" hangingPunct="1"/>
            <a:endParaRPr lang="ru-RU" sz="2000" b="1" dirty="0">
              <a:solidFill>
                <a:srgbClr val="00B050"/>
              </a:solidFill>
            </a:endParaRPr>
          </a:p>
          <a:p>
            <a:pPr eaLnBrk="1" hangingPunct="1"/>
            <a:r>
              <a:rPr lang="ru-RU" sz="2000" b="1" dirty="0">
                <a:solidFill>
                  <a:srgbClr val="00B050"/>
                </a:solidFill>
              </a:rPr>
              <a:t>Традиция лагеря – программа мероприятий всегда посвящена объявленному Году в России.</a:t>
            </a:r>
          </a:p>
        </p:txBody>
      </p:sp>
      <p:pic>
        <p:nvPicPr>
          <p:cNvPr id="12291" name="Содержимое 3" descr="Эмблема.JPG"/>
          <p:cNvPicPr>
            <a:picLocks noChangeAspect="1"/>
          </p:cNvPicPr>
          <p:nvPr/>
        </p:nvPicPr>
        <p:blipFill>
          <a:blip r:embed="rId3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724400"/>
            <a:ext cx="213360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sp>
        <p:nvSpPr>
          <p:cNvPr id="16387" name="Объект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00634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>
                <a:solidFill>
                  <a:srgbClr val="00B050"/>
                </a:solidFill>
              </a:rPr>
              <a:t>В лагере 3 разновозрастных </a:t>
            </a:r>
            <a:r>
              <a:rPr lang="ru-RU" sz="1400" b="1" dirty="0"/>
              <a:t>отряда по 10 человек:</a:t>
            </a:r>
          </a:p>
          <a:p>
            <a:pPr eaLnBrk="1" hangingPunct="1">
              <a:buClr>
                <a:srgbClr val="666600"/>
              </a:buClr>
              <a:buSzPct val="75000"/>
              <a:buFont typeface="Wingdings" panose="05000000000000000000" pitchFamily="2" charset="2"/>
            </a:pPr>
            <a:r>
              <a:rPr lang="ru-RU" sz="1400" b="1" dirty="0">
                <a:solidFill>
                  <a:srgbClr val="000000"/>
                </a:solidFill>
              </a:rPr>
              <a:t>Первый отряд-с 14 до 17 лет,</a:t>
            </a:r>
          </a:p>
          <a:p>
            <a:pPr eaLnBrk="1" hangingPunct="1">
              <a:buClr>
                <a:srgbClr val="666600"/>
              </a:buClr>
              <a:buSzPct val="75000"/>
              <a:buFont typeface="Wingdings" panose="05000000000000000000" pitchFamily="2" charset="2"/>
            </a:pPr>
            <a:r>
              <a:rPr lang="ru-RU" sz="1400" b="1" dirty="0">
                <a:solidFill>
                  <a:srgbClr val="000000"/>
                </a:solidFill>
              </a:rPr>
              <a:t>Второй отряд - с 9 до 13 лет,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Третий отряд - с 6,5 до 8 лет.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>
                <a:solidFill>
                  <a:srgbClr val="00B050"/>
                </a:solidFill>
              </a:rPr>
              <a:t>Комплектование детей </a:t>
            </a:r>
            <a:r>
              <a:rPr lang="ru-RU" sz="1400" b="1" dirty="0"/>
              <a:t>осуществляется из семей, воспитывающих </a:t>
            </a:r>
            <a:r>
              <a:rPr lang="ru-RU" sz="1400" b="1" dirty="0" smtClean="0"/>
              <a:t>детей-инвалидов, детей с ОВЗ:</a:t>
            </a:r>
            <a:endParaRPr lang="ru-RU" sz="14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*многодетные,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*малообеспеченные,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*родители-инвалиды,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*приемные семьи,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400" b="1" dirty="0"/>
              <a:t>*семьи с несколькими </a:t>
            </a:r>
            <a:r>
              <a:rPr lang="ru-RU" sz="1400" b="1" dirty="0" smtClean="0"/>
              <a:t>детьми-инвалидами.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400" b="1" dirty="0" smtClean="0"/>
          </a:p>
          <a:p>
            <a:r>
              <a:rPr lang="ru-RU" sz="1400" b="1" dirty="0" smtClean="0">
                <a:solidFill>
                  <a:srgbClr val="00B050"/>
                </a:solidFill>
              </a:rPr>
              <a:t>Лагерь функционирует </a:t>
            </a:r>
            <a:r>
              <a:rPr lang="ru-RU" sz="1400" b="1" dirty="0" smtClean="0"/>
              <a:t>1 смену ежегодно в июне продолжительностью 18  дней.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</p:txBody>
      </p:sp>
      <p:pic>
        <p:nvPicPr>
          <p:cNvPr id="16388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 descr="D:\Документы\ДОКУМЕНТЫ\ЛАГЕРЬ\Лагерь 2021\Фото лагеря\IMG_20210601_111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4429156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sp>
        <p:nvSpPr>
          <p:cNvPr id="16387" name="Объект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00634"/>
          </a:xfrm>
        </p:spPr>
        <p:txBody>
          <a:bodyPr vert="horz" wrap="square" lIns="91440" tIns="45720" rIns="91440" bIns="45720" anchor="t" anchorCtr="0"/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Нормативно-правовое обеспечение летней оздоровительной кампании:</a:t>
            </a:r>
          </a:p>
          <a:p>
            <a:endParaRPr lang="ru-RU" sz="1600" b="1" dirty="0" smtClean="0">
              <a:solidFill>
                <a:srgbClr val="FF0000"/>
              </a:solidFill>
            </a:endParaRPr>
          </a:p>
          <a:p>
            <a:r>
              <a:rPr lang="ru-RU" sz="1600" b="1" dirty="0" smtClean="0"/>
              <a:t>Приказы Министерства социальной политики Нижегородской области,</a:t>
            </a:r>
          </a:p>
          <a:p>
            <a:r>
              <a:rPr lang="ru-RU" sz="1600" b="1" dirty="0" smtClean="0"/>
              <a:t>Приказы ГКУ «Управление социальной защиты населения города Дзержинска»,</a:t>
            </a:r>
          </a:p>
          <a:p>
            <a:r>
              <a:rPr lang="ru-RU" sz="1600" b="1" dirty="0" smtClean="0"/>
              <a:t>Приказы по основной деятельности Центра,</a:t>
            </a:r>
          </a:p>
          <a:p>
            <a:r>
              <a:rPr lang="ru-RU" sz="1600" b="1" dirty="0" smtClean="0"/>
              <a:t>Акт приемки лагеря городской Координационной комиссией.</a:t>
            </a:r>
          </a:p>
          <a:p>
            <a:r>
              <a:rPr lang="ru-RU" sz="1600" dirty="0" smtClean="0"/>
              <a:t>(Фото родительского собрания перед открытием лагеря)</a:t>
            </a:r>
          </a:p>
        </p:txBody>
      </p:sp>
      <p:pic>
        <p:nvPicPr>
          <p:cNvPr id="16388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3" descr="D:\Документы\ДОКУМЕНТЫ\ЛАГЕРЬ\Лагерь 2019\Фото\Родит.собрание\DSC060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4357718" cy="359411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90800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Условия доступности летнего отдыха для детей-инвалидов и детей с ОВЗ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endParaRPr kumimoji="0" lang="ru-RU" sz="1800" b="1" i="0" u="sng" strike="noStrike" kern="1200" cap="none" spc="0" normalizeH="0" baseline="0" noProof="0" dirty="0" smtClean="0">
              <a:ln>
                <a:noFill/>
              </a:ln>
              <a:solidFill>
                <a:srgbClr val="0773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7731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Первое условие</a:t>
            </a:r>
            <a:r>
              <a:rPr lang="ru-RU" sz="1800" b="1" u="sng" dirty="0" smtClean="0">
                <a:solidFill>
                  <a:srgbClr val="07731C"/>
                </a:solidFill>
              </a:rPr>
              <a:t>.</a:t>
            </a:r>
            <a:endParaRPr kumimoji="0" lang="ru-RU" sz="1800" b="1" i="0" u="sng" strike="noStrike" kern="1200" cap="none" spc="0" normalizeH="0" baseline="0" noProof="0" dirty="0" smtClean="0">
              <a:ln>
                <a:noFill/>
              </a:ln>
              <a:solidFill>
                <a:srgbClr val="0773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/>
            </a:pPr>
            <a:endParaRPr kumimoji="0" lang="ru-RU" sz="1800" b="1" i="0" u="sng" strike="noStrike" kern="1200" cap="none" spc="0" normalizeH="0" baseline="0" noProof="0" dirty="0" smtClean="0">
              <a:ln>
                <a:noFill/>
              </a:ln>
              <a:solidFill>
                <a:srgbClr val="0773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z="1800" b="1" dirty="0" smtClean="0"/>
              <a:t>Центр - любимый дом</a:t>
            </a:r>
          </a:p>
          <a:p>
            <a:endParaRPr lang="ru-RU" sz="1600" b="1" dirty="0" smtClean="0"/>
          </a:p>
          <a:p>
            <a:r>
              <a:rPr lang="ru-RU" sz="1600" dirty="0" smtClean="0"/>
              <a:t>Комплектование лагеря осуществляется из числа детей, находящихся на социальном обслуживании.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ru-RU" sz="1800" b="1" i="0" u="sng" strike="noStrike" kern="1200" cap="none" spc="0" normalizeH="0" baseline="0" noProof="0" dirty="0" smtClean="0">
              <a:ln>
                <a:noFill/>
              </a:ln>
              <a:solidFill>
                <a:srgbClr val="0773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6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2" descr="D:\Документы\ДОКУМЕНТЫ\ЛАГЕРЬ\Лагерь 2021\Фото лагеря\Закрытие\IMG_20210625_1113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28934"/>
            <a:ext cx="4352956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90800"/>
          </a:xfrm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Государственное бюджетное учреждение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>«Областной реабилитационный центр для детей и подростков с ограниченными возможностями города Дзержинска»</a:t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b="1" dirty="0">
                <a:solidFill>
                  <a:srgbClr val="1F5B20"/>
                </a:solidFill>
                <a:latin typeface="Book Antiqua" panose="020406020503050303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Условия доступности летнего отдыха для детей-инвалидов и детей с ОВЗ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9459" name="Объект 6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lvl="0"/>
            <a:r>
              <a:rPr lang="ru-RU" sz="1600" b="1" u="sng" dirty="0" smtClean="0">
                <a:solidFill>
                  <a:srgbClr val="07731C"/>
                </a:solidFill>
              </a:rPr>
              <a:t>Второе условие.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800" b="1" dirty="0"/>
              <a:t>Интерес от общения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b="1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ru-RU" sz="1600" dirty="0"/>
          </a:p>
          <a:p>
            <a:pPr eaLnBrk="1" hangingPunct="1"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ru-RU" sz="1600" dirty="0"/>
              <a:t>Благодаря этому подходу процесс адаптации детей протекает быстрее и эффективнее.</a:t>
            </a:r>
          </a:p>
        </p:txBody>
      </p:sp>
      <p:pic>
        <p:nvPicPr>
          <p:cNvPr id="19460" name="Содержимое 3" descr="Эмблема.JPG"/>
          <p:cNvPicPr>
            <a:picLocks noChangeAspect="1"/>
          </p:cNvPicPr>
          <p:nvPr/>
        </p:nvPicPr>
        <p:blipFill>
          <a:blip r:embed="rId2"/>
          <a:srcRect r="13208" b="19496"/>
          <a:stretch>
            <a:fillRect/>
          </a:stretch>
        </p:blipFill>
        <p:spPr>
          <a:xfrm>
            <a:off x="228600" y="95250"/>
            <a:ext cx="10620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Picture 2" descr="J:\DCIM\101MSDCF\DSC073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714619"/>
            <a:ext cx="4400552" cy="37147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ровень">
  <a:themeElements>
    <a:clrScheme name="Уровень 9">
      <a:dk1>
        <a:srgbClr val="000000"/>
      </a:dk1>
      <a:lt1>
        <a:srgbClr val="EBEAAC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3F3D2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Уровень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9">
        <a:dk1>
          <a:srgbClr val="000000"/>
        </a:dk1>
        <a:lt1>
          <a:srgbClr val="EBEAAC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3F3D2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Уровень">
  <a:themeElements>
    <a:clrScheme name="Уровень 9">
      <a:dk1>
        <a:srgbClr val="000000"/>
      </a:dk1>
      <a:lt1>
        <a:srgbClr val="EBEAAC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3F3D2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Уровень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9">
        <a:dk1>
          <a:srgbClr val="000000"/>
        </a:dk1>
        <a:lt1>
          <a:srgbClr val="EBEAAC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3F3D2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208</TotalTime>
  <Words>694</Words>
  <Application>Microsoft Office PowerPoint</Application>
  <PresentationFormat>Экран (4:3)</PresentationFormat>
  <Paragraphs>167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Уровень</vt:lpstr>
      <vt:lpstr>1_Уровень</vt:lpstr>
      <vt:lpstr>                          «Домовёнок»   программа обеспечения доступности отдыха и оздоровления детей-инвалидов в условиях   инклюзивных смен </vt:lpstr>
      <vt:lpstr>        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        Государственное бюджетное учреждение «Областной реабилитационный центр для детей и подростков с ограниченными возможностями города Дзержинска» Наши достижения</vt:lpstr>
      <vt:lpstr>        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        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  Условия доступности летнего отдыха для детей-инвалидов и детей с ОВЗ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  Условия доступности летнего отдыха для детей-инвалидов и детей с ОВЗ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  Условия доступности летнего отдыха для детей-инвалидов и детей с ОВЗ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  Условия доступности летнего отдыха для детей-инвалидов и детей с ОВЗ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  Условия доступности летнего отдыха для детей-инвалидов и детей с ОВЗ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                                                                   Посещая Храмы, знакомимся с их                                                          устройством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Государственное бюджетное учреждение «Областной реабилитационный центр для детей и подростков с ограниченными возможностями города Дзержинска» 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Нас отмечают и награждают</vt:lpstr>
      <vt:lpstr>   Государственное бюджетное учреждение «Областной реабилитационный центр для детей и подростков с ограниченными возможностями города Дзержинска» Спасибо!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Zamdirektora</cp:lastModifiedBy>
  <cp:revision>148</cp:revision>
  <dcterms:created xsi:type="dcterms:W3CDTF">2021-12-02T18:32:00Z</dcterms:created>
  <dcterms:modified xsi:type="dcterms:W3CDTF">2023-02-03T07:39:39Z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ICV">
    <vt:lpwstr>92080BDBD009471F87B2BBBEAC505211</vt:lpwstr>
  </property>
  <property fmtid="{D5CDD505-2E9C-101B-9397-08002B2CF9AE}" pid="4" name="KSOProductBuildVer">
    <vt:lpwstr>1049-11.2.0.10382</vt:lpwstr>
  </property>
</Properties>
</file>