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поступления выпускников </a:t>
            </a:r>
            <a:r>
              <a:rPr lang="ru-RU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453411918344142"/>
          <c:y val="2.5091242227888937E-4"/>
          <c:w val="0.77209773119904046"/>
          <c:h val="0.79381676715346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учителя физической культуры, тренера</c:v>
                </c:pt>
                <c:pt idx="1">
                  <c:v>военные профессии</c:v>
                </c:pt>
                <c:pt idx="2">
                  <c:v>медицина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4-4B85-A017-7DB2BE37A5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учителя физической культуры, тренера</c:v>
                </c:pt>
                <c:pt idx="1">
                  <c:v>военные профессии</c:v>
                </c:pt>
                <c:pt idx="2">
                  <c:v>медицина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24-4B85-A017-7DB2BE37A5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учителя физической культуры, тренера</c:v>
                </c:pt>
                <c:pt idx="1">
                  <c:v>военные профессии</c:v>
                </c:pt>
                <c:pt idx="2">
                  <c:v>медицина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24-4B85-A017-7DB2BE37A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373120"/>
        <c:axId val="88374656"/>
      </c:barChart>
      <c:catAx>
        <c:axId val="8837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374656"/>
        <c:crosses val="autoZero"/>
        <c:auto val="1"/>
        <c:lblAlgn val="ctr"/>
        <c:lblOffset val="100"/>
        <c:noMultiLvlLbl val="0"/>
      </c:catAx>
      <c:valAx>
        <c:axId val="8837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37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97126894077225"/>
          <c:y val="0.85478413925283814"/>
          <c:w val="0.32246961388641182"/>
          <c:h val="0.13016111541042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437B6-7BFE-4FA0-A854-93BA76C83056}" type="doc">
      <dgm:prSet loTypeId="urn:microsoft.com/office/officeart/2005/8/layout/radial5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8D5143F-67C7-4C51-9590-D4C53CA5A855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Система школьной профориентации </a:t>
          </a:r>
          <a:endParaRPr lang="ru-RU" sz="1400" dirty="0">
            <a:solidFill>
              <a:srgbClr val="FF0000"/>
            </a:solidFill>
          </a:endParaRPr>
        </a:p>
      </dgm:t>
    </dgm:pt>
    <dgm:pt modelId="{66C5BD00-10F0-4972-A248-EE4528D614B7}" type="parTrans" cxnId="{ADA1C255-FBD0-41F9-B075-EDFADEDA8881}">
      <dgm:prSet/>
      <dgm:spPr/>
      <dgm:t>
        <a:bodyPr/>
        <a:lstStyle/>
        <a:p>
          <a:endParaRPr lang="ru-RU"/>
        </a:p>
      </dgm:t>
    </dgm:pt>
    <dgm:pt modelId="{730383B0-CC83-4350-BD48-BDE783C1DFD1}" type="sibTrans" cxnId="{ADA1C255-FBD0-41F9-B075-EDFADEDA8881}">
      <dgm:prSet/>
      <dgm:spPr/>
      <dgm:t>
        <a:bodyPr/>
        <a:lstStyle/>
        <a:p>
          <a:endParaRPr lang="ru-RU"/>
        </a:p>
      </dgm:t>
    </dgm:pt>
    <dgm:pt modelId="{3EF3D634-E448-4DCC-92C8-8559AD2659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000" dirty="0" smtClean="0"/>
            <a:t>профессиональное просвещение</a:t>
          </a:r>
          <a:endParaRPr lang="ru-RU" sz="1000" dirty="0"/>
        </a:p>
      </dgm:t>
    </dgm:pt>
    <dgm:pt modelId="{03E1A85E-609F-4BA6-B5CA-F83DD2D9092B}" type="parTrans" cxnId="{97E02883-F0FD-4AC8-AC72-66580E029F1A}">
      <dgm:prSet/>
      <dgm:spPr/>
      <dgm:t>
        <a:bodyPr/>
        <a:lstStyle/>
        <a:p>
          <a:endParaRPr lang="ru-RU"/>
        </a:p>
      </dgm:t>
    </dgm:pt>
    <dgm:pt modelId="{333784C7-1807-4A37-A2B3-689932E8F445}" type="sibTrans" cxnId="{97E02883-F0FD-4AC8-AC72-66580E029F1A}">
      <dgm:prSet/>
      <dgm:spPr/>
      <dgm:t>
        <a:bodyPr/>
        <a:lstStyle/>
        <a:p>
          <a:endParaRPr lang="ru-RU"/>
        </a:p>
      </dgm:t>
    </dgm:pt>
    <dgm:pt modelId="{6E8B36B4-0F81-4BA3-A7A1-5DE5C452B18C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000" dirty="0" smtClean="0"/>
            <a:t>профессиональная диагностика</a:t>
          </a:r>
          <a:endParaRPr lang="ru-RU" sz="1000" dirty="0"/>
        </a:p>
      </dgm:t>
    </dgm:pt>
    <dgm:pt modelId="{9A53BA07-23CF-43A0-AC1E-785111B3969F}" type="parTrans" cxnId="{055ABCA7-A4C6-43B2-9F1D-47ADECB1E788}">
      <dgm:prSet/>
      <dgm:spPr/>
      <dgm:t>
        <a:bodyPr/>
        <a:lstStyle/>
        <a:p>
          <a:endParaRPr lang="ru-RU"/>
        </a:p>
      </dgm:t>
    </dgm:pt>
    <dgm:pt modelId="{46CFB4DF-A757-44F6-99EA-8190ED241EA8}" type="sibTrans" cxnId="{055ABCA7-A4C6-43B2-9F1D-47ADECB1E788}">
      <dgm:prSet/>
      <dgm:spPr/>
      <dgm:t>
        <a:bodyPr/>
        <a:lstStyle/>
        <a:p>
          <a:endParaRPr lang="ru-RU"/>
        </a:p>
      </dgm:t>
    </dgm:pt>
    <dgm:pt modelId="{308EDA27-E597-4007-8712-189A61163DD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000" dirty="0" smtClean="0"/>
            <a:t>профессиональная консультация</a:t>
          </a:r>
          <a:endParaRPr lang="ru-RU" sz="1000" dirty="0"/>
        </a:p>
      </dgm:t>
    </dgm:pt>
    <dgm:pt modelId="{6DC300A7-A537-4F28-B94B-95112A12C2D8}" type="parTrans" cxnId="{2E6B9BD2-71D6-4FBF-8537-5922A527F061}">
      <dgm:prSet/>
      <dgm:spPr/>
      <dgm:t>
        <a:bodyPr/>
        <a:lstStyle/>
        <a:p>
          <a:endParaRPr lang="ru-RU"/>
        </a:p>
      </dgm:t>
    </dgm:pt>
    <dgm:pt modelId="{64BDB26C-DF44-4DA1-B146-652D8EF0DECF}" type="sibTrans" cxnId="{2E6B9BD2-71D6-4FBF-8537-5922A527F061}">
      <dgm:prSet/>
      <dgm:spPr/>
      <dgm:t>
        <a:bodyPr/>
        <a:lstStyle/>
        <a:p>
          <a:endParaRPr lang="ru-RU"/>
        </a:p>
      </dgm:t>
    </dgm:pt>
    <dgm:pt modelId="{3295E9D7-9D23-4CA1-AFBE-E2107496DC1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900" dirty="0" smtClean="0"/>
            <a:t>профессиональный отбор</a:t>
          </a:r>
          <a:endParaRPr lang="ru-RU" sz="900" dirty="0"/>
        </a:p>
      </dgm:t>
    </dgm:pt>
    <dgm:pt modelId="{BFEC1285-5060-4C54-A410-F6DE6D49EDA2}" type="parTrans" cxnId="{F9F4DFF0-685A-468E-9E49-7695ECA0DBDC}">
      <dgm:prSet/>
      <dgm:spPr/>
      <dgm:t>
        <a:bodyPr/>
        <a:lstStyle/>
        <a:p>
          <a:endParaRPr lang="ru-RU"/>
        </a:p>
      </dgm:t>
    </dgm:pt>
    <dgm:pt modelId="{F5C63E1E-EE34-4811-93BC-F1CD2E418952}" type="sibTrans" cxnId="{F9F4DFF0-685A-468E-9E49-7695ECA0DBDC}">
      <dgm:prSet/>
      <dgm:spPr/>
      <dgm:t>
        <a:bodyPr/>
        <a:lstStyle/>
        <a:p>
          <a:endParaRPr lang="ru-RU"/>
        </a:p>
      </dgm:t>
    </dgm:pt>
    <dgm:pt modelId="{0487B7E2-C024-458D-993C-0DDE672CBE18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000" dirty="0" smtClean="0"/>
            <a:t>профессиональная адаптация</a:t>
          </a:r>
          <a:endParaRPr lang="ru-RU" sz="1000" dirty="0"/>
        </a:p>
      </dgm:t>
    </dgm:pt>
    <dgm:pt modelId="{8EBCE52C-3F1D-42E3-91B7-A7238D5AC696}" type="parTrans" cxnId="{5BB878F0-4DEB-419A-BB38-93FB61012C0D}">
      <dgm:prSet/>
      <dgm:spPr/>
      <dgm:t>
        <a:bodyPr/>
        <a:lstStyle/>
        <a:p>
          <a:endParaRPr lang="ru-RU"/>
        </a:p>
      </dgm:t>
    </dgm:pt>
    <dgm:pt modelId="{F17E347E-D0B3-4EA6-B61D-8AE75B8202D1}" type="sibTrans" cxnId="{5BB878F0-4DEB-419A-BB38-93FB61012C0D}">
      <dgm:prSet/>
      <dgm:spPr/>
      <dgm:t>
        <a:bodyPr/>
        <a:lstStyle/>
        <a:p>
          <a:endParaRPr lang="ru-RU"/>
        </a:p>
      </dgm:t>
    </dgm:pt>
    <dgm:pt modelId="{15B330B3-FE07-48A1-BE5A-99FA6CF26D10}" type="pres">
      <dgm:prSet presAssocID="{8C7437B6-7BFE-4FA0-A854-93BA76C830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F02DF8-06AD-41F5-B100-B27862DB13B9}" type="pres">
      <dgm:prSet presAssocID="{18D5143F-67C7-4C51-9590-D4C53CA5A855}" presName="centerShape" presStyleLbl="node0" presStyleIdx="0" presStyleCnt="1" custScaleX="165209" custScaleY="134890"/>
      <dgm:spPr/>
      <dgm:t>
        <a:bodyPr/>
        <a:lstStyle/>
        <a:p>
          <a:endParaRPr lang="ru-RU"/>
        </a:p>
      </dgm:t>
    </dgm:pt>
    <dgm:pt modelId="{1C62710D-54E8-4C78-876F-2F111B1A0343}" type="pres">
      <dgm:prSet presAssocID="{03E1A85E-609F-4BA6-B5CA-F83DD2D9092B}" presName="parTrans" presStyleLbl="sibTrans2D1" presStyleIdx="0" presStyleCnt="5"/>
      <dgm:spPr/>
      <dgm:t>
        <a:bodyPr/>
        <a:lstStyle/>
        <a:p>
          <a:endParaRPr lang="ru-RU"/>
        </a:p>
      </dgm:t>
    </dgm:pt>
    <dgm:pt modelId="{8FF08D8B-573E-4729-B7D1-A051598C46B6}" type="pres">
      <dgm:prSet presAssocID="{03E1A85E-609F-4BA6-B5CA-F83DD2D9092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F53AF54-EEB1-4072-BD86-2FA529EF77C0}" type="pres">
      <dgm:prSet presAssocID="{3EF3D634-E448-4DCC-92C8-8559AD2659D8}" presName="node" presStyleLbl="node1" presStyleIdx="0" presStyleCnt="5" custScaleX="114910" custScaleY="75477" custRadScaleRad="111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901AC-0E54-4DA0-844D-42768CA79F43}" type="pres">
      <dgm:prSet presAssocID="{9A53BA07-23CF-43A0-AC1E-785111B3969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B1907336-A0C6-4FDB-9AC2-1586EFF71420}" type="pres">
      <dgm:prSet presAssocID="{9A53BA07-23CF-43A0-AC1E-785111B3969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F94929B-CDCC-4D0A-82E8-77D1CF2C9651}" type="pres">
      <dgm:prSet presAssocID="{6E8B36B4-0F81-4BA3-A7A1-5DE5C452B18C}" presName="node" presStyleLbl="node1" presStyleIdx="1" presStyleCnt="5" custScaleX="124259" custScaleY="73335" custRadScaleRad="123159" custRadScaleInc="-1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7A499-A835-460E-8E29-A4857146D4D7}" type="pres">
      <dgm:prSet presAssocID="{6DC300A7-A537-4F28-B94B-95112A12C2D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8C3378A1-2F11-4027-8840-7CC4DAB96FDE}" type="pres">
      <dgm:prSet presAssocID="{6DC300A7-A537-4F28-B94B-95112A12C2D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C08815E-4612-4CB4-AE87-2A07892F0DAC}" type="pres">
      <dgm:prSet presAssocID="{308EDA27-E597-4007-8712-189A61163DD8}" presName="node" presStyleLbl="node1" presStyleIdx="2" presStyleCnt="5" custScaleX="127621" custScaleY="68939" custRadScaleRad="107316" custRadScaleInc="-5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686BE-9751-47AA-BDED-47D0F2C65289}" type="pres">
      <dgm:prSet presAssocID="{BFEC1285-5060-4C54-A410-F6DE6D49EDA2}" presName="parTrans" presStyleLbl="sibTrans2D1" presStyleIdx="3" presStyleCnt="5"/>
      <dgm:spPr/>
      <dgm:t>
        <a:bodyPr/>
        <a:lstStyle/>
        <a:p>
          <a:endParaRPr lang="ru-RU"/>
        </a:p>
      </dgm:t>
    </dgm:pt>
    <dgm:pt modelId="{499635E7-5B87-4C2A-AE55-3D577E88DFA0}" type="pres">
      <dgm:prSet presAssocID="{BFEC1285-5060-4C54-A410-F6DE6D49EDA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61508E3-044C-4ACB-BDA0-5E160CB8750B}" type="pres">
      <dgm:prSet presAssocID="{3295E9D7-9D23-4CA1-AFBE-E2107496DC15}" presName="node" presStyleLbl="node1" presStyleIdx="3" presStyleCnt="5" custScaleX="122584" custScaleY="71914" custRadScaleRad="109394" custRadScaleInc="1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0AEF6-D5CA-473D-9AFA-B9DC108A835B}" type="pres">
      <dgm:prSet presAssocID="{8EBCE52C-3F1D-42E3-91B7-A7238D5AC696}" presName="parTrans" presStyleLbl="sibTrans2D1" presStyleIdx="4" presStyleCnt="5"/>
      <dgm:spPr/>
      <dgm:t>
        <a:bodyPr/>
        <a:lstStyle/>
        <a:p>
          <a:endParaRPr lang="ru-RU"/>
        </a:p>
      </dgm:t>
    </dgm:pt>
    <dgm:pt modelId="{F7F208A7-5675-4A11-8BC3-C0AE889BD853}" type="pres">
      <dgm:prSet presAssocID="{8EBCE52C-3F1D-42E3-91B7-A7238D5AC69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B03281BE-A9AD-47D9-B739-E598ECECFC66}" type="pres">
      <dgm:prSet presAssocID="{0487B7E2-C024-458D-993C-0DDE672CBE18}" presName="node" presStyleLbl="node1" presStyleIdx="4" presStyleCnt="5" custScaleX="116049" custScaleY="75926" custRadScaleRad="113825" custRadScaleInc="7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6187E-3282-4635-BC5B-4CD64F142BAA}" type="presOf" srcId="{8EBCE52C-3F1D-42E3-91B7-A7238D5AC696}" destId="{C900AEF6-D5CA-473D-9AFA-B9DC108A835B}" srcOrd="0" destOrd="0" presId="urn:microsoft.com/office/officeart/2005/8/layout/radial5"/>
    <dgm:cxn modelId="{2E6B9BD2-71D6-4FBF-8537-5922A527F061}" srcId="{18D5143F-67C7-4C51-9590-D4C53CA5A855}" destId="{308EDA27-E597-4007-8712-189A61163DD8}" srcOrd="2" destOrd="0" parTransId="{6DC300A7-A537-4F28-B94B-95112A12C2D8}" sibTransId="{64BDB26C-DF44-4DA1-B146-652D8EF0DECF}"/>
    <dgm:cxn modelId="{AC5DE155-9A0E-44D4-955E-8604FF897B48}" type="presOf" srcId="{3EF3D634-E448-4DCC-92C8-8559AD2659D8}" destId="{BF53AF54-EEB1-4072-BD86-2FA529EF77C0}" srcOrd="0" destOrd="0" presId="urn:microsoft.com/office/officeart/2005/8/layout/radial5"/>
    <dgm:cxn modelId="{BD8E3ACF-7D87-484D-BC78-022D69278775}" type="presOf" srcId="{3295E9D7-9D23-4CA1-AFBE-E2107496DC15}" destId="{661508E3-044C-4ACB-BDA0-5E160CB8750B}" srcOrd="0" destOrd="0" presId="urn:microsoft.com/office/officeart/2005/8/layout/radial5"/>
    <dgm:cxn modelId="{19567639-1409-4B0D-87E1-E5C176A638CD}" type="presOf" srcId="{9A53BA07-23CF-43A0-AC1E-785111B3969F}" destId="{6DF901AC-0E54-4DA0-844D-42768CA79F43}" srcOrd="0" destOrd="0" presId="urn:microsoft.com/office/officeart/2005/8/layout/radial5"/>
    <dgm:cxn modelId="{5BB878F0-4DEB-419A-BB38-93FB61012C0D}" srcId="{18D5143F-67C7-4C51-9590-D4C53CA5A855}" destId="{0487B7E2-C024-458D-993C-0DDE672CBE18}" srcOrd="4" destOrd="0" parTransId="{8EBCE52C-3F1D-42E3-91B7-A7238D5AC696}" sibTransId="{F17E347E-D0B3-4EA6-B61D-8AE75B8202D1}"/>
    <dgm:cxn modelId="{11AB49A5-4D69-44EC-962D-40A537246DB8}" type="presOf" srcId="{03E1A85E-609F-4BA6-B5CA-F83DD2D9092B}" destId="{8FF08D8B-573E-4729-B7D1-A051598C46B6}" srcOrd="1" destOrd="0" presId="urn:microsoft.com/office/officeart/2005/8/layout/radial5"/>
    <dgm:cxn modelId="{1B27D1E4-4089-4E80-92EA-9187EAAF4C12}" type="presOf" srcId="{0487B7E2-C024-458D-993C-0DDE672CBE18}" destId="{B03281BE-A9AD-47D9-B739-E598ECECFC66}" srcOrd="0" destOrd="0" presId="urn:microsoft.com/office/officeart/2005/8/layout/radial5"/>
    <dgm:cxn modelId="{8E83016D-FB08-44D4-BB9D-346C3F54EE45}" type="presOf" srcId="{03E1A85E-609F-4BA6-B5CA-F83DD2D9092B}" destId="{1C62710D-54E8-4C78-876F-2F111B1A0343}" srcOrd="0" destOrd="0" presId="urn:microsoft.com/office/officeart/2005/8/layout/radial5"/>
    <dgm:cxn modelId="{7F7C6151-D46B-467D-A976-4CFBEF2FB033}" type="presOf" srcId="{6DC300A7-A537-4F28-B94B-95112A12C2D8}" destId="{8C3378A1-2F11-4027-8840-7CC4DAB96FDE}" srcOrd="1" destOrd="0" presId="urn:microsoft.com/office/officeart/2005/8/layout/radial5"/>
    <dgm:cxn modelId="{F19BD015-EBB2-490A-890D-C907583D93A8}" type="presOf" srcId="{308EDA27-E597-4007-8712-189A61163DD8}" destId="{AC08815E-4612-4CB4-AE87-2A07892F0DAC}" srcOrd="0" destOrd="0" presId="urn:microsoft.com/office/officeart/2005/8/layout/radial5"/>
    <dgm:cxn modelId="{CCE449F4-B8B2-4F36-8AF8-297009841D9D}" type="presOf" srcId="{6E8B36B4-0F81-4BA3-A7A1-5DE5C452B18C}" destId="{CF94929B-CDCC-4D0A-82E8-77D1CF2C9651}" srcOrd="0" destOrd="0" presId="urn:microsoft.com/office/officeart/2005/8/layout/radial5"/>
    <dgm:cxn modelId="{F9F4DFF0-685A-468E-9E49-7695ECA0DBDC}" srcId="{18D5143F-67C7-4C51-9590-D4C53CA5A855}" destId="{3295E9D7-9D23-4CA1-AFBE-E2107496DC15}" srcOrd="3" destOrd="0" parTransId="{BFEC1285-5060-4C54-A410-F6DE6D49EDA2}" sibTransId="{F5C63E1E-EE34-4811-93BC-F1CD2E418952}"/>
    <dgm:cxn modelId="{055ABCA7-A4C6-43B2-9F1D-47ADECB1E788}" srcId="{18D5143F-67C7-4C51-9590-D4C53CA5A855}" destId="{6E8B36B4-0F81-4BA3-A7A1-5DE5C452B18C}" srcOrd="1" destOrd="0" parTransId="{9A53BA07-23CF-43A0-AC1E-785111B3969F}" sibTransId="{46CFB4DF-A757-44F6-99EA-8190ED241EA8}"/>
    <dgm:cxn modelId="{6EE5745E-4D56-4FFC-9F18-310960B1C9AE}" type="presOf" srcId="{9A53BA07-23CF-43A0-AC1E-785111B3969F}" destId="{B1907336-A0C6-4FDB-9AC2-1586EFF71420}" srcOrd="1" destOrd="0" presId="urn:microsoft.com/office/officeart/2005/8/layout/radial5"/>
    <dgm:cxn modelId="{2AF57838-79D7-4E72-A6CB-EA64C462D515}" type="presOf" srcId="{18D5143F-67C7-4C51-9590-D4C53CA5A855}" destId="{02F02DF8-06AD-41F5-B100-B27862DB13B9}" srcOrd="0" destOrd="0" presId="urn:microsoft.com/office/officeart/2005/8/layout/radial5"/>
    <dgm:cxn modelId="{1A7D23F0-2C24-4D03-95F3-F391D1DBF3D4}" type="presOf" srcId="{8EBCE52C-3F1D-42E3-91B7-A7238D5AC696}" destId="{F7F208A7-5675-4A11-8BC3-C0AE889BD853}" srcOrd="1" destOrd="0" presId="urn:microsoft.com/office/officeart/2005/8/layout/radial5"/>
    <dgm:cxn modelId="{ADA1C255-FBD0-41F9-B075-EDFADEDA8881}" srcId="{8C7437B6-7BFE-4FA0-A854-93BA76C83056}" destId="{18D5143F-67C7-4C51-9590-D4C53CA5A855}" srcOrd="0" destOrd="0" parTransId="{66C5BD00-10F0-4972-A248-EE4528D614B7}" sibTransId="{730383B0-CC83-4350-BD48-BDE783C1DFD1}"/>
    <dgm:cxn modelId="{269A6389-31FA-495C-8CD2-80AE16134E39}" type="presOf" srcId="{BFEC1285-5060-4C54-A410-F6DE6D49EDA2}" destId="{499635E7-5B87-4C2A-AE55-3D577E88DFA0}" srcOrd="1" destOrd="0" presId="urn:microsoft.com/office/officeart/2005/8/layout/radial5"/>
    <dgm:cxn modelId="{9D85E02F-941A-4700-A10D-5573DCC45988}" type="presOf" srcId="{BFEC1285-5060-4C54-A410-F6DE6D49EDA2}" destId="{8ED686BE-9751-47AA-BDED-47D0F2C65289}" srcOrd="0" destOrd="0" presId="urn:microsoft.com/office/officeart/2005/8/layout/radial5"/>
    <dgm:cxn modelId="{F0360DAF-1336-4AFF-AD37-127C145F84C5}" type="presOf" srcId="{8C7437B6-7BFE-4FA0-A854-93BA76C83056}" destId="{15B330B3-FE07-48A1-BE5A-99FA6CF26D10}" srcOrd="0" destOrd="0" presId="urn:microsoft.com/office/officeart/2005/8/layout/radial5"/>
    <dgm:cxn modelId="{27CCE752-A1B0-4F2D-AE7C-3D491805C237}" type="presOf" srcId="{6DC300A7-A537-4F28-B94B-95112A12C2D8}" destId="{1067A499-A835-460E-8E29-A4857146D4D7}" srcOrd="0" destOrd="0" presId="urn:microsoft.com/office/officeart/2005/8/layout/radial5"/>
    <dgm:cxn modelId="{97E02883-F0FD-4AC8-AC72-66580E029F1A}" srcId="{18D5143F-67C7-4C51-9590-D4C53CA5A855}" destId="{3EF3D634-E448-4DCC-92C8-8559AD2659D8}" srcOrd="0" destOrd="0" parTransId="{03E1A85E-609F-4BA6-B5CA-F83DD2D9092B}" sibTransId="{333784C7-1807-4A37-A2B3-689932E8F445}"/>
    <dgm:cxn modelId="{53463C1E-BFDF-439F-AB71-8E7ABC659E57}" type="presParOf" srcId="{15B330B3-FE07-48A1-BE5A-99FA6CF26D10}" destId="{02F02DF8-06AD-41F5-B100-B27862DB13B9}" srcOrd="0" destOrd="0" presId="urn:microsoft.com/office/officeart/2005/8/layout/radial5"/>
    <dgm:cxn modelId="{8633F747-4492-4DA3-AD34-0C9EAA0F9AAA}" type="presParOf" srcId="{15B330B3-FE07-48A1-BE5A-99FA6CF26D10}" destId="{1C62710D-54E8-4C78-876F-2F111B1A0343}" srcOrd="1" destOrd="0" presId="urn:microsoft.com/office/officeart/2005/8/layout/radial5"/>
    <dgm:cxn modelId="{9C002268-0269-47F9-8580-3B22C5507EF9}" type="presParOf" srcId="{1C62710D-54E8-4C78-876F-2F111B1A0343}" destId="{8FF08D8B-573E-4729-B7D1-A051598C46B6}" srcOrd="0" destOrd="0" presId="urn:microsoft.com/office/officeart/2005/8/layout/radial5"/>
    <dgm:cxn modelId="{2F8A32DD-7C50-4631-B72A-1823B19D495D}" type="presParOf" srcId="{15B330B3-FE07-48A1-BE5A-99FA6CF26D10}" destId="{BF53AF54-EEB1-4072-BD86-2FA529EF77C0}" srcOrd="2" destOrd="0" presId="urn:microsoft.com/office/officeart/2005/8/layout/radial5"/>
    <dgm:cxn modelId="{E6F1D646-E34E-49DF-B776-79F0E9B36619}" type="presParOf" srcId="{15B330B3-FE07-48A1-BE5A-99FA6CF26D10}" destId="{6DF901AC-0E54-4DA0-844D-42768CA79F43}" srcOrd="3" destOrd="0" presId="urn:microsoft.com/office/officeart/2005/8/layout/radial5"/>
    <dgm:cxn modelId="{8E623703-435E-4BE7-81C2-AAD9FB5B1A4A}" type="presParOf" srcId="{6DF901AC-0E54-4DA0-844D-42768CA79F43}" destId="{B1907336-A0C6-4FDB-9AC2-1586EFF71420}" srcOrd="0" destOrd="0" presId="urn:microsoft.com/office/officeart/2005/8/layout/radial5"/>
    <dgm:cxn modelId="{DD4585CD-5AC1-409F-85E8-1180E85EE780}" type="presParOf" srcId="{15B330B3-FE07-48A1-BE5A-99FA6CF26D10}" destId="{CF94929B-CDCC-4D0A-82E8-77D1CF2C9651}" srcOrd="4" destOrd="0" presId="urn:microsoft.com/office/officeart/2005/8/layout/radial5"/>
    <dgm:cxn modelId="{212D7F1A-EE71-4CE0-BCAA-9E11EC505B61}" type="presParOf" srcId="{15B330B3-FE07-48A1-BE5A-99FA6CF26D10}" destId="{1067A499-A835-460E-8E29-A4857146D4D7}" srcOrd="5" destOrd="0" presId="urn:microsoft.com/office/officeart/2005/8/layout/radial5"/>
    <dgm:cxn modelId="{F62B53C1-DCC6-440E-B48B-532E1EEAA77A}" type="presParOf" srcId="{1067A499-A835-460E-8E29-A4857146D4D7}" destId="{8C3378A1-2F11-4027-8840-7CC4DAB96FDE}" srcOrd="0" destOrd="0" presId="urn:microsoft.com/office/officeart/2005/8/layout/radial5"/>
    <dgm:cxn modelId="{65C0F47F-F443-4102-BEFE-2E98D5473F8A}" type="presParOf" srcId="{15B330B3-FE07-48A1-BE5A-99FA6CF26D10}" destId="{AC08815E-4612-4CB4-AE87-2A07892F0DAC}" srcOrd="6" destOrd="0" presId="urn:microsoft.com/office/officeart/2005/8/layout/radial5"/>
    <dgm:cxn modelId="{BB2DFFD2-46D8-444F-989F-A2538E015670}" type="presParOf" srcId="{15B330B3-FE07-48A1-BE5A-99FA6CF26D10}" destId="{8ED686BE-9751-47AA-BDED-47D0F2C65289}" srcOrd="7" destOrd="0" presId="urn:microsoft.com/office/officeart/2005/8/layout/radial5"/>
    <dgm:cxn modelId="{53E42025-EFA3-4C4A-9EBE-146D9760A6FD}" type="presParOf" srcId="{8ED686BE-9751-47AA-BDED-47D0F2C65289}" destId="{499635E7-5B87-4C2A-AE55-3D577E88DFA0}" srcOrd="0" destOrd="0" presId="urn:microsoft.com/office/officeart/2005/8/layout/radial5"/>
    <dgm:cxn modelId="{5A5CB787-60BD-448E-9DA0-7C0A8E6C7928}" type="presParOf" srcId="{15B330B3-FE07-48A1-BE5A-99FA6CF26D10}" destId="{661508E3-044C-4ACB-BDA0-5E160CB8750B}" srcOrd="8" destOrd="0" presId="urn:microsoft.com/office/officeart/2005/8/layout/radial5"/>
    <dgm:cxn modelId="{D1B88861-B53A-45A0-B025-FEF9170F2894}" type="presParOf" srcId="{15B330B3-FE07-48A1-BE5A-99FA6CF26D10}" destId="{C900AEF6-D5CA-473D-9AFA-B9DC108A835B}" srcOrd="9" destOrd="0" presId="urn:microsoft.com/office/officeart/2005/8/layout/radial5"/>
    <dgm:cxn modelId="{6A847D85-940E-42DB-B1FA-30BF5709AEDC}" type="presParOf" srcId="{C900AEF6-D5CA-473D-9AFA-B9DC108A835B}" destId="{F7F208A7-5675-4A11-8BC3-C0AE889BD853}" srcOrd="0" destOrd="0" presId="urn:microsoft.com/office/officeart/2005/8/layout/radial5"/>
    <dgm:cxn modelId="{427EB0C9-B905-474A-AC9D-6C77C4183BF0}" type="presParOf" srcId="{15B330B3-FE07-48A1-BE5A-99FA6CF26D10}" destId="{B03281BE-A9AD-47D9-B739-E598ECECFC6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02DF8-06AD-41F5-B100-B27862DB13B9}">
      <dsp:nvSpPr>
        <dsp:cNvPr id="0" name=""/>
        <dsp:cNvSpPr/>
      </dsp:nvSpPr>
      <dsp:spPr>
        <a:xfrm>
          <a:off x="1731851" y="2132415"/>
          <a:ext cx="2150420" cy="175577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Система школьной профориентации 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2046773" y="2389543"/>
        <a:ext cx="1520576" cy="1241521"/>
      </dsp:txXfrm>
    </dsp:sp>
    <dsp:sp modelId="{1C62710D-54E8-4C78-876F-2F111B1A0343}">
      <dsp:nvSpPr>
        <dsp:cNvPr id="0" name=""/>
        <dsp:cNvSpPr/>
      </dsp:nvSpPr>
      <dsp:spPr>
        <a:xfrm rot="16200000">
          <a:off x="2555858" y="1409688"/>
          <a:ext cx="502406" cy="52595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631219" y="1590240"/>
        <a:ext cx="351684" cy="315574"/>
      </dsp:txXfrm>
    </dsp:sp>
    <dsp:sp modelId="{BF53AF54-EEB1-4072-BD86-2FA529EF77C0}">
      <dsp:nvSpPr>
        <dsp:cNvPr id="0" name=""/>
        <dsp:cNvSpPr/>
      </dsp:nvSpPr>
      <dsp:spPr>
        <a:xfrm>
          <a:off x="1918272" y="16902"/>
          <a:ext cx="1777578" cy="1167576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профессиональное просвещение</a:t>
          </a:r>
          <a:endParaRPr lang="ru-RU" sz="1000" kern="1200" dirty="0"/>
        </a:p>
      </dsp:txBody>
      <dsp:txXfrm>
        <a:off x="2178592" y="187890"/>
        <a:ext cx="1256938" cy="825600"/>
      </dsp:txXfrm>
    </dsp:sp>
    <dsp:sp modelId="{6DF901AC-0E54-4DA0-844D-42768CA79F43}">
      <dsp:nvSpPr>
        <dsp:cNvPr id="0" name=""/>
        <dsp:cNvSpPr/>
      </dsp:nvSpPr>
      <dsp:spPr>
        <a:xfrm rot="20262161">
          <a:off x="3830038" y="2291071"/>
          <a:ext cx="179264" cy="52595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832049" y="2406464"/>
        <a:ext cx="125485" cy="315574"/>
      </dsp:txXfrm>
    </dsp:sp>
    <dsp:sp modelId="{CF94929B-CDCC-4D0A-82E8-77D1CF2C9651}">
      <dsp:nvSpPr>
        <dsp:cNvPr id="0" name=""/>
        <dsp:cNvSpPr/>
      </dsp:nvSpPr>
      <dsp:spPr>
        <a:xfrm>
          <a:off x="3909011" y="1597076"/>
          <a:ext cx="1922200" cy="1134441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профессиональная диагностика</a:t>
          </a:r>
          <a:endParaRPr lang="ru-RU" sz="1000" kern="1200" dirty="0"/>
        </a:p>
      </dsp:txBody>
      <dsp:txXfrm>
        <a:off x="4190511" y="1763211"/>
        <a:ext cx="1359200" cy="802171"/>
      </dsp:txXfrm>
    </dsp:sp>
    <dsp:sp modelId="{1067A499-A835-460E-8E29-A4857146D4D7}">
      <dsp:nvSpPr>
        <dsp:cNvPr id="0" name=""/>
        <dsp:cNvSpPr/>
      </dsp:nvSpPr>
      <dsp:spPr>
        <a:xfrm rot="3119407">
          <a:off x="3411212" y="3779778"/>
          <a:ext cx="405551" cy="52595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434584" y="3837039"/>
        <a:ext cx="283886" cy="315574"/>
      </dsp:txXfrm>
    </dsp:sp>
    <dsp:sp modelId="{AC08815E-4612-4CB4-AE87-2A07892F0DAC}">
      <dsp:nvSpPr>
        <dsp:cNvPr id="0" name=""/>
        <dsp:cNvSpPr/>
      </dsp:nvSpPr>
      <dsp:spPr>
        <a:xfrm>
          <a:off x="3253484" y="4311263"/>
          <a:ext cx="1974208" cy="1066438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профессиональная консультация</a:t>
          </a:r>
          <a:endParaRPr lang="ru-RU" sz="1000" kern="1200" dirty="0"/>
        </a:p>
      </dsp:txBody>
      <dsp:txXfrm>
        <a:off x="3542600" y="4467439"/>
        <a:ext cx="1395976" cy="754086"/>
      </dsp:txXfrm>
    </dsp:sp>
    <dsp:sp modelId="{8ED686BE-9751-47AA-BDED-47D0F2C65289}">
      <dsp:nvSpPr>
        <dsp:cNvPr id="0" name=""/>
        <dsp:cNvSpPr/>
      </dsp:nvSpPr>
      <dsp:spPr>
        <a:xfrm rot="7848382">
          <a:off x="1739770" y="3747335"/>
          <a:ext cx="407822" cy="52595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1840921" y="3806222"/>
        <a:ext cx="285475" cy="315574"/>
      </dsp:txXfrm>
    </dsp:sp>
    <dsp:sp modelId="{661508E3-044C-4ACB-BDA0-5E160CB8750B}">
      <dsp:nvSpPr>
        <dsp:cNvPr id="0" name=""/>
        <dsp:cNvSpPr/>
      </dsp:nvSpPr>
      <dsp:spPr>
        <a:xfrm>
          <a:off x="308152" y="4250248"/>
          <a:ext cx="1896289" cy="1112459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профессиональный отбор</a:t>
          </a:r>
          <a:endParaRPr lang="ru-RU" sz="900" kern="1200" dirty="0"/>
        </a:p>
      </dsp:txBody>
      <dsp:txXfrm>
        <a:off x="585857" y="4413164"/>
        <a:ext cx="1340879" cy="786627"/>
      </dsp:txXfrm>
    </dsp:sp>
    <dsp:sp modelId="{C900AEF6-D5CA-473D-9AFA-B9DC108A835B}">
      <dsp:nvSpPr>
        <dsp:cNvPr id="0" name=""/>
        <dsp:cNvSpPr/>
      </dsp:nvSpPr>
      <dsp:spPr>
        <a:xfrm rot="12177688">
          <a:off x="1578144" y="2269976"/>
          <a:ext cx="204491" cy="52595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1637061" y="2387133"/>
        <a:ext cx="143144" cy="315574"/>
      </dsp:txXfrm>
    </dsp:sp>
    <dsp:sp modelId="{B03281BE-A9AD-47D9-B739-E598ECECFC66}">
      <dsp:nvSpPr>
        <dsp:cNvPr id="0" name=""/>
        <dsp:cNvSpPr/>
      </dsp:nvSpPr>
      <dsp:spPr>
        <a:xfrm>
          <a:off x="-153588" y="1548966"/>
          <a:ext cx="1795197" cy="1174522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профессиональная адаптация</a:t>
          </a:r>
          <a:endParaRPr lang="ru-RU" sz="1000" kern="1200" dirty="0"/>
        </a:p>
      </dsp:txBody>
      <dsp:txXfrm>
        <a:off x="109313" y="1720971"/>
        <a:ext cx="1269395" cy="830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8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9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51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79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87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39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03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2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2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3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7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5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1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4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35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4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3D35E-EFF0-438A-A736-B2F35044DF4E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4FA101-7D9A-44BF-9D77-78CF611C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5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14036" y="591127"/>
            <a:ext cx="11102109" cy="3278909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Власова Светлана </a:t>
            </a:r>
            <a:r>
              <a:rPr lang="ru-RU" sz="4800" b="1" dirty="0" smtClean="0">
                <a:solidFill>
                  <a:srgbClr val="7030A0"/>
                </a:solidFill>
              </a:rPr>
              <a:t>Викторовна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у</a:t>
            </a:r>
            <a:r>
              <a:rPr lang="ru-RU" sz="2400" b="1" dirty="0" smtClean="0">
                <a:solidFill>
                  <a:srgbClr val="7030A0"/>
                </a:solidFill>
              </a:rPr>
              <a:t>читель физической </a:t>
            </a:r>
            <a:r>
              <a:rPr lang="ru-RU" sz="2400" b="1" dirty="0" smtClean="0">
                <a:solidFill>
                  <a:srgbClr val="7030A0"/>
                </a:solidFill>
              </a:rPr>
              <a:t>культуры, МАОУ </a:t>
            </a:r>
            <a:r>
              <a:rPr lang="ru-RU" sz="2400" b="1" dirty="0" smtClean="0">
                <a:solidFill>
                  <a:srgbClr val="7030A0"/>
                </a:solidFill>
              </a:rPr>
              <a:t>СОШ №92 города Тюмени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«Профориентация на уроках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физической культуры»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102013"/>
            <a:ext cx="776693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C:\Users\Света\Desktop\den_sport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97" y="4036820"/>
            <a:ext cx="3580822" cy="257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23273"/>
            <a:ext cx="11080557" cy="16071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Профессионально важные качества личности, необходимые для освоения профессий оборонно-спортивного профиля, развивающиеся на уроках физической культуры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695402"/>
              </p:ext>
            </p:extLst>
          </p:nvPr>
        </p:nvGraphicFramePr>
        <p:xfrm>
          <a:off x="748145" y="1736437"/>
          <a:ext cx="10400146" cy="4245102"/>
        </p:xfrm>
        <a:graphic>
          <a:graphicData uri="http://schemas.openxmlformats.org/drawingml/2006/table">
            <a:tbl>
              <a:tblPr firstRow="1" firstCol="1" bandRow="1"/>
              <a:tblGrid>
                <a:gridCol w="2540986">
                  <a:extLst>
                    <a:ext uri="{9D8B030D-6E8A-4147-A177-3AD203B41FA5}">
                      <a16:colId xmlns:a16="http://schemas.microsoft.com/office/drawing/2014/main" val="744033451"/>
                    </a:ext>
                  </a:extLst>
                </a:gridCol>
                <a:gridCol w="4285745">
                  <a:extLst>
                    <a:ext uri="{9D8B030D-6E8A-4147-A177-3AD203B41FA5}">
                      <a16:colId xmlns:a16="http://schemas.microsoft.com/office/drawing/2014/main" val="863738906"/>
                    </a:ext>
                  </a:extLst>
                </a:gridCol>
                <a:gridCol w="3573415">
                  <a:extLst>
                    <a:ext uri="{9D8B030D-6E8A-4147-A177-3AD203B41FA5}">
                      <a16:colId xmlns:a16="http://schemas.microsoft.com/office/drawing/2014/main" val="3887802898"/>
                    </a:ext>
                  </a:extLst>
                </a:gridCol>
              </a:tblGrid>
              <a:tr h="815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профессиональной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ПВК для профессий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 для развития ПВК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640460"/>
                  </a:ext>
                </a:extLst>
              </a:tr>
              <a:tr h="2934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физической культуры, тренер, методист, инструктор, спортивный судья)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1.Мировоззренческие;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2.Нравственные;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3.Коммуникативные;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4.Волевые;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5.Интеллектуальные, включающие: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6.Перцептивные;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7.Аттенционные (внимание);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8.Мнемические (память);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9.Двигательные (психомоторные).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-День самоуправления,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-Соревнования по видам спорта,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Профпробы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-Секции, кружки,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-Спортивные конкурсы,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-Участие в олимпиадах,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-Игровые виды спорта,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-Использование групповых и индивидуальных форм работы на уроке,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-Неделя физической культуры,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-Неделя профориентации,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-Школьный спортивный клуб.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08155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4062458"/>
            <a:ext cx="1878941" cy="250525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103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625316"/>
              </p:ext>
            </p:extLst>
          </p:nvPr>
        </p:nvGraphicFramePr>
        <p:xfrm>
          <a:off x="677334" y="277092"/>
          <a:ext cx="10461721" cy="6523038"/>
        </p:xfrm>
        <a:graphic>
          <a:graphicData uri="http://schemas.openxmlformats.org/drawingml/2006/table">
            <a:tbl>
              <a:tblPr firstRow="1" firstCol="1" bandRow="1"/>
              <a:tblGrid>
                <a:gridCol w="2400409">
                  <a:extLst>
                    <a:ext uri="{9D8B030D-6E8A-4147-A177-3AD203B41FA5}">
                      <a16:colId xmlns:a16="http://schemas.microsoft.com/office/drawing/2014/main" val="3893820058"/>
                    </a:ext>
                  </a:extLst>
                </a:gridCol>
                <a:gridCol w="4048641">
                  <a:extLst>
                    <a:ext uri="{9D8B030D-6E8A-4147-A177-3AD203B41FA5}">
                      <a16:colId xmlns:a16="http://schemas.microsoft.com/office/drawing/2014/main" val="894330231"/>
                    </a:ext>
                  </a:extLst>
                </a:gridCol>
                <a:gridCol w="4012671">
                  <a:extLst>
                    <a:ext uri="{9D8B030D-6E8A-4147-A177-3AD203B41FA5}">
                      <a16:colId xmlns:a16="http://schemas.microsoft.com/office/drawing/2014/main" val="1708453952"/>
                    </a:ext>
                  </a:extLst>
                </a:gridCol>
              </a:tblGrid>
              <a:tr h="6280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Военная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сотрудник МЧС, полицейский, военный, пожарник)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1.Решительность;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2.Нервно-эмоциональная устойчивость к стрессовым ситуациям 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3.Общительность, коммуникабельность, открытость;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4.Лидерские умения, способность к доминированию;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5.Аккуратность, тщательность, пунктуальность, последовательность в работе, ответственность;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6.Интуиция;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7.Умение правильно и последовательно выражать свои мысли устно и письменно;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8.Упорство, настойчивость, волевой самоконтроль поведения;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9.Самостоятельность суждений, независимость и непредвзятость позиции, отсутствие предубеждений к людям и событиям;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10.Терпение, выдержка, устойчивость к монотонной работе;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11.Моральная нормативность поведения;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12.Активность;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13.Пластичность.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-Зарница,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 ну-ка парни!,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-Встречи, лекции с людьми военных профессий,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-Спортивные семейные праздники,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-Сотрудничество с организациями района, области,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-Соревнования по видам спорта,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-Секции, кружки,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-Спортивные конкурсы,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-Участие в олимпиадах,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-Игровые виды спорта,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-Использование групповых и индивидуальных форм работы на уроке,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-Неделя физической культуры,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-Неделя профориентации.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00687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5" y="2804005"/>
            <a:ext cx="2146878" cy="286250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914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880346"/>
              </p:ext>
            </p:extLst>
          </p:nvPr>
        </p:nvGraphicFramePr>
        <p:xfrm>
          <a:off x="498764" y="332509"/>
          <a:ext cx="11480799" cy="5856351"/>
        </p:xfrm>
        <a:graphic>
          <a:graphicData uri="http://schemas.openxmlformats.org/drawingml/2006/table">
            <a:tbl>
              <a:tblPr firstRow="1" firstCol="1" bandRow="1"/>
              <a:tblGrid>
                <a:gridCol w="2634233">
                  <a:extLst>
                    <a:ext uri="{9D8B030D-6E8A-4147-A177-3AD203B41FA5}">
                      <a16:colId xmlns:a16="http://schemas.microsoft.com/office/drawing/2014/main" val="136927866"/>
                    </a:ext>
                  </a:extLst>
                </a:gridCol>
                <a:gridCol w="4443020">
                  <a:extLst>
                    <a:ext uri="{9D8B030D-6E8A-4147-A177-3AD203B41FA5}">
                      <a16:colId xmlns:a16="http://schemas.microsoft.com/office/drawing/2014/main" val="2588058299"/>
                    </a:ext>
                  </a:extLst>
                </a:gridCol>
                <a:gridCol w="4403546">
                  <a:extLst>
                    <a:ext uri="{9D8B030D-6E8A-4147-A177-3AD203B41FA5}">
                      <a16:colId xmlns:a16="http://schemas.microsoft.com/office/drawing/2014/main" val="1235444458"/>
                    </a:ext>
                  </a:extLst>
                </a:gridCol>
              </a:tblGrid>
              <a:tr h="577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Медицинская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фельдшер, массажист, инструктор ЛФК,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реабилитолог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1.Переключение,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2.Концентрация и переключение внимания ,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3.Высокий уровень развития аналитического мышления;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4.Тонкая зрительная, слуховая и тактильная чувствительность;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5.Способность быстро реагировать на ситуации;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6.Способность работать в напряженных условиях;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7.Способность к самоконтролю;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8.Способность переносить большие физические нагрузки;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9.Ручная ловкость при проведении различных лечебных процедур,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10.Точная сенсомоторная координация, наблюдательность и хорошая память.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11.Личностные качества, интересы и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склонности:терпеливость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выдержанность;доброжелательность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приветливость;ответственность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аккуратность;тактичность;чуткость;внимательность;добросовестность;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коммуникабельность, эмоциональная уравновешенность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-Зарница,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-Встречи, лекции с людьми медицинских профессий,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-Спортивные  праздники,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-Сотрудничество с организациями района, области,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-Соревнования по видам спорта,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-Секции, кружки,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-Спортивные конкурсы,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-Участие в олимпиадах,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-Игровые виды спорта,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-Использование групповых и индивидуальных форм работы на уроке,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-Неделя физической культуры,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-Неделя профориентации.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24378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74559"/>
            <a:ext cx="2228623" cy="297149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236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" y="313760"/>
            <a:ext cx="4550849" cy="3059610"/>
          </a:xfr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33" y="340248"/>
            <a:ext cx="4822853" cy="303312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3642722"/>
            <a:ext cx="4064000" cy="3048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361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4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09599"/>
            <a:ext cx="10215418" cy="2534633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Актуальность:</a:t>
            </a:r>
            <a:r>
              <a:rPr lang="ru-RU" sz="4800" dirty="0" smtClean="0">
                <a:solidFill>
                  <a:srgbClr val="7030A0"/>
                </a:solidFill>
              </a:rPr>
              <a:t/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</a:t>
            </a:r>
            <a:r>
              <a:rPr lang="ru-RU" dirty="0" smtClean="0">
                <a:solidFill>
                  <a:srgbClr val="0070C0"/>
                </a:solidFill>
              </a:rPr>
              <a:t>рофессии </a:t>
            </a:r>
            <a:r>
              <a:rPr lang="ru-RU" dirty="0">
                <a:solidFill>
                  <a:srgbClr val="0070C0"/>
                </a:solidFill>
              </a:rPr>
              <a:t>оборонно-спортивного профиля были, есть и всегда будут актуальны и необходимы в обществе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58" y="3144232"/>
            <a:ext cx="7324435" cy="3496711"/>
          </a:xfrm>
        </p:spPr>
      </p:pic>
    </p:spTree>
    <p:extLst>
      <p:ext uri="{BB962C8B-B14F-4D97-AF65-F5344CB8AC3E}">
        <p14:creationId xmlns:p14="http://schemas.microsoft.com/office/powerpoint/2010/main" val="23223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122320"/>
              </p:ext>
            </p:extLst>
          </p:nvPr>
        </p:nvGraphicFramePr>
        <p:xfrm>
          <a:off x="240146" y="212436"/>
          <a:ext cx="5677624" cy="557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61" y="2823051"/>
            <a:ext cx="5932485" cy="38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06400"/>
            <a:ext cx="9805940" cy="2669308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7030A0"/>
                </a:solidFill>
              </a:rPr>
              <a:t>Моя основная идея </a:t>
            </a:r>
            <a:r>
              <a:rPr lang="ru-RU" sz="2800" u="sng" dirty="0">
                <a:solidFill>
                  <a:srgbClr val="7030A0"/>
                </a:solidFill>
              </a:rPr>
              <a:t>в том</a:t>
            </a:r>
            <a:r>
              <a:rPr lang="ru-RU" sz="2800" dirty="0">
                <a:solidFill>
                  <a:srgbClr val="7030A0"/>
                </a:solidFill>
              </a:rPr>
              <a:t>, что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учитель физкультуры – это современный интересный человек, востребованный и успешный в обществе, благополучный в духовной и материальной сфере.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44436"/>
            <a:ext cx="10092266" cy="3796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Моя работа по профориентации </a:t>
            </a:r>
            <a:r>
              <a:rPr lang="ru-RU" sz="2800" dirty="0">
                <a:solidFill>
                  <a:srgbClr val="FF0000"/>
                </a:solidFill>
              </a:rPr>
              <a:t>ведётся по нескольким направлениям: на уроке физической культуры, через работу классного руководителя, через работу </a:t>
            </a:r>
            <a:r>
              <a:rPr lang="ru-RU" sz="2800" dirty="0" smtClean="0">
                <a:solidFill>
                  <a:srgbClr val="FF0000"/>
                </a:solidFill>
              </a:rPr>
              <a:t>спортивной секции, школьного спортивного </a:t>
            </a:r>
            <a:r>
              <a:rPr lang="ru-RU" sz="2800" dirty="0">
                <a:solidFill>
                  <a:srgbClr val="FF0000"/>
                </a:solidFill>
              </a:rPr>
              <a:t>клуба.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38" y="3605095"/>
            <a:ext cx="3803361" cy="311681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68" y="4052959"/>
            <a:ext cx="2347987" cy="244026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551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493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969563"/>
              </p:ext>
            </p:extLst>
          </p:nvPr>
        </p:nvGraphicFramePr>
        <p:xfrm>
          <a:off x="181650" y="267854"/>
          <a:ext cx="10597186" cy="4033704"/>
        </p:xfrm>
        <a:graphic>
          <a:graphicData uri="http://schemas.openxmlformats.org/drawingml/2006/table">
            <a:tbl>
              <a:tblPr firstRow="1" firstCol="1" bandRow="1"/>
              <a:tblGrid>
                <a:gridCol w="1859586">
                  <a:extLst>
                    <a:ext uri="{9D8B030D-6E8A-4147-A177-3AD203B41FA5}">
                      <a16:colId xmlns:a16="http://schemas.microsoft.com/office/drawing/2014/main" val="3167627498"/>
                    </a:ext>
                  </a:extLst>
                </a:gridCol>
                <a:gridCol w="4969164">
                  <a:extLst>
                    <a:ext uri="{9D8B030D-6E8A-4147-A177-3AD203B41FA5}">
                      <a16:colId xmlns:a16="http://schemas.microsoft.com/office/drawing/2014/main" val="1621373187"/>
                    </a:ext>
                  </a:extLst>
                </a:gridCol>
                <a:gridCol w="3768436">
                  <a:extLst>
                    <a:ext uri="{9D8B030D-6E8A-4147-A177-3AD203B41FA5}">
                      <a16:colId xmlns:a16="http://schemas.microsoft.com/office/drawing/2014/main" val="1031139239"/>
                    </a:ext>
                  </a:extLst>
                </a:gridCol>
              </a:tblGrid>
              <a:tr h="318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работы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089104"/>
                  </a:ext>
                </a:extLst>
              </a:tr>
              <a:tr h="3625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Первый этап: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учащимися начальных и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5-6-х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положительного отношения к физической культуре и спорту, труду учителя, тренера;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выявление первоначальных профессиональных намерений, склонностей и интересов у юных спортсменов;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воспитание основ нравственного, идейного и трудового характера при выборе школьниками-спортсменами профессионального жизненного пути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Профессиональная ориентация младших   школьников направлена на расширение представлений о мире труда и профессий, формирование ценностного отношения к труду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07478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0"/>
          <a:stretch/>
        </p:blipFill>
        <p:spPr>
          <a:xfrm>
            <a:off x="8273144" y="2800140"/>
            <a:ext cx="3485584" cy="368632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994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990715"/>
              </p:ext>
            </p:extLst>
          </p:nvPr>
        </p:nvGraphicFramePr>
        <p:xfrm>
          <a:off x="489528" y="286328"/>
          <a:ext cx="8930243" cy="3095501"/>
        </p:xfrm>
        <a:graphic>
          <a:graphicData uri="http://schemas.openxmlformats.org/drawingml/2006/table">
            <a:tbl>
              <a:tblPr firstRow="1" firstCol="1" bandRow="1"/>
              <a:tblGrid>
                <a:gridCol w="1655452">
                  <a:extLst>
                    <a:ext uri="{9D8B030D-6E8A-4147-A177-3AD203B41FA5}">
                      <a16:colId xmlns:a16="http://schemas.microsoft.com/office/drawing/2014/main" val="3286482213"/>
                    </a:ext>
                  </a:extLst>
                </a:gridCol>
                <a:gridCol w="3884527">
                  <a:extLst>
                    <a:ext uri="{9D8B030D-6E8A-4147-A177-3AD203B41FA5}">
                      <a16:colId xmlns:a16="http://schemas.microsoft.com/office/drawing/2014/main" val="852718157"/>
                    </a:ext>
                  </a:extLst>
                </a:gridCol>
                <a:gridCol w="3390264">
                  <a:extLst>
                    <a:ext uri="{9D8B030D-6E8A-4147-A177-3AD203B41FA5}">
                      <a16:colId xmlns:a16="http://schemas.microsoft.com/office/drawing/2014/main" val="3589657716"/>
                    </a:ext>
                  </a:extLst>
                </a:gridCol>
              </a:tblGrid>
              <a:tr h="30955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Второй этап: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7-8-е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оказание помощи школьникам-спортсменам в поиске своего призвания;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содействие учащимся в углубленном знакомстве с будущей профессией;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профессионального идеала, правильной самооценки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работы по профессиональной ориентации со школьниками среднего звена направлен на изучение личности учащегося, его интересов и способностей, а также склонности к определенной деятельности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49463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83" y="3659908"/>
            <a:ext cx="4017818" cy="301336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67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183653"/>
              </p:ext>
            </p:extLst>
          </p:nvPr>
        </p:nvGraphicFramePr>
        <p:xfrm>
          <a:off x="535710" y="378691"/>
          <a:ext cx="10612582" cy="3574473"/>
        </p:xfrm>
        <a:graphic>
          <a:graphicData uri="http://schemas.openxmlformats.org/drawingml/2006/table">
            <a:tbl>
              <a:tblPr firstRow="1" firstCol="1" bandRow="1"/>
              <a:tblGrid>
                <a:gridCol w="2235199">
                  <a:extLst>
                    <a:ext uri="{9D8B030D-6E8A-4147-A177-3AD203B41FA5}">
                      <a16:colId xmlns:a16="http://schemas.microsoft.com/office/drawing/2014/main" val="3641312528"/>
                    </a:ext>
                  </a:extLst>
                </a:gridCol>
                <a:gridCol w="4618182">
                  <a:extLst>
                    <a:ext uri="{9D8B030D-6E8A-4147-A177-3AD203B41FA5}">
                      <a16:colId xmlns:a16="http://schemas.microsoft.com/office/drawing/2014/main" val="4089697448"/>
                    </a:ext>
                  </a:extLst>
                </a:gridCol>
                <a:gridCol w="3759201">
                  <a:extLst>
                    <a:ext uri="{9D8B030D-6E8A-4147-A177-3AD203B41FA5}">
                      <a16:colId xmlns:a16="http://schemas.microsoft.com/office/drawing/2014/main" val="1632380844"/>
                    </a:ext>
                  </a:extLst>
                </a:gridCol>
              </a:tblGrid>
              <a:tr h="35744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Третий этап: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9-11-е классы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(этап профессионального самоопределения школьников)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практической деятельности в избранной профессии;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проверка склонностей и способностей и дальнейшее их развитие; формирование устойчивого профессионального интереса;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стимулирование учащихся к самостоятельной работе над собой по формированию необходимых профессиональных умений;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формирование личностных профессиональных ценностей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решения поставленных задач использую следующие формы и методы: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    индивидуальные беседы;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консультации с акцентированием внимания не только на положительные стороны профессии, но и на ее трудностях;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проекты  по "защите" будущей профессии;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написание рефератов, сочинений по избранной специальности    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1409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/>
          <a:srcRect t="40331"/>
          <a:stretch>
            <a:fillRect/>
          </a:stretch>
        </p:blipFill>
        <p:spPr bwMode="auto">
          <a:xfrm>
            <a:off x="932873" y="4257963"/>
            <a:ext cx="10132290" cy="206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3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6026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Ф</a:t>
            </a:r>
            <a:r>
              <a:rPr lang="ru-RU" sz="2400" dirty="0" smtClean="0">
                <a:solidFill>
                  <a:srgbClr val="FF0000"/>
                </a:solidFill>
              </a:rPr>
              <a:t>ормы  </a:t>
            </a:r>
            <a:r>
              <a:rPr lang="ru-RU" sz="2400" dirty="0" err="1" smtClean="0">
                <a:solidFill>
                  <a:srgbClr val="FF0000"/>
                </a:solidFill>
              </a:rPr>
              <a:t>профориентационной</a:t>
            </a:r>
            <a:r>
              <a:rPr lang="ru-RU" sz="2400" dirty="0" smtClean="0">
                <a:solidFill>
                  <a:srgbClr val="FF0000"/>
                </a:solidFill>
              </a:rPr>
              <a:t> работы по </a:t>
            </a:r>
            <a:r>
              <a:rPr lang="ru-RU" sz="2400" dirty="0">
                <a:solidFill>
                  <a:srgbClr val="FF0000"/>
                </a:solidFill>
              </a:rPr>
              <a:t>предмету –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400" u="sng" dirty="0" smtClean="0">
                <a:solidFill>
                  <a:srgbClr val="7030A0"/>
                </a:solidFill>
              </a:rPr>
              <a:t>работа </a:t>
            </a:r>
            <a:r>
              <a:rPr lang="ru-RU" sz="2400" u="sng" dirty="0">
                <a:solidFill>
                  <a:srgbClr val="7030A0"/>
                </a:solidFill>
              </a:rPr>
              <a:t>по индивидуальным образовательным маршрутам </a:t>
            </a:r>
            <a:r>
              <a:rPr lang="ru-RU" sz="2400" dirty="0">
                <a:solidFill>
                  <a:srgbClr val="7030A0"/>
                </a:solidFill>
              </a:rPr>
              <a:t>для учащихся с повышенной мотивацией к изучению  физической культуры, совместно со школьным педагогом-психологом, </a:t>
            </a:r>
            <a:r>
              <a:rPr lang="ru-RU" sz="2400" dirty="0" smtClean="0">
                <a:solidFill>
                  <a:srgbClr val="7030A0"/>
                </a:solidFill>
              </a:rPr>
              <a:t>родителями</a:t>
            </a:r>
          </a:p>
          <a:p>
            <a:pPr marL="0" indent="0" algn="just">
              <a:buNone/>
            </a:pPr>
            <a:r>
              <a:rPr lang="ru-RU" sz="2400" u="sng" dirty="0" smtClean="0">
                <a:solidFill>
                  <a:srgbClr val="7030A0"/>
                </a:solidFill>
              </a:rPr>
              <a:t>технология </a:t>
            </a:r>
            <a:r>
              <a:rPr lang="ru-RU" sz="2400" u="sng" dirty="0" err="1">
                <a:solidFill>
                  <a:srgbClr val="7030A0"/>
                </a:solidFill>
              </a:rPr>
              <a:t>коучинга</a:t>
            </a:r>
            <a:r>
              <a:rPr lang="ru-RU" sz="2400" u="sng" dirty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- форма консультативной поддержки, которая предполагает как индивидуальную, так и групповую работу педагога с учащимися по постановке целей и получения результата путем мобилизации внутреннего потенциала и поддержания у учащихся веры в свои </a:t>
            </a:r>
            <a:r>
              <a:rPr lang="ru-RU" sz="2400" dirty="0" smtClean="0">
                <a:solidFill>
                  <a:srgbClr val="7030A0"/>
                </a:solidFill>
              </a:rPr>
              <a:t>силы </a:t>
            </a:r>
          </a:p>
          <a:p>
            <a:pPr marL="0" indent="0" algn="just">
              <a:buNone/>
            </a:pPr>
            <a:r>
              <a:rPr lang="ru-RU" sz="2400" u="sng" dirty="0">
                <a:solidFill>
                  <a:srgbClr val="7030A0"/>
                </a:solidFill>
              </a:rPr>
              <a:t>т</a:t>
            </a:r>
            <a:r>
              <a:rPr lang="ru-RU" sz="2400" u="sng" dirty="0" smtClean="0">
                <a:solidFill>
                  <a:srgbClr val="7030A0"/>
                </a:solidFill>
              </a:rPr>
              <a:t>ехнология </a:t>
            </a:r>
            <a:r>
              <a:rPr lang="ru-RU" sz="2400" u="sng" dirty="0">
                <a:solidFill>
                  <a:srgbClr val="7030A0"/>
                </a:solidFill>
              </a:rPr>
              <a:t>активного обучения</a:t>
            </a:r>
            <a:r>
              <a:rPr lang="ru-RU" sz="2400" dirty="0">
                <a:solidFill>
                  <a:srgbClr val="7030A0"/>
                </a:solidFill>
              </a:rPr>
              <a:t>  прочно вошла в технологический </a:t>
            </a:r>
            <a:r>
              <a:rPr lang="ru-RU" sz="2400" dirty="0" smtClean="0">
                <a:solidFill>
                  <a:srgbClr val="7030A0"/>
                </a:solidFill>
              </a:rPr>
              <a:t>арсенал, применяя </a:t>
            </a:r>
            <a:r>
              <a:rPr lang="ru-RU" sz="2400" dirty="0">
                <a:solidFill>
                  <a:srgbClr val="7030A0"/>
                </a:solidFill>
              </a:rPr>
              <a:t>ролевые  и спортивно-оздоровительные игры,  групповую и парную работу, уроки-диалоги, дискуссии, классные часы на различные </a:t>
            </a:r>
            <a:r>
              <a:rPr lang="ru-RU" sz="2400" dirty="0" smtClean="0">
                <a:solidFill>
                  <a:srgbClr val="7030A0"/>
                </a:solidFill>
              </a:rPr>
              <a:t>темы</a:t>
            </a:r>
            <a:endParaRPr lang="ru-RU" sz="24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38" y="1455766"/>
            <a:ext cx="2622434" cy="393365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51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931699"/>
              </p:ext>
            </p:extLst>
          </p:nvPr>
        </p:nvGraphicFramePr>
        <p:xfrm>
          <a:off x="816407" y="508001"/>
          <a:ext cx="9934719" cy="592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70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788</Words>
  <Application>Microsoft Office PowerPoint</Application>
  <PresentationFormat>Широкоэкранный</PresentationFormat>
  <Paragraphs>136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Власова Светлана Викторовна  учитель физической культуры, МАОУ СОШ №92 города Тюмени  «Профориентация на уроках  физической культуры»</vt:lpstr>
      <vt:lpstr>Актуальность: профессии оборонно-спортивного профиля были, есть и всегда будут актуальны и необходимы в обществе</vt:lpstr>
      <vt:lpstr>Презентация PowerPoint</vt:lpstr>
      <vt:lpstr>Моя основная идея в том, что учитель физкультуры – это современный интересный человек, востребованный и успешный в обществе, благополучный в духовной и материальной сфере.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Профессионально важные качества личности, необходимые для освоения профессий оборонно-спортивного профиля, развивающиеся на уроках физической культуры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Власова Светлана Викторовна  учитель физической культуры МАОУ СОШ №92 города Тюмени  «Профориентация на уроках  физической культуры»</dc:title>
  <dc:creator>Пользователь Windows</dc:creator>
  <cp:lastModifiedBy>Пользователь Windows</cp:lastModifiedBy>
  <cp:revision>19</cp:revision>
  <dcterms:created xsi:type="dcterms:W3CDTF">2021-11-22T17:39:13Z</dcterms:created>
  <dcterms:modified xsi:type="dcterms:W3CDTF">2021-11-23T20:10:27Z</dcterms:modified>
</cp:coreProperties>
</file>