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84" r:id="rId4"/>
    <p:sldId id="288" r:id="rId5"/>
    <p:sldId id="276" r:id="rId6"/>
    <p:sldId id="294" r:id="rId7"/>
    <p:sldId id="296" r:id="rId8"/>
    <p:sldId id="297" r:id="rId9"/>
    <p:sldId id="282" r:id="rId10"/>
    <p:sldId id="298" r:id="rId11"/>
    <p:sldId id="299" r:id="rId12"/>
    <p:sldId id="300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DEF89"/>
    <a:srgbClr val="FFFFCC"/>
    <a:srgbClr val="FFCCCC"/>
    <a:srgbClr val="CCFF99"/>
    <a:srgbClr val="FFFF99"/>
    <a:srgbClr val="FF0909"/>
    <a:srgbClr val="FFFFFF"/>
    <a:srgbClr val="232C1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83" d="100"/>
          <a:sy n="83" d="100"/>
        </p:scale>
        <p:origin x="16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AD82-5337-465D-8F39-7468716B1B0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3448-EE44-45C1-AE26-A0E8DA9E1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886-9D50-411D-8E93-D062F77EA31A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51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7252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0835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209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73D9-8531-46B3-A025-CB26DA855E7A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8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0F8D-6A10-457A-BB98-EBB1B764A9E5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6BD-0AAB-41E4-A94F-665A509E0F95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1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E22-B2E5-4454-AF44-829379A95E68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68D-30AF-4A09-BEBF-C8FB8065042E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306A-32B6-4C90-9E63-EBDD0E9043A0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5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1D46-0B2B-40A5-AC62-7E98C8802E8A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6F4E-E1AD-4D2D-BEC1-C95EA4642965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5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CCD-6C9B-4CC7-A58A-FBAC9CCB6962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6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59E-5244-4C8F-8177-081E5194EEC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4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FB3-451E-41A4-95C6-89EA194D31B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560" y="6293891"/>
            <a:ext cx="3960440" cy="1057672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  <a:r>
              <a:rPr lang="ru-RU" sz="1400" b="1" dirty="0" smtClean="0">
                <a:solidFill>
                  <a:srgbClr val="23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Грабор Анна Александровна,  методист по музейно-образовательной деятельности</a:t>
            </a:r>
            <a:endParaRPr lang="ru-RU" sz="1600" b="1" dirty="0">
              <a:solidFill>
                <a:srgbClr val="232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123728" cy="2110455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337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«Краеведческий музей Ивановского муниципального округа»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" y="723900"/>
            <a:ext cx="6210173" cy="504478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4565699"/>
            <a:ext cx="7772400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 опыта реализации программы </a:t>
            </a:r>
          </a:p>
          <a:p>
            <a:pPr algn="ctr"/>
            <a:r>
              <a:rPr lang="ru-RU" sz="2800" b="1" dirty="0" smtClean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«Музей и дети»</a:t>
            </a:r>
            <a:endParaRPr lang="ru-RU" sz="2800" b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2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832648" cy="260165"/>
          </a:xfrm>
        </p:spPr>
        <p:txBody>
          <a:bodyPr>
            <a:noAutofit/>
          </a:bodyPr>
          <a:lstStyle/>
          <a:p>
            <a:pPr marL="358775" algn="l"/>
            <a:r>
              <a:rPr lang="ru-RU" sz="3600" dirty="0">
                <a:solidFill>
                  <a:srgbClr val="232C12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10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00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algn="just">
              <a:lnSpc>
                <a:spcPct val="115000"/>
              </a:lnSpc>
            </a:pPr>
            <a:r>
              <a:rPr lang="ru-RU" sz="4800" dirty="0">
                <a:ln w="22225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мероприятий</a:t>
            </a:r>
            <a:endParaRPr lang="ru-RU" sz="4800" dirty="0">
              <a:ln w="22225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4700014" cy="26437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20075"/>
          <a:stretch/>
        </p:blipFill>
        <p:spPr>
          <a:xfrm>
            <a:off x="5836899" y="3585864"/>
            <a:ext cx="3199597" cy="3128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37400"/>
          <a:stretch/>
        </p:blipFill>
        <p:spPr>
          <a:xfrm>
            <a:off x="4926183" y="816050"/>
            <a:ext cx="2664296" cy="28404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0" y="3043225"/>
            <a:ext cx="4828028" cy="2715766"/>
          </a:xfrm>
          <a:prstGeom prst="rect">
            <a:avLst/>
          </a:prstGeom>
        </p:spPr>
      </p:pic>
      <p:sp>
        <p:nvSpPr>
          <p:cNvPr id="20" name="Пятиугольник 19"/>
          <p:cNvSpPr/>
          <p:nvPr/>
        </p:nvSpPr>
        <p:spPr>
          <a:xfrm>
            <a:off x="117759" y="5664247"/>
            <a:ext cx="5719140" cy="10835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музейного мероприятия «Новогоднее послание»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3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832648" cy="260165"/>
          </a:xfrm>
        </p:spPr>
        <p:txBody>
          <a:bodyPr>
            <a:noAutofit/>
          </a:bodyPr>
          <a:lstStyle/>
          <a:p>
            <a:pPr marL="358775" algn="l"/>
            <a:r>
              <a:rPr lang="ru-RU" sz="3600" dirty="0">
                <a:solidFill>
                  <a:srgbClr val="232C12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11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00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algn="just">
              <a:lnSpc>
                <a:spcPct val="115000"/>
              </a:lnSpc>
            </a:pPr>
            <a:r>
              <a:rPr lang="ru-RU" sz="4800" dirty="0">
                <a:ln w="22225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мероприятий</a:t>
            </a:r>
            <a:endParaRPr lang="ru-RU" sz="4800" dirty="0">
              <a:ln w="22225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7504" y="5301208"/>
            <a:ext cx="4464496" cy="14128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музейного мероприятия «Почему 9 мая  - праздник?»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60" y="866843"/>
            <a:ext cx="3515156" cy="2639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60" y="3631379"/>
            <a:ext cx="4279032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" y="1149476"/>
            <a:ext cx="4521482" cy="33950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84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832648" cy="260165"/>
          </a:xfrm>
        </p:spPr>
        <p:txBody>
          <a:bodyPr>
            <a:noAutofit/>
          </a:bodyPr>
          <a:lstStyle/>
          <a:p>
            <a:pPr marL="358775" algn="l"/>
            <a:r>
              <a:rPr lang="ru-RU" sz="3600" dirty="0">
                <a:solidFill>
                  <a:srgbClr val="232C12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12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0"/>
            <a:ext cx="900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algn="just">
              <a:lnSpc>
                <a:spcPct val="115000"/>
              </a:lnSpc>
            </a:pPr>
            <a:r>
              <a:rPr lang="ru-RU" sz="4800" dirty="0">
                <a:ln w="22225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мероприятий</a:t>
            </a:r>
            <a:endParaRPr lang="ru-RU" sz="4800" dirty="0">
              <a:ln w="22225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7504" y="5589240"/>
            <a:ext cx="6849810" cy="11248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музейного мероприятия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животных»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5" y="979017"/>
            <a:ext cx="5760640" cy="43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7"/>
            <a:ext cx="5482951" cy="972943"/>
          </a:xfrm>
        </p:spPr>
        <p:txBody>
          <a:bodyPr>
            <a:noAutofit/>
          </a:bodyPr>
          <a:lstStyle/>
          <a:p>
            <a:pPr marL="354013" algn="l"/>
            <a:r>
              <a:rPr lang="ru-RU" sz="3600" dirty="0">
                <a:solidFill>
                  <a:srgbClr val="232C12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13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6958"/>
            <a:ext cx="7443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позволяет организовывать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культурно-образовательные мероприятия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 помещениях  детского сада, так 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экспозиционных залах музея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572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23" y="3068960"/>
            <a:ext cx="5544108" cy="3696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084" y="4812998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тематики мероприятия, времени года, а также требуемого технического оснащения, мероприятия проводятся либо с выходом специалистов музея в детский сад, либо ребята с воспитателями приходят в музей сами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19168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Актовый зал детского сада</a:t>
            </a:r>
          </a:p>
          <a:p>
            <a:endParaRPr lang="ru-RU" dirty="0"/>
          </a:p>
          <a:p>
            <a:r>
              <a:rPr lang="ru-RU" dirty="0" smtClean="0"/>
              <a:t>Экспозиционный зал музея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228652" y="278934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3635896" y="1916832"/>
            <a:ext cx="11338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2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1860507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298" y="2118316"/>
            <a:ext cx="6872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пространства дошкольника через погружение в музейное пространство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149688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 «Музей и дети»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98" y="3318645"/>
            <a:ext cx="70880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механизмы погружения дошкольников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историко-культурный контент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уровень знаний дошкольников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богатстве округа, региона,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ценить культурно-историческое наследие предком через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музейными экспонатами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непрерывного образования детей дошкольного и младшего школьного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эстетическое восприятие культуры, навыки и умения ориентирования в ней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посещаемости учреждений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3648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8819"/>
            <a:ext cx="65353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Культурный маршрут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дошкольника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9228208">
            <a:off x="943557" y="3263740"/>
            <a:ext cx="344089" cy="172819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839795">
            <a:off x="2156296" y="2565785"/>
            <a:ext cx="1918650" cy="27528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4" y="32774"/>
            <a:ext cx="1520652" cy="1511148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" y="1733902"/>
            <a:ext cx="2202210" cy="13335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76" y="3569791"/>
            <a:ext cx="2732726" cy="2052142"/>
          </a:xfrm>
          <a:prstGeom prst="rect">
            <a:avLst/>
          </a:prstGeom>
        </p:spPr>
      </p:pic>
      <p:pic>
        <p:nvPicPr>
          <p:cNvPr id="1028" name="Picture 4" descr="https://catherineasquithgallery.com/uploads/posts/2021-03/1614582462_64-p-detskii-sad-na-belom-fone-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37561"/>
            <a:ext cx="2448272" cy="18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84522">
            <a:off x="4819551" y="3617794"/>
            <a:ext cx="1914310" cy="682811"/>
          </a:xfrm>
          <a:prstGeom prst="rect">
            <a:avLst/>
          </a:prstGeom>
        </p:spPr>
      </p:pic>
      <p:pic>
        <p:nvPicPr>
          <p:cNvPr id="1030" name="Picture 6" descr="https://sun6-23.userapi.com/s/v1/ig2/ieSB7x_UU3oPFz6pA9RP1F_qQyqipBX5aqvU3F71Pz0Pip2leFTvVMSjB8xM_7Jt_zJWFZepoyks0pT-SuUd4axm.jpg?size=2058x2058&amp;quality=95&amp;crop=207,0,2058,2058&amp;ava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81" y="3671363"/>
            <a:ext cx="2896594" cy="28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низ 26"/>
          <p:cNvSpPr/>
          <p:nvPr/>
        </p:nvSpPr>
        <p:spPr>
          <a:xfrm rot="14908719">
            <a:off x="5566221" y="5039701"/>
            <a:ext cx="344089" cy="172819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800" y="3067420"/>
            <a:ext cx="25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дошкольника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376837" y="1208057"/>
            <a:ext cx="258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«Буратино»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00543" y="6488668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МАДОУ </a:t>
            </a:r>
            <a:r>
              <a:rPr lang="ru-RU" dirty="0" smtClean="0"/>
              <a:t>«Солнышко»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515129" y="5504015"/>
            <a:ext cx="259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МБУК «Краеведческий музей Ивановского муниципального округа»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93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66958"/>
            <a:ext cx="7410967" cy="1201802"/>
          </a:xfrm>
          <a:solidFill>
            <a:srgbClr val="EDEF89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54013"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</a:t>
            </a:r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культурно-образовательного  события в рамках программы «Музей и дети»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4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808" y="2467952"/>
            <a:ext cx="2654985" cy="18002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(согласование, планирование)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735" y="4437112"/>
            <a:ext cx="2448272" cy="223224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и задач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мероприятий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538" y="2344649"/>
            <a:ext cx="2448272" cy="182415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образовательному событию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4437112"/>
            <a:ext cx="2448272" cy="223224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этап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образовательного события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«Музей и дети»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79241" y="1394403"/>
            <a:ext cx="360040" cy="100811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307087" y="1331843"/>
            <a:ext cx="432048" cy="273630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68508" y="1366454"/>
            <a:ext cx="360040" cy="86409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50847" y="1357962"/>
            <a:ext cx="432048" cy="271018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48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562" y="115471"/>
            <a:ext cx="7532917" cy="1320800"/>
          </a:xfrm>
          <a:ln>
            <a:solidFill>
              <a:srgbClr val="FFFFCC"/>
            </a:solidFill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Тематическая направленность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культурно-образовательных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событий на 2022 год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5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329319"/>
              </p:ext>
            </p:extLst>
          </p:nvPr>
        </p:nvGraphicFramePr>
        <p:xfrm>
          <a:off x="179512" y="1478296"/>
          <a:ext cx="3303984" cy="798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7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«Люби и знай свой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Ивановский округ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691113"/>
              </p:ext>
            </p:extLst>
          </p:nvPr>
        </p:nvGraphicFramePr>
        <p:xfrm>
          <a:off x="177706" y="3250257"/>
          <a:ext cx="3303984" cy="644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 прошлого в настоящее»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33085"/>
              </p:ext>
            </p:extLst>
          </p:nvPr>
        </p:nvGraphicFramePr>
        <p:xfrm>
          <a:off x="4211960" y="3429000"/>
          <a:ext cx="3672408" cy="49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«Игрушки старины»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76193"/>
              </p:ext>
            </p:extLst>
          </p:nvPr>
        </p:nvGraphicFramePr>
        <p:xfrm>
          <a:off x="4427984" y="2349115"/>
          <a:ext cx="3664024" cy="659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6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принёс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нам почтальон?»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24047"/>
              </p:ext>
            </p:extLst>
          </p:nvPr>
        </p:nvGraphicFramePr>
        <p:xfrm>
          <a:off x="177706" y="4761008"/>
          <a:ext cx="3303984" cy="808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Лаборатория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профессора </a:t>
                      </a:r>
                      <a:r>
                        <a:rPr lang="ru-RU" sz="1800" b="1" kern="1200" baseline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Знайкина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565577"/>
              </p:ext>
            </p:extLst>
          </p:nvPr>
        </p:nvGraphicFramePr>
        <p:xfrm>
          <a:off x="718173" y="2385436"/>
          <a:ext cx="3303984" cy="644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«Экологическими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тропами»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040733"/>
              </p:ext>
            </p:extLst>
          </p:nvPr>
        </p:nvGraphicFramePr>
        <p:xfrm>
          <a:off x="3873678" y="1546970"/>
          <a:ext cx="3384376" cy="659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Посиделки у русской печки»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00885"/>
              </p:ext>
            </p:extLst>
          </p:nvPr>
        </p:nvGraphicFramePr>
        <p:xfrm>
          <a:off x="5148064" y="4275037"/>
          <a:ext cx="3303984" cy="49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блестит огнями ёлка»</a:t>
                      </a:r>
                      <a:endParaRPr lang="ru-RU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240672"/>
              </p:ext>
            </p:extLst>
          </p:nvPr>
        </p:nvGraphicFramePr>
        <p:xfrm>
          <a:off x="718173" y="4085970"/>
          <a:ext cx="3303984" cy="473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1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мире животных»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66958"/>
            <a:ext cx="1730819" cy="1720001"/>
          </a:xfrm>
          <a:prstGeom prst="ellipse">
            <a:avLst/>
          </a:prstGeom>
        </p:spPr>
      </p:pic>
      <p:graphicFrame>
        <p:nvGraphicFramePr>
          <p:cNvPr id="1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71376"/>
              </p:ext>
            </p:extLst>
          </p:nvPr>
        </p:nvGraphicFramePr>
        <p:xfrm>
          <a:off x="4211960" y="5038889"/>
          <a:ext cx="3303984" cy="49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«Приключения </a:t>
                      </a:r>
                      <a:r>
                        <a:rPr lang="ru-RU" sz="1800" b="1" kern="120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капитошки</a:t>
                      </a: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994809"/>
              </p:ext>
            </p:extLst>
          </p:nvPr>
        </p:nvGraphicFramePr>
        <p:xfrm>
          <a:off x="739954" y="5793527"/>
          <a:ext cx="3303984" cy="49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 в крещенский вечерок»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376494"/>
              </p:ext>
            </p:extLst>
          </p:nvPr>
        </p:nvGraphicFramePr>
        <p:xfrm>
          <a:off x="5046821" y="5805265"/>
          <a:ext cx="3303984" cy="808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сиянием рождественской звезды»</a:t>
                      </a:r>
                      <a:endParaRPr lang="ru-RU" sz="18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4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27" y="202630"/>
            <a:ext cx="756084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Афиш мероприятий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20652" cy="1511148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7272808" cy="54546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3" y="332656"/>
            <a:ext cx="6696744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Афиш мероприятий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20652" cy="1511148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5205"/>
            <a:ext cx="8052869" cy="50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3" y="332656"/>
            <a:ext cx="6696744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Афиш мероприятий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566984" cy="5675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42" y="116632"/>
            <a:ext cx="1520652" cy="1511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73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832648" cy="260165"/>
          </a:xfrm>
        </p:spPr>
        <p:txBody>
          <a:bodyPr>
            <a:noAutofit/>
          </a:bodyPr>
          <a:lstStyle/>
          <a:p>
            <a:pPr marL="358775" algn="l"/>
            <a:r>
              <a:rPr lang="ru-RU" sz="3600" dirty="0">
                <a:solidFill>
                  <a:srgbClr val="232C12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9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9" y="66958"/>
            <a:ext cx="1520652" cy="1511148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8520" y="0"/>
            <a:ext cx="9001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algn="just">
              <a:lnSpc>
                <a:spcPct val="115000"/>
              </a:lnSpc>
            </a:pPr>
            <a:r>
              <a:rPr lang="ru-RU" sz="4800" dirty="0">
                <a:ln w="22225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мероприятий</a:t>
            </a:r>
            <a:endParaRPr lang="ru-RU" sz="4800" dirty="0">
              <a:ln w="22225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994316"/>
            <a:ext cx="3005941" cy="4004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2952328" cy="3933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1342"/>
            <a:ext cx="2304256" cy="30697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16" y="3361211"/>
            <a:ext cx="2600048" cy="3463844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07504" y="5301208"/>
            <a:ext cx="4464496" cy="14128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музейного мероприятия «Лаборатория профессора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Знайкина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127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1289</TotalTime>
  <Words>377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Культурный маршрут  дошкольника </vt:lpstr>
      <vt:lpstr>Этапы проектирования культурно-образовательного  события в рамках программы «Музей и дети»</vt:lpstr>
      <vt:lpstr>  Тематическая направленность    культурно-образовательных событий на 2022 год</vt:lpstr>
      <vt:lpstr>Примеры Афиш мероприятий</vt:lpstr>
      <vt:lpstr>Примеры Афиш мероприятий</vt:lpstr>
      <vt:lpstr>Примеры Афиш мероприятий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</cp:lastModifiedBy>
  <cp:revision>188</cp:revision>
  <dcterms:created xsi:type="dcterms:W3CDTF">2020-11-07T07:59:25Z</dcterms:created>
  <dcterms:modified xsi:type="dcterms:W3CDTF">2023-01-27T00:29:53Z</dcterms:modified>
</cp:coreProperties>
</file>