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1"/>
  </p:notesMasterIdLst>
  <p:handoutMasterIdLst>
    <p:handoutMasterId r:id="rId12"/>
  </p:handoutMasterIdLst>
  <p:sldIdLst>
    <p:sldId id="545" r:id="rId3"/>
    <p:sldId id="547" r:id="rId4"/>
    <p:sldId id="548" r:id="rId5"/>
    <p:sldId id="549" r:id="rId6"/>
    <p:sldId id="550" r:id="rId7"/>
    <p:sldId id="511" r:id="rId8"/>
    <p:sldId id="551" r:id="rId9"/>
    <p:sldId id="552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BFA9E"/>
    <a:srgbClr val="006600"/>
    <a:srgbClr val="FF9900"/>
    <a:srgbClr val="D5F2A6"/>
    <a:srgbClr val="F6F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6" autoAdjust="0"/>
    <p:restoredTop sz="97004" autoAdjust="0"/>
  </p:normalViewPr>
  <p:slideViewPr>
    <p:cSldViewPr snapToGrid="0">
      <p:cViewPr varScale="1">
        <p:scale>
          <a:sx n="111" d="100"/>
          <a:sy n="111" d="100"/>
        </p:scale>
        <p:origin x="-456" y="-9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33DD8-66BF-40E1-B5E6-5E1C369E1DD6}" type="doc">
      <dgm:prSet loTypeId="urn:microsoft.com/office/officeart/2005/8/layout/chevron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68A37F2-E699-4A17-8C08-12936A10918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A42B54E-01AD-4B1E-8665-53472224F332}" type="parTrans" cxnId="{6A169070-76DF-4456-B6FA-E0CC5E3DCFB0}">
      <dgm:prSet/>
      <dgm:spPr/>
      <dgm:t>
        <a:bodyPr/>
        <a:lstStyle/>
        <a:p>
          <a:endParaRPr lang="ru-RU"/>
        </a:p>
      </dgm:t>
    </dgm:pt>
    <dgm:pt modelId="{A7DA1475-5DC2-4160-801C-A8F6B5ECAA2B}" type="sibTrans" cxnId="{6A169070-76DF-4456-B6FA-E0CC5E3DCFB0}">
      <dgm:prSet/>
      <dgm:spPr/>
      <dgm:t>
        <a:bodyPr/>
        <a:lstStyle/>
        <a:p>
          <a:endParaRPr lang="ru-RU"/>
        </a:p>
      </dgm:t>
    </dgm:pt>
    <dgm:pt modelId="{B0E42756-E68B-45F6-B8E6-4A62D3C52FCC}">
      <dgm:prSet phldrT="[Текст]"/>
      <dgm:spPr/>
      <dgm:t>
        <a:bodyPr/>
        <a:lstStyle/>
        <a:p>
          <a:endParaRPr lang="ru-RU" dirty="0"/>
        </a:p>
      </dgm:t>
    </dgm:pt>
    <dgm:pt modelId="{F6DA27D5-49D8-4AEF-89ED-2964263322E4}" type="parTrans" cxnId="{7F6954D8-BCDE-4920-A786-D0C48FFCE2E7}">
      <dgm:prSet/>
      <dgm:spPr/>
      <dgm:t>
        <a:bodyPr/>
        <a:lstStyle/>
        <a:p>
          <a:endParaRPr lang="ru-RU"/>
        </a:p>
      </dgm:t>
    </dgm:pt>
    <dgm:pt modelId="{E22EC286-BA4A-4430-9C35-5F0F8E741D65}" type="sibTrans" cxnId="{7F6954D8-BCDE-4920-A786-D0C48FFCE2E7}">
      <dgm:prSet/>
      <dgm:spPr/>
      <dgm:t>
        <a:bodyPr/>
        <a:lstStyle/>
        <a:p>
          <a:endParaRPr lang="ru-RU"/>
        </a:p>
      </dgm:t>
    </dgm:pt>
    <dgm:pt modelId="{9233CBDA-297A-4564-975A-DC05E9BA5D11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E0670BA-FFB9-47AE-820B-CFF7CE21186B}" type="parTrans" cxnId="{93CF8655-18F7-4397-8E83-E588F2F581FD}">
      <dgm:prSet/>
      <dgm:spPr/>
      <dgm:t>
        <a:bodyPr/>
        <a:lstStyle/>
        <a:p>
          <a:endParaRPr lang="ru-RU"/>
        </a:p>
      </dgm:t>
    </dgm:pt>
    <dgm:pt modelId="{9BF2E424-C7AB-4682-9808-45D408D41854}" type="sibTrans" cxnId="{93CF8655-18F7-4397-8E83-E588F2F581FD}">
      <dgm:prSet/>
      <dgm:spPr/>
      <dgm:t>
        <a:bodyPr/>
        <a:lstStyle/>
        <a:p>
          <a:endParaRPr lang="ru-RU"/>
        </a:p>
      </dgm:t>
    </dgm:pt>
    <dgm:pt modelId="{3F67E1B7-B27C-4098-B7CE-523869A0733D}">
      <dgm:prSet phldrT="[Текст]"/>
      <dgm:spPr/>
      <dgm:t>
        <a:bodyPr/>
        <a:lstStyle/>
        <a:p>
          <a:r>
            <a:rPr lang="ru-RU" dirty="0" smtClean="0"/>
            <a:t>создана система эффективного </a:t>
          </a:r>
          <a:r>
            <a:rPr lang="ru-RU" dirty="0" err="1" smtClean="0"/>
            <a:t>мультидисциплинарного</a:t>
          </a:r>
          <a:r>
            <a:rPr lang="ru-RU" dirty="0" smtClean="0"/>
            <a:t> взаимодействия педагогов гимназии в процессе реализации проекта для разработки алгоритмов </a:t>
          </a:r>
          <a:r>
            <a:rPr lang="ru-RU" dirty="0" err="1" smtClean="0"/>
            <a:t>мультидисциплинарного</a:t>
          </a:r>
          <a:r>
            <a:rPr lang="ru-RU" dirty="0" smtClean="0"/>
            <a:t> обучения, подготовки методических рекомендаций, пособий</a:t>
          </a:r>
          <a:endParaRPr lang="ru-RU" dirty="0"/>
        </a:p>
      </dgm:t>
    </dgm:pt>
    <dgm:pt modelId="{45AE3208-F122-4F5F-96E9-1BBD862AD393}" type="parTrans" cxnId="{C7A63A82-7C9A-4A26-8A70-9953339CD5FB}">
      <dgm:prSet/>
      <dgm:spPr/>
      <dgm:t>
        <a:bodyPr/>
        <a:lstStyle/>
        <a:p>
          <a:endParaRPr lang="ru-RU"/>
        </a:p>
      </dgm:t>
    </dgm:pt>
    <dgm:pt modelId="{9B1189A8-0A2C-487D-8AA0-2A58535B412E}" type="sibTrans" cxnId="{C7A63A82-7C9A-4A26-8A70-9953339CD5FB}">
      <dgm:prSet/>
      <dgm:spPr/>
      <dgm:t>
        <a:bodyPr/>
        <a:lstStyle/>
        <a:p>
          <a:endParaRPr lang="ru-RU"/>
        </a:p>
      </dgm:t>
    </dgm:pt>
    <dgm:pt modelId="{D18315A7-500F-428B-A0C2-F0F3EFBE506D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57629A7-0DC4-4745-8D3B-C44B0572A8A0}" type="sibTrans" cxnId="{08D02831-2D43-45A3-B1BF-04762B6DCC56}">
      <dgm:prSet/>
      <dgm:spPr/>
      <dgm:t>
        <a:bodyPr/>
        <a:lstStyle/>
        <a:p>
          <a:endParaRPr lang="ru-RU"/>
        </a:p>
      </dgm:t>
    </dgm:pt>
    <dgm:pt modelId="{76DF8A4B-2C45-4166-97D7-DA4F2C5CE3FA}" type="parTrans" cxnId="{08D02831-2D43-45A3-B1BF-04762B6DCC56}">
      <dgm:prSet/>
      <dgm:spPr/>
      <dgm:t>
        <a:bodyPr/>
        <a:lstStyle/>
        <a:p>
          <a:endParaRPr lang="ru-RU"/>
        </a:p>
      </dgm:t>
    </dgm:pt>
    <dgm:pt modelId="{3926016F-4B5A-405B-BEEC-FD6ED182CC5B}">
      <dgm:prSet phldrT="[Текст]"/>
      <dgm:spPr/>
      <dgm:t>
        <a:bodyPr/>
        <a:lstStyle/>
        <a:p>
          <a:r>
            <a:rPr lang="ru-RU" dirty="0" smtClean="0"/>
            <a:t>потенциал школьного </a:t>
          </a:r>
          <a:r>
            <a:rPr lang="ru-RU" dirty="0" err="1" smtClean="0"/>
            <a:t>агропарка</a:t>
          </a:r>
          <a:r>
            <a:rPr lang="ru-RU" dirty="0" smtClean="0"/>
            <a:t> интегрирован в образовательный процесс гимназии</a:t>
          </a:r>
          <a:endParaRPr lang="ru-RU" dirty="0"/>
        </a:p>
      </dgm:t>
    </dgm:pt>
    <dgm:pt modelId="{F2C3D2A1-6097-4DF6-816B-9A42EC44B944}" type="sibTrans" cxnId="{F0E78570-7B37-4FBA-BD8B-8FD481D157DF}">
      <dgm:prSet/>
      <dgm:spPr/>
      <dgm:t>
        <a:bodyPr/>
        <a:lstStyle/>
        <a:p>
          <a:endParaRPr lang="ru-RU"/>
        </a:p>
      </dgm:t>
    </dgm:pt>
    <dgm:pt modelId="{D0B2894C-03E1-4096-AA84-9E2B9A3E3B23}" type="parTrans" cxnId="{F0E78570-7B37-4FBA-BD8B-8FD481D157DF}">
      <dgm:prSet/>
      <dgm:spPr/>
      <dgm:t>
        <a:bodyPr/>
        <a:lstStyle/>
        <a:p>
          <a:endParaRPr lang="ru-RU"/>
        </a:p>
      </dgm:t>
    </dgm:pt>
    <dgm:pt modelId="{E42DD1B4-F9B3-4960-832B-5389EE28C2D5}">
      <dgm:prSet phldrT="[Текст]"/>
      <dgm:spPr/>
      <dgm:t>
        <a:bodyPr/>
        <a:lstStyle/>
        <a:p>
          <a:endParaRPr lang="ru-RU" dirty="0"/>
        </a:p>
      </dgm:t>
    </dgm:pt>
    <dgm:pt modelId="{5AD98BF4-1449-4075-8C36-A3677E5DE201}" type="sibTrans" cxnId="{BF1EB592-AB35-41A5-B2FF-60DC903514D1}">
      <dgm:prSet/>
      <dgm:spPr/>
      <dgm:t>
        <a:bodyPr/>
        <a:lstStyle/>
        <a:p>
          <a:endParaRPr lang="ru-RU"/>
        </a:p>
      </dgm:t>
    </dgm:pt>
    <dgm:pt modelId="{6ED385C4-A4B8-48FB-B823-C61C60C59C2E}" type="parTrans" cxnId="{BF1EB592-AB35-41A5-B2FF-60DC903514D1}">
      <dgm:prSet/>
      <dgm:spPr/>
      <dgm:t>
        <a:bodyPr/>
        <a:lstStyle/>
        <a:p>
          <a:endParaRPr lang="ru-RU"/>
        </a:p>
      </dgm:t>
    </dgm:pt>
    <dgm:pt modelId="{2C487ED3-872B-4EEA-9517-D6746C9F1C9B}">
      <dgm:prSet phldrT="[Текст]"/>
      <dgm:spPr/>
      <dgm:t>
        <a:bodyPr/>
        <a:lstStyle/>
        <a:p>
          <a:r>
            <a:rPr lang="ru-RU" dirty="0" smtClean="0"/>
            <a:t>налажена система сетевого взаимодействия с образовательными организациями микросоциума, учреждений дополнительного образования на базе школьного </a:t>
          </a:r>
          <a:r>
            <a:rPr lang="ru-RU" dirty="0" err="1" smtClean="0"/>
            <a:t>агропарка</a:t>
          </a:r>
          <a:endParaRPr lang="ru-RU" dirty="0"/>
        </a:p>
      </dgm:t>
    </dgm:pt>
    <dgm:pt modelId="{3D1BFC1A-348B-423C-AA96-89E9CD2EC3C4}" type="parTrans" cxnId="{C06DC21A-EAAF-4311-A79E-AB9A1AE9A1E5}">
      <dgm:prSet/>
      <dgm:spPr/>
      <dgm:t>
        <a:bodyPr/>
        <a:lstStyle/>
        <a:p>
          <a:endParaRPr lang="ru-RU"/>
        </a:p>
      </dgm:t>
    </dgm:pt>
    <dgm:pt modelId="{71F96FC5-7136-403E-AC83-B66D55411879}" type="sibTrans" cxnId="{C06DC21A-EAAF-4311-A79E-AB9A1AE9A1E5}">
      <dgm:prSet/>
      <dgm:spPr/>
      <dgm:t>
        <a:bodyPr/>
        <a:lstStyle/>
        <a:p>
          <a:endParaRPr lang="ru-RU"/>
        </a:p>
      </dgm:t>
    </dgm:pt>
    <dgm:pt modelId="{27DD4E6F-333D-4F4F-AB51-9AE16112C69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869B6E6-59A3-47D6-9C2F-2D50656C987C}" type="parTrans" cxnId="{C7C6608C-3B6F-46DF-8239-523C50082E90}">
      <dgm:prSet/>
      <dgm:spPr/>
      <dgm:t>
        <a:bodyPr/>
        <a:lstStyle/>
        <a:p>
          <a:endParaRPr lang="ru-RU"/>
        </a:p>
      </dgm:t>
    </dgm:pt>
    <dgm:pt modelId="{FB4D1EEC-3B0A-426C-9E54-BACC3692664E}" type="sibTrans" cxnId="{C7C6608C-3B6F-46DF-8239-523C50082E90}">
      <dgm:prSet/>
      <dgm:spPr/>
      <dgm:t>
        <a:bodyPr/>
        <a:lstStyle/>
        <a:p>
          <a:endParaRPr lang="ru-RU"/>
        </a:p>
      </dgm:t>
    </dgm:pt>
    <dgm:pt modelId="{858D3A22-A00F-4361-840C-83B6A7729EA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разработана модель школьного </a:t>
          </a:r>
          <a:r>
            <a:rPr lang="ru-RU" dirty="0" err="1" smtClean="0"/>
            <a:t>агропарка</a:t>
          </a:r>
          <a:r>
            <a:rPr lang="ru-RU" dirty="0" smtClean="0"/>
            <a:t>, реализующая принципы </a:t>
          </a:r>
          <a:r>
            <a:rPr lang="ru-RU" dirty="0" err="1" smtClean="0"/>
            <a:t>мультидисциплинарного</a:t>
          </a:r>
          <a:r>
            <a:rPr lang="ru-RU" dirty="0" smtClean="0"/>
            <a:t> обучения</a:t>
          </a:r>
        </a:p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63FB98B5-504A-474F-8EB8-AFB919831807}" type="parTrans" cxnId="{FDB3367D-DBA7-4551-87BE-289E53E23066}">
      <dgm:prSet/>
      <dgm:spPr/>
      <dgm:t>
        <a:bodyPr/>
        <a:lstStyle/>
        <a:p>
          <a:endParaRPr lang="ru-RU"/>
        </a:p>
      </dgm:t>
    </dgm:pt>
    <dgm:pt modelId="{BA3D611D-BBEA-46B2-86EF-42AB7760CE46}" type="sibTrans" cxnId="{FDB3367D-DBA7-4551-87BE-289E53E23066}">
      <dgm:prSet/>
      <dgm:spPr/>
      <dgm:t>
        <a:bodyPr/>
        <a:lstStyle/>
        <a:p>
          <a:endParaRPr lang="ru-RU"/>
        </a:p>
      </dgm:t>
    </dgm:pt>
    <dgm:pt modelId="{77D874DF-8528-4D77-ABC0-A8BFE0FF5D56}" type="pres">
      <dgm:prSet presAssocID="{BF233DD8-66BF-40E1-B5E6-5E1C369E1D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21E41C-6461-489B-B1EA-2FF74402073D}" type="pres">
      <dgm:prSet presAssocID="{868A37F2-E699-4A17-8C08-12936A109186}" presName="composite" presStyleCnt="0"/>
      <dgm:spPr/>
    </dgm:pt>
    <dgm:pt modelId="{85534BCB-CEE3-48C7-85C2-4420920F3A0D}" type="pres">
      <dgm:prSet presAssocID="{868A37F2-E699-4A17-8C08-12936A10918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15457-EF4E-491F-980D-19253A2F5353}" type="pres">
      <dgm:prSet presAssocID="{868A37F2-E699-4A17-8C08-12936A10918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88583-9DC6-4220-BD90-A7B5782BEFB8}" type="pres">
      <dgm:prSet presAssocID="{A7DA1475-5DC2-4160-801C-A8F6B5ECAA2B}" presName="sp" presStyleCnt="0"/>
      <dgm:spPr/>
    </dgm:pt>
    <dgm:pt modelId="{E4910D76-BE7E-4800-98CC-193CA82DFEAA}" type="pres">
      <dgm:prSet presAssocID="{27DD4E6F-333D-4F4F-AB51-9AE16112C690}" presName="composite" presStyleCnt="0"/>
      <dgm:spPr/>
    </dgm:pt>
    <dgm:pt modelId="{57247720-D2CE-4284-8D4C-9EFF19DEF1E4}" type="pres">
      <dgm:prSet presAssocID="{27DD4E6F-333D-4F4F-AB51-9AE16112C69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A7832-2DA4-49B9-B7B3-B1918B350EF4}" type="pres">
      <dgm:prSet presAssocID="{27DD4E6F-333D-4F4F-AB51-9AE16112C69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F2948-4E30-4783-8D44-8F8B2D6F84CD}" type="pres">
      <dgm:prSet presAssocID="{FB4D1EEC-3B0A-426C-9E54-BACC3692664E}" presName="sp" presStyleCnt="0"/>
      <dgm:spPr/>
    </dgm:pt>
    <dgm:pt modelId="{837C042B-E9F3-43AC-9522-18AFC81F4FA1}" type="pres">
      <dgm:prSet presAssocID="{9233CBDA-297A-4564-975A-DC05E9BA5D11}" presName="composite" presStyleCnt="0"/>
      <dgm:spPr/>
    </dgm:pt>
    <dgm:pt modelId="{3307E311-1021-461C-A083-DBB1C76AD059}" type="pres">
      <dgm:prSet presAssocID="{9233CBDA-297A-4564-975A-DC05E9BA5D1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FBD98-CCDB-49DC-8C0D-A489CD626244}" type="pres">
      <dgm:prSet presAssocID="{9233CBDA-297A-4564-975A-DC05E9BA5D1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7D00F-92CD-4CD4-82A8-73024875613E}" type="pres">
      <dgm:prSet presAssocID="{9BF2E424-C7AB-4682-9808-45D408D41854}" presName="sp" presStyleCnt="0"/>
      <dgm:spPr/>
    </dgm:pt>
    <dgm:pt modelId="{03B14C7F-58E2-4B63-A802-F1213D672B67}" type="pres">
      <dgm:prSet presAssocID="{D18315A7-500F-428B-A0C2-F0F3EFBE506D}" presName="composite" presStyleCnt="0"/>
      <dgm:spPr/>
    </dgm:pt>
    <dgm:pt modelId="{FC2B5FD4-CFAF-448C-9F67-D57A3AD42B61}" type="pres">
      <dgm:prSet presAssocID="{D18315A7-500F-428B-A0C2-F0F3EFBE506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77823-3A73-4973-AFBD-D125F6FB16DE}" type="pres">
      <dgm:prSet presAssocID="{D18315A7-500F-428B-A0C2-F0F3EFBE506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DC21A-EAAF-4311-A79E-AB9A1AE9A1E5}" srcId="{27DD4E6F-333D-4F4F-AB51-9AE16112C690}" destId="{2C487ED3-872B-4EEA-9517-D6746C9F1C9B}" srcOrd="1" destOrd="0" parTransId="{3D1BFC1A-348B-423C-AA96-89E9CD2EC3C4}" sibTransId="{71F96FC5-7136-403E-AC83-B66D55411879}"/>
    <dgm:cxn modelId="{20391B56-A6D8-4443-A8DA-A7990702DF1F}" type="presOf" srcId="{27DD4E6F-333D-4F4F-AB51-9AE16112C690}" destId="{57247720-D2CE-4284-8D4C-9EFF19DEF1E4}" srcOrd="0" destOrd="0" presId="urn:microsoft.com/office/officeart/2005/8/layout/chevron2"/>
    <dgm:cxn modelId="{08D02831-2D43-45A3-B1BF-04762B6DCC56}" srcId="{BF233DD8-66BF-40E1-B5E6-5E1C369E1DD6}" destId="{D18315A7-500F-428B-A0C2-F0F3EFBE506D}" srcOrd="3" destOrd="0" parTransId="{76DF8A4B-2C45-4166-97D7-DA4F2C5CE3FA}" sibTransId="{357629A7-0DC4-4745-8D3B-C44B0572A8A0}"/>
    <dgm:cxn modelId="{C7C6608C-3B6F-46DF-8239-523C50082E90}" srcId="{BF233DD8-66BF-40E1-B5E6-5E1C369E1DD6}" destId="{27DD4E6F-333D-4F4F-AB51-9AE16112C690}" srcOrd="1" destOrd="0" parTransId="{8869B6E6-59A3-47D6-9C2F-2D50656C987C}" sibTransId="{FB4D1EEC-3B0A-426C-9E54-BACC3692664E}"/>
    <dgm:cxn modelId="{5136A3A6-5668-4841-B8FB-672DA9961029}" type="presOf" srcId="{3F67E1B7-B27C-4098-B7CE-523869A0733D}" destId="{11CFBD98-CCDB-49DC-8C0D-A489CD626244}" srcOrd="0" destOrd="0" presId="urn:microsoft.com/office/officeart/2005/8/layout/chevron2"/>
    <dgm:cxn modelId="{BF1EB592-AB35-41A5-B2FF-60DC903514D1}" srcId="{D18315A7-500F-428B-A0C2-F0F3EFBE506D}" destId="{E42DD1B4-F9B3-4960-832B-5389EE28C2D5}" srcOrd="1" destOrd="0" parTransId="{6ED385C4-A4B8-48FB-B823-C61C60C59C2E}" sibTransId="{5AD98BF4-1449-4075-8C36-A3677E5DE201}"/>
    <dgm:cxn modelId="{1FBCE45B-945F-4560-8540-269C64D2E531}" type="presOf" srcId="{9233CBDA-297A-4564-975A-DC05E9BA5D11}" destId="{3307E311-1021-461C-A083-DBB1C76AD059}" srcOrd="0" destOrd="0" presId="urn:microsoft.com/office/officeart/2005/8/layout/chevron2"/>
    <dgm:cxn modelId="{6A169070-76DF-4456-B6FA-E0CC5E3DCFB0}" srcId="{BF233DD8-66BF-40E1-B5E6-5E1C369E1DD6}" destId="{868A37F2-E699-4A17-8C08-12936A109186}" srcOrd="0" destOrd="0" parTransId="{9A42B54E-01AD-4B1E-8665-53472224F332}" sibTransId="{A7DA1475-5DC2-4160-801C-A8F6B5ECAA2B}"/>
    <dgm:cxn modelId="{7F6954D8-BCDE-4920-A786-D0C48FFCE2E7}" srcId="{27DD4E6F-333D-4F4F-AB51-9AE16112C690}" destId="{B0E42756-E68B-45F6-B8E6-4A62D3C52FCC}" srcOrd="0" destOrd="0" parTransId="{F6DA27D5-49D8-4AEF-89ED-2964263322E4}" sibTransId="{E22EC286-BA4A-4430-9C35-5F0F8E741D65}"/>
    <dgm:cxn modelId="{F0E78570-7B37-4FBA-BD8B-8FD481D157DF}" srcId="{D18315A7-500F-428B-A0C2-F0F3EFBE506D}" destId="{3926016F-4B5A-405B-BEEC-FD6ED182CC5B}" srcOrd="0" destOrd="0" parTransId="{D0B2894C-03E1-4096-AA84-9E2B9A3E3B23}" sibTransId="{F2C3D2A1-6097-4DF6-816B-9A42EC44B944}"/>
    <dgm:cxn modelId="{F8C900A8-BEEC-41B4-B661-45981AAF6B27}" type="presOf" srcId="{3926016F-4B5A-405B-BEEC-FD6ED182CC5B}" destId="{1CC77823-3A73-4973-AFBD-D125F6FB16DE}" srcOrd="0" destOrd="0" presId="urn:microsoft.com/office/officeart/2005/8/layout/chevron2"/>
    <dgm:cxn modelId="{B88A7E4B-5429-498C-B6E2-11438E010134}" type="presOf" srcId="{858D3A22-A00F-4361-840C-83B6A7729EA3}" destId="{76015457-EF4E-491F-980D-19253A2F5353}" srcOrd="0" destOrd="0" presId="urn:microsoft.com/office/officeart/2005/8/layout/chevron2"/>
    <dgm:cxn modelId="{057E1C57-DA09-4136-9044-808D7D57FF17}" type="presOf" srcId="{2C487ED3-872B-4EEA-9517-D6746C9F1C9B}" destId="{968A7832-2DA4-49B9-B7B3-B1918B350EF4}" srcOrd="0" destOrd="1" presId="urn:microsoft.com/office/officeart/2005/8/layout/chevron2"/>
    <dgm:cxn modelId="{FB386F32-CF0A-496F-A39F-71DEEAD46525}" type="presOf" srcId="{868A37F2-E699-4A17-8C08-12936A109186}" destId="{85534BCB-CEE3-48C7-85C2-4420920F3A0D}" srcOrd="0" destOrd="0" presId="urn:microsoft.com/office/officeart/2005/8/layout/chevron2"/>
    <dgm:cxn modelId="{3261E847-38C1-4C8B-8AE9-36D4CA51353B}" type="presOf" srcId="{E42DD1B4-F9B3-4960-832B-5389EE28C2D5}" destId="{1CC77823-3A73-4973-AFBD-D125F6FB16DE}" srcOrd="0" destOrd="1" presId="urn:microsoft.com/office/officeart/2005/8/layout/chevron2"/>
    <dgm:cxn modelId="{5D6E2BF3-6909-42DA-985A-1D7241A56A31}" type="presOf" srcId="{BF233DD8-66BF-40E1-B5E6-5E1C369E1DD6}" destId="{77D874DF-8528-4D77-ABC0-A8BFE0FF5D56}" srcOrd="0" destOrd="0" presId="urn:microsoft.com/office/officeart/2005/8/layout/chevron2"/>
    <dgm:cxn modelId="{6C33D11D-B8D4-4581-B0C6-BFFD80740C0B}" type="presOf" srcId="{D18315A7-500F-428B-A0C2-F0F3EFBE506D}" destId="{FC2B5FD4-CFAF-448C-9F67-D57A3AD42B61}" srcOrd="0" destOrd="0" presId="urn:microsoft.com/office/officeart/2005/8/layout/chevron2"/>
    <dgm:cxn modelId="{93CF8655-18F7-4397-8E83-E588F2F581FD}" srcId="{BF233DD8-66BF-40E1-B5E6-5E1C369E1DD6}" destId="{9233CBDA-297A-4564-975A-DC05E9BA5D11}" srcOrd="2" destOrd="0" parTransId="{DE0670BA-FFB9-47AE-820B-CFF7CE21186B}" sibTransId="{9BF2E424-C7AB-4682-9808-45D408D41854}"/>
    <dgm:cxn modelId="{C7A63A82-7C9A-4A26-8A70-9953339CD5FB}" srcId="{9233CBDA-297A-4564-975A-DC05E9BA5D11}" destId="{3F67E1B7-B27C-4098-B7CE-523869A0733D}" srcOrd="0" destOrd="0" parTransId="{45AE3208-F122-4F5F-96E9-1BBD862AD393}" sibTransId="{9B1189A8-0A2C-487D-8AA0-2A58535B412E}"/>
    <dgm:cxn modelId="{9663B5FC-F819-439B-8865-293DA34B2FA7}" type="presOf" srcId="{B0E42756-E68B-45F6-B8E6-4A62D3C52FCC}" destId="{968A7832-2DA4-49B9-B7B3-B1918B350EF4}" srcOrd="0" destOrd="0" presId="urn:microsoft.com/office/officeart/2005/8/layout/chevron2"/>
    <dgm:cxn modelId="{FDB3367D-DBA7-4551-87BE-289E53E23066}" srcId="{868A37F2-E699-4A17-8C08-12936A109186}" destId="{858D3A22-A00F-4361-840C-83B6A7729EA3}" srcOrd="0" destOrd="0" parTransId="{63FB98B5-504A-474F-8EB8-AFB919831807}" sibTransId="{BA3D611D-BBEA-46B2-86EF-42AB7760CE46}"/>
    <dgm:cxn modelId="{CB437714-9845-473F-9219-2547E851FB94}" type="presParOf" srcId="{77D874DF-8528-4D77-ABC0-A8BFE0FF5D56}" destId="{B221E41C-6461-489B-B1EA-2FF74402073D}" srcOrd="0" destOrd="0" presId="urn:microsoft.com/office/officeart/2005/8/layout/chevron2"/>
    <dgm:cxn modelId="{FF8F7CCB-3467-4C25-B2EE-D4EE26D70287}" type="presParOf" srcId="{B221E41C-6461-489B-B1EA-2FF74402073D}" destId="{85534BCB-CEE3-48C7-85C2-4420920F3A0D}" srcOrd="0" destOrd="0" presId="urn:microsoft.com/office/officeart/2005/8/layout/chevron2"/>
    <dgm:cxn modelId="{602F6261-D2CB-458F-875E-CBCB2014E7F3}" type="presParOf" srcId="{B221E41C-6461-489B-B1EA-2FF74402073D}" destId="{76015457-EF4E-491F-980D-19253A2F5353}" srcOrd="1" destOrd="0" presId="urn:microsoft.com/office/officeart/2005/8/layout/chevron2"/>
    <dgm:cxn modelId="{C794992A-C47D-4AE8-93B7-3664E913954B}" type="presParOf" srcId="{77D874DF-8528-4D77-ABC0-A8BFE0FF5D56}" destId="{B0A88583-9DC6-4220-BD90-A7B5782BEFB8}" srcOrd="1" destOrd="0" presId="urn:microsoft.com/office/officeart/2005/8/layout/chevron2"/>
    <dgm:cxn modelId="{578CE6E1-CA36-4E8F-AC8B-C1A8336AF7B7}" type="presParOf" srcId="{77D874DF-8528-4D77-ABC0-A8BFE0FF5D56}" destId="{E4910D76-BE7E-4800-98CC-193CA82DFEAA}" srcOrd="2" destOrd="0" presId="urn:microsoft.com/office/officeart/2005/8/layout/chevron2"/>
    <dgm:cxn modelId="{07665D7D-01A1-47BA-94AF-6E49713D62D4}" type="presParOf" srcId="{E4910D76-BE7E-4800-98CC-193CA82DFEAA}" destId="{57247720-D2CE-4284-8D4C-9EFF19DEF1E4}" srcOrd="0" destOrd="0" presId="urn:microsoft.com/office/officeart/2005/8/layout/chevron2"/>
    <dgm:cxn modelId="{E4EDD614-2653-4ECE-BFD6-47FDA9C171A4}" type="presParOf" srcId="{E4910D76-BE7E-4800-98CC-193CA82DFEAA}" destId="{968A7832-2DA4-49B9-B7B3-B1918B350EF4}" srcOrd="1" destOrd="0" presId="urn:microsoft.com/office/officeart/2005/8/layout/chevron2"/>
    <dgm:cxn modelId="{721419B3-0693-4818-93AA-0DC152771E1B}" type="presParOf" srcId="{77D874DF-8528-4D77-ABC0-A8BFE0FF5D56}" destId="{756F2948-4E30-4783-8D44-8F8B2D6F84CD}" srcOrd="3" destOrd="0" presId="urn:microsoft.com/office/officeart/2005/8/layout/chevron2"/>
    <dgm:cxn modelId="{C347619B-9DBC-4A41-A495-1E0E0596DFB9}" type="presParOf" srcId="{77D874DF-8528-4D77-ABC0-A8BFE0FF5D56}" destId="{837C042B-E9F3-43AC-9522-18AFC81F4FA1}" srcOrd="4" destOrd="0" presId="urn:microsoft.com/office/officeart/2005/8/layout/chevron2"/>
    <dgm:cxn modelId="{157E920D-9716-4A5B-AE38-2CEC447585AF}" type="presParOf" srcId="{837C042B-E9F3-43AC-9522-18AFC81F4FA1}" destId="{3307E311-1021-461C-A083-DBB1C76AD059}" srcOrd="0" destOrd="0" presId="urn:microsoft.com/office/officeart/2005/8/layout/chevron2"/>
    <dgm:cxn modelId="{7A920701-873E-4F2E-AB54-95A1D52BEDC2}" type="presParOf" srcId="{837C042B-E9F3-43AC-9522-18AFC81F4FA1}" destId="{11CFBD98-CCDB-49DC-8C0D-A489CD626244}" srcOrd="1" destOrd="0" presId="urn:microsoft.com/office/officeart/2005/8/layout/chevron2"/>
    <dgm:cxn modelId="{F17B23B9-D8AA-4AF1-9FD5-67C42213760C}" type="presParOf" srcId="{77D874DF-8528-4D77-ABC0-A8BFE0FF5D56}" destId="{7E07D00F-92CD-4CD4-82A8-73024875613E}" srcOrd="5" destOrd="0" presId="urn:microsoft.com/office/officeart/2005/8/layout/chevron2"/>
    <dgm:cxn modelId="{D51439EB-D953-43DA-B06F-1ED84D82D972}" type="presParOf" srcId="{77D874DF-8528-4D77-ABC0-A8BFE0FF5D56}" destId="{03B14C7F-58E2-4B63-A802-F1213D672B67}" srcOrd="6" destOrd="0" presId="urn:microsoft.com/office/officeart/2005/8/layout/chevron2"/>
    <dgm:cxn modelId="{784B87B1-D294-4AB4-86FD-71C27A4049CC}" type="presParOf" srcId="{03B14C7F-58E2-4B63-A802-F1213D672B67}" destId="{FC2B5FD4-CFAF-448C-9F67-D57A3AD42B61}" srcOrd="0" destOrd="0" presId="urn:microsoft.com/office/officeart/2005/8/layout/chevron2"/>
    <dgm:cxn modelId="{2A1B99B4-CA48-4828-9273-7E56764EB71C}" type="presParOf" srcId="{03B14C7F-58E2-4B63-A802-F1213D672B67}" destId="{1CC77823-3A73-4973-AFBD-D125F6FB16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34BCB-CEE3-48C7-85C2-4420920F3A0D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</a:t>
          </a:r>
          <a:endParaRPr lang="ru-RU" sz="3000" kern="1200" dirty="0"/>
        </a:p>
      </dsp:txBody>
      <dsp:txXfrm rot="-5400000">
        <a:off x="1" y="512108"/>
        <a:ext cx="1024202" cy="438943"/>
      </dsp:txXfrm>
    </dsp:sp>
    <dsp:sp modelId="{76015457-EF4E-491F-980D-19253A2F5353}">
      <dsp:nvSpPr>
        <dsp:cNvPr id="0" name=""/>
        <dsp:cNvSpPr/>
      </dsp:nvSpPr>
      <dsp:spPr>
        <a:xfrm rot="5400000">
          <a:off x="4100578" y="-3076368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/>
            <a:t>разработана модель школьного </a:t>
          </a:r>
          <a:r>
            <a:rPr lang="ru-RU" sz="1500" kern="1200" dirty="0" err="1" smtClean="0"/>
            <a:t>агропарка</a:t>
          </a:r>
          <a:r>
            <a:rPr lang="ru-RU" sz="1500" kern="1200" dirty="0" smtClean="0"/>
            <a:t>, реализующая принципы </a:t>
          </a:r>
          <a:r>
            <a:rPr lang="ru-RU" sz="1500" kern="1200" dirty="0" err="1" smtClean="0"/>
            <a:t>мультидисциплинарного</a:t>
          </a:r>
          <a:r>
            <a:rPr lang="ru-RU" sz="1500" kern="1200" dirty="0" smtClean="0"/>
            <a:t> обучения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1024202" y="46434"/>
        <a:ext cx="7057371" cy="858192"/>
      </dsp:txXfrm>
    </dsp:sp>
    <dsp:sp modelId="{57247720-D2CE-4284-8D4C-9EFF19DEF1E4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chemeClr val="accent5">
            <a:hueOff val="-92339"/>
            <a:satOff val="-8843"/>
            <a:lumOff val="-88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</a:t>
          </a:r>
          <a:endParaRPr lang="ru-RU" sz="3000" kern="1200" dirty="0"/>
        </a:p>
      </dsp:txBody>
      <dsp:txXfrm rot="-5400000">
        <a:off x="1" y="1830610"/>
        <a:ext cx="1024202" cy="438943"/>
      </dsp:txXfrm>
    </dsp:sp>
    <dsp:sp modelId="{968A7832-2DA4-49B9-B7B3-B1918B350EF4}">
      <dsp:nvSpPr>
        <dsp:cNvPr id="0" name=""/>
        <dsp:cNvSpPr/>
      </dsp:nvSpPr>
      <dsp:spPr>
        <a:xfrm rot="5400000">
          <a:off x="4100578" y="-175786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налажена система сетевого взаимодействия с образовательными организациями микросоциума, учреждений дополнительного образования на базе школьного </a:t>
          </a:r>
          <a:r>
            <a:rPr lang="ru-RU" sz="1500" kern="1200" dirty="0" err="1" smtClean="0"/>
            <a:t>агропарка</a:t>
          </a:r>
          <a:endParaRPr lang="ru-RU" sz="1500" kern="1200" dirty="0"/>
        </a:p>
      </dsp:txBody>
      <dsp:txXfrm rot="-5400000">
        <a:off x="1024202" y="1364936"/>
        <a:ext cx="7057371" cy="858192"/>
      </dsp:txXfrm>
    </dsp:sp>
    <dsp:sp modelId="{3307E311-1021-461C-A083-DBB1C76AD059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chemeClr val="accent5">
            <a:hueOff val="-184678"/>
            <a:satOff val="-17685"/>
            <a:lumOff val="-177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</a:t>
          </a:r>
          <a:endParaRPr lang="ru-RU" sz="3000" kern="1200" dirty="0"/>
        </a:p>
      </dsp:txBody>
      <dsp:txXfrm rot="-5400000">
        <a:off x="1" y="3149112"/>
        <a:ext cx="1024202" cy="438943"/>
      </dsp:txXfrm>
    </dsp:sp>
    <dsp:sp modelId="{11CFBD98-CCDB-49DC-8C0D-A489CD626244}">
      <dsp:nvSpPr>
        <dsp:cNvPr id="0" name=""/>
        <dsp:cNvSpPr/>
      </dsp:nvSpPr>
      <dsp:spPr>
        <a:xfrm rot="5400000">
          <a:off x="4100578" y="-439365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создана система эффективного </a:t>
          </a:r>
          <a:r>
            <a:rPr lang="ru-RU" sz="1500" kern="1200" dirty="0" err="1" smtClean="0"/>
            <a:t>мультидисциплинарного</a:t>
          </a:r>
          <a:r>
            <a:rPr lang="ru-RU" sz="1500" kern="1200" dirty="0" smtClean="0"/>
            <a:t> взаимодействия педагогов гимназии в процессе реализации проекта для разработки алгоритмов </a:t>
          </a:r>
          <a:r>
            <a:rPr lang="ru-RU" sz="1500" kern="1200" dirty="0" err="1" smtClean="0"/>
            <a:t>мультидисциплинарного</a:t>
          </a:r>
          <a:r>
            <a:rPr lang="ru-RU" sz="1500" kern="1200" dirty="0" smtClean="0"/>
            <a:t> обучения, подготовки методических рекомендаций, пособий</a:t>
          </a:r>
          <a:endParaRPr lang="ru-RU" sz="1500" kern="1200" dirty="0"/>
        </a:p>
      </dsp:txBody>
      <dsp:txXfrm rot="-5400000">
        <a:off x="1024202" y="2683437"/>
        <a:ext cx="7057371" cy="858192"/>
      </dsp:txXfrm>
    </dsp:sp>
    <dsp:sp modelId="{FC2B5FD4-CFAF-448C-9F67-D57A3AD42B61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chemeClr val="accent5">
            <a:hueOff val="-277017"/>
            <a:satOff val="-26528"/>
            <a:lumOff val="-266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4</a:t>
          </a:r>
          <a:endParaRPr lang="ru-RU" sz="3000" kern="1200" dirty="0"/>
        </a:p>
      </dsp:txBody>
      <dsp:txXfrm rot="-5400000">
        <a:off x="1" y="4467614"/>
        <a:ext cx="1024202" cy="438943"/>
      </dsp:txXfrm>
    </dsp:sp>
    <dsp:sp modelId="{1CC77823-3A73-4973-AFBD-D125F6FB16DE}">
      <dsp:nvSpPr>
        <dsp:cNvPr id="0" name=""/>
        <dsp:cNvSpPr/>
      </dsp:nvSpPr>
      <dsp:spPr>
        <a:xfrm rot="5400000">
          <a:off x="4100578" y="87913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потенциал школьного </a:t>
          </a:r>
          <a:r>
            <a:rPr lang="ru-RU" sz="1500" kern="1200" dirty="0" err="1" smtClean="0"/>
            <a:t>агропарка</a:t>
          </a:r>
          <a:r>
            <a:rPr lang="ru-RU" sz="1500" kern="1200" dirty="0" smtClean="0"/>
            <a:t> интегрирован в образовательный процесс гимназии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1024202" y="4001938"/>
        <a:ext cx="7057371" cy="85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771E-502B-4D6D-86C2-B7254F656D24}" type="datetimeFigureOut">
              <a:rPr lang="en-US" smtClean="0"/>
              <a:pPr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B1AA-4574-4822-8670-9389C22496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05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4D50-9ABC-4242-8011-E3B5ED9AB960}" type="datetimeFigureOut">
              <a:rPr lang="en-GB" smtClean="0"/>
              <a:pPr/>
              <a:t>25/01/2023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1803-C899-49C7-9F38-712029D853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221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17F-C026-4881-A223-8AF7B0B75E33}" type="datetime1">
              <a:rPr lang="en-GB" smtClean="0"/>
              <a:pPr/>
              <a:t>25/01/2023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7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A0F-175B-4336-906A-943D7D7725F3}" type="datetime1">
              <a:rPr lang="en-GB" smtClean="0"/>
              <a:pPr/>
              <a:t>25/01/2023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30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C375-0EDA-4992-BED2-51E43EB2E504}" type="datetime1">
              <a:rPr lang="en-GB" smtClean="0"/>
              <a:pPr/>
              <a:t>25/01/2023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61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17F-C026-4881-A223-8AF7B0B75E3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7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C74-79D2-43F6-BAAA-8FD92E3645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5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7675-24E8-4497-87C0-8A495FC9D4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30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FE4D-77DD-4E3A-911D-2F27154EB75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52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BA34-965E-49F1-B348-D5B13542EB7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3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4FA6-34E4-457C-9882-FFFF0DE0C28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16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FB4-0A6E-41C9-A56A-562C9A376D4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3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CDD8-792D-4B85-92F6-C6B1C701A9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C74-79D2-43F6-BAAA-8FD92E364558}" type="datetime1">
              <a:rPr lang="en-GB" smtClean="0"/>
              <a:pPr/>
              <a:t>25/01/2023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95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A6F4-0769-44A0-8831-B96821ECCF9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5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A0F-175B-4336-906A-943D7D7725F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0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C375-0EDA-4992-BED2-51E43EB2E50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1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7675-24E8-4497-87C0-8A495FC9D403}" type="datetime1">
              <a:rPr lang="en-GB" smtClean="0"/>
              <a:pPr/>
              <a:t>25/01/2023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3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FE4D-77DD-4E3A-911D-2F27154EB75C}" type="datetime1">
              <a:rPr lang="en-GB" smtClean="0"/>
              <a:pPr/>
              <a:t>25/01/2023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55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BA34-965E-49F1-B348-D5B13542EB7E}" type="datetime1">
              <a:rPr lang="en-GB" smtClean="0"/>
              <a:pPr/>
              <a:t>25/01/2023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73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4FA6-34E4-457C-9882-FFFF0DE0C286}" type="datetime1">
              <a:rPr lang="en-GB" smtClean="0"/>
              <a:pPr/>
              <a:t>25/01/2023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1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FB4-0A6E-41C9-A56A-562C9A376D4F}" type="datetime1">
              <a:rPr lang="en-GB" smtClean="0"/>
              <a:pPr/>
              <a:t>25/01/2023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93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CDD8-792D-4B85-92F6-C6B1C701A996}" type="datetime1">
              <a:rPr lang="en-GB" smtClean="0"/>
              <a:pPr/>
              <a:t>25/01/2023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A6F4-0769-44A0-8831-B96821ECCF9E}" type="datetime1">
              <a:rPr lang="en-GB" smtClean="0"/>
              <a:pPr/>
              <a:t>25/01/2023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35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3BC2-583C-4C60-8F3B-746FC26DEDD3}" type="datetime1">
              <a:rPr lang="en-GB" smtClean="0"/>
              <a:pPr/>
              <a:t>25/01/2023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86BEDD-7CF4-4ED4-8D35-05B7FCE8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3BC2-583C-4C60-8F3B-746FC26DEDD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86BEDD-7CF4-4ED4-8D35-05B7FCE8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44-sochi.ru/education/dostupnaya-sreda/category/prezentacionnye-videorolik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g44-sochi.ru/education/dostupnaya-sreda/item/resursy-shkolnogo-agroparka-v-obrazovatelnom-processe-gimnazii-sbornik-o?category_id=166" TargetMode="External"/><Relationship Id="rId4" Type="http://schemas.openxmlformats.org/officeDocument/2006/relationships/hyperlink" Target="http://g44-sochi.ru/education/dostupnaya-sreda/category/informacionnyj-materi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0" y="6115478"/>
            <a:ext cx="13526218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9" name="Picture 2" descr="D:\Users\user\Desktop\Готовое лого ШАП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986"/>
            <a:ext cx="2424340" cy="218700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1885623" y="233022"/>
            <a:ext cx="9562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pc="150" dirty="0">
                <a:solidFill>
                  <a:srgbClr val="008000"/>
                </a:solidFill>
              </a:rPr>
              <a:t>В ходе реализации </a:t>
            </a:r>
            <a:r>
              <a:rPr lang="ru-RU" sz="2400" b="1" i="1" spc="150" dirty="0" smtClean="0">
                <a:solidFill>
                  <a:srgbClr val="008000"/>
                </a:solidFill>
              </a:rPr>
              <a:t>проекта </a:t>
            </a:r>
            <a:r>
              <a:rPr lang="ru-RU" sz="2400" b="1" i="1" spc="150" dirty="0">
                <a:solidFill>
                  <a:srgbClr val="008000"/>
                </a:solidFill>
              </a:rPr>
              <a:t>«Школьный </a:t>
            </a:r>
            <a:r>
              <a:rPr lang="ru-RU" sz="2400" b="1" i="1" spc="150" dirty="0" err="1">
                <a:solidFill>
                  <a:srgbClr val="008000"/>
                </a:solidFill>
              </a:rPr>
              <a:t>агропарк</a:t>
            </a:r>
            <a:r>
              <a:rPr lang="ru-RU" sz="2400" b="1" i="1" spc="150" dirty="0">
                <a:solidFill>
                  <a:srgbClr val="008000"/>
                </a:solidFill>
              </a:rPr>
              <a:t> как пространство </a:t>
            </a:r>
            <a:r>
              <a:rPr lang="ru-RU" sz="2400" b="1" i="1" spc="150" dirty="0" err="1">
                <a:solidFill>
                  <a:srgbClr val="008000"/>
                </a:solidFill>
              </a:rPr>
              <a:t>мультидисциплинарного</a:t>
            </a:r>
            <a:r>
              <a:rPr lang="ru-RU" sz="2400" b="1" i="1" spc="150" dirty="0">
                <a:solidFill>
                  <a:srgbClr val="008000"/>
                </a:solidFill>
              </a:rPr>
              <a:t> обучения» педагогами </a:t>
            </a:r>
            <a:r>
              <a:rPr lang="ru-RU" sz="2400" b="1" i="1" spc="150" dirty="0" smtClean="0">
                <a:solidFill>
                  <a:srgbClr val="008000"/>
                </a:solidFill>
              </a:rPr>
              <a:t>гимназии разработаны  </a:t>
            </a:r>
            <a:endParaRPr lang="ru-RU" sz="2400" b="1" i="1" spc="150" dirty="0">
              <a:solidFill>
                <a:srgbClr val="008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41171" t="15299" r="22449"/>
          <a:stretch/>
        </p:blipFill>
        <p:spPr>
          <a:xfrm>
            <a:off x="171123" y="2006737"/>
            <a:ext cx="3685732" cy="4648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/>
          <a:srcRect l="37453" t="14890" r="22198"/>
          <a:stretch/>
        </p:blipFill>
        <p:spPr>
          <a:xfrm>
            <a:off x="7971715" y="2014081"/>
            <a:ext cx="3927360" cy="468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/>
          <a:srcRect l="37130" t="12148" r="22653"/>
          <a:stretch/>
        </p:blipFill>
        <p:spPr>
          <a:xfrm>
            <a:off x="3950130" y="2006736"/>
            <a:ext cx="3928310" cy="4648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00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0" y="6115478"/>
            <a:ext cx="13526218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" descr="D:\Users\user\Desktop\Готовое лого ШАП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986"/>
            <a:ext cx="2424340" cy="2187000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18838" t="16549" r="4509" b="4270"/>
          <a:stretch/>
        </p:blipFill>
        <p:spPr>
          <a:xfrm>
            <a:off x="2280225" y="847439"/>
            <a:ext cx="9504484" cy="52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0" y="6115478"/>
            <a:ext cx="13526218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" descr="D:\Users\user\Desktop\Готовое лого ШАП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986"/>
            <a:ext cx="2424340" cy="2187000"/>
          </a:xfrm>
          <a:prstGeom prst="rect">
            <a:avLst/>
          </a:prstGeom>
          <a:noFill/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/>
          <a:srcRect l="19309" t="16659" r="4877" b="9172"/>
          <a:stretch/>
        </p:blipFill>
        <p:spPr>
          <a:xfrm>
            <a:off x="2270523" y="830480"/>
            <a:ext cx="9708215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0" y="6115478"/>
            <a:ext cx="13526218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" descr="D:\Users\user\Desktop\Готовое лого ШАП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986"/>
            <a:ext cx="2424340" cy="2187000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l="19939" t="15833" r="5003" b="8735"/>
          <a:stretch/>
        </p:blipFill>
        <p:spPr>
          <a:xfrm>
            <a:off x="2544297" y="815560"/>
            <a:ext cx="9223131" cy="521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0" y="6115478"/>
            <a:ext cx="13526218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" descr="D:\Users\user\Desktop\Готовое лого ШАП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986"/>
            <a:ext cx="2424340" cy="21870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885623" y="233022"/>
            <a:ext cx="9562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pc="150" dirty="0">
                <a:solidFill>
                  <a:srgbClr val="008000"/>
                </a:solidFill>
              </a:rPr>
              <a:t>Нами были определены условия, способствующие осуществлению </a:t>
            </a:r>
            <a:r>
              <a:rPr lang="ru-RU" sz="2400" b="1" i="1" spc="150" dirty="0" err="1">
                <a:solidFill>
                  <a:srgbClr val="008000"/>
                </a:solidFill>
              </a:rPr>
              <a:t>мультидисциплинарного</a:t>
            </a:r>
            <a:r>
              <a:rPr lang="ru-RU" sz="2400" b="1" i="1" spc="150" dirty="0">
                <a:solidFill>
                  <a:srgbClr val="008000"/>
                </a:solidFill>
              </a:rPr>
              <a:t> обучения на площадках школьного </a:t>
            </a:r>
            <a:r>
              <a:rPr lang="ru-RU" sz="2400" b="1" i="1" spc="150" dirty="0" err="1">
                <a:solidFill>
                  <a:srgbClr val="008000"/>
                </a:solidFill>
              </a:rPr>
              <a:t>агропарка</a:t>
            </a:r>
            <a:endParaRPr lang="ru-RU" sz="2400" b="1" i="1" spc="150" dirty="0">
              <a:solidFill>
                <a:srgbClr val="008000"/>
              </a:solidFill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167390216"/>
              </p:ext>
            </p:extLst>
          </p:nvPr>
        </p:nvGraphicFramePr>
        <p:xfrm>
          <a:off x="2424340" y="14439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93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1" y="6115479"/>
            <a:ext cx="712411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14400" y="1600199"/>
            <a:ext cx="34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buFontTx/>
              <a:buChar char="-"/>
            </a:pPr>
            <a:endParaRPr lang="ru-RU" sz="2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1598" y="6488668"/>
            <a:ext cx="24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3746" y="880946"/>
            <a:ext cx="11418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ВСЕРОССИЙСКИЙ СЕТЕВОЙ ПРОЕКТ ПО СОРТОИСПЫТАНИЮ «МАЛАЯ ТИМИРЯЗЕВКА»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ТЕМА: «ВЫРАЩИВАНИЕ ГИБРИДОВ ТОМАТОВ ДЛЯ ОТКРЫТОГО ГРУНТА АГРОФИРМЫ СЕМКО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В КЛИМАТИЧЕСКИХ УСЛОВИЯХ Г. СОЧИ»</a:t>
            </a:r>
            <a:endParaRPr lang="ru-RU" b="1" i="1" dirty="0">
              <a:solidFill>
                <a:srgbClr val="008000"/>
              </a:solidFill>
            </a:endParaRPr>
          </a:p>
        </p:txBody>
      </p:sp>
      <p:pic>
        <p:nvPicPr>
          <p:cNvPr id="35" name="Рисунок 7" descr="Изображение выглядит как чашка, кофе, пить, пит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02A6A88F-4DBB-40E7-9BF4-1CAD7B27F9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117" y="2050839"/>
            <a:ext cx="1954761" cy="1216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Рисунок 11" descr="Изображение выглядит как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23EC8DDB-67A7-40BF-AD96-299C76BA1F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2955" y="1928177"/>
            <a:ext cx="1988324" cy="1205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5" descr="Изображение выглядит как текст, внутренний, человек, загроможден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86A1509E-E11F-41B5-A8FD-DCA21EFE2DA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9204" y="1903647"/>
            <a:ext cx="1845070" cy="120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12" descr="Изображение выглядит как человек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6491514F-69EA-44A9-9AD7-7193DB052B5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0873" y="1929163"/>
            <a:ext cx="1739197" cy="118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8" descr="Изображение выглядит как внешний, овощ&#10;&#10;Автоматически созданное описание">
            <a:extLst>
              <a:ext uri="{FF2B5EF4-FFF2-40B4-BE49-F238E27FC236}">
                <a16:creationId xmlns="" xmlns:a16="http://schemas.microsoft.com/office/drawing/2014/main" id="{394BD1E4-4008-4BDD-9C42-F9DF97C89DD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3001" y="1923123"/>
            <a:ext cx="1698562" cy="124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" descr="Изображение выглядит как зеленый, растение, овощ, помидор&#10;&#10;Автоматически созданное описание">
            <a:extLst>
              <a:ext uri="{FF2B5EF4-FFF2-40B4-BE49-F238E27FC236}">
                <a16:creationId xmlns="" xmlns:a16="http://schemas.microsoft.com/office/drawing/2014/main" id="{939AC5EA-CF56-4121-8068-728E06EB522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65584" y="2107580"/>
            <a:ext cx="1552904" cy="1182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Рисунок 8" descr="Изображение выглядит как дерево, внешний, растение, сад&#10;&#10;Автоматически созданное описание">
            <a:extLst>
              <a:ext uri="{FF2B5EF4-FFF2-40B4-BE49-F238E27FC236}">
                <a16:creationId xmlns="" xmlns:a16="http://schemas.microsoft.com/office/drawing/2014/main" id="{0679D832-94F8-40D9-A0FE-04D269C7BD2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40250" y="3289609"/>
            <a:ext cx="1608003" cy="1232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5" descr="Изображение выглядит как человек, внутренний, женщина, блюдо&#10;&#10;Автоматически созданное описание">
            <a:extLst>
              <a:ext uri="{FF2B5EF4-FFF2-40B4-BE49-F238E27FC236}">
                <a16:creationId xmlns="" xmlns:a16="http://schemas.microsoft.com/office/drawing/2014/main" id="{1EB60EC9-F906-431D-92B6-CC5623AE9A2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30031" y="3334214"/>
            <a:ext cx="1512848" cy="1170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Рисунок 6" descr="Изображение выглядит как внутренний, стол, еда, помидор&#10;&#10;Автоматически созданное описание">
            <a:extLst>
              <a:ext uri="{FF2B5EF4-FFF2-40B4-BE49-F238E27FC236}">
                <a16:creationId xmlns="" xmlns:a16="http://schemas.microsoft.com/office/drawing/2014/main" id="{484AF887-0BE1-4FAF-91BE-3742873DBDD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58108" y="3318511"/>
            <a:ext cx="1735873" cy="1197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Рисунок 8" descr="Изображение выглядит как внутренний, еда, помидор, оранжев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F3CD96BF-B0A8-4F88-847A-CB1B52D5B4F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75755" y="3313145"/>
            <a:ext cx="1568605" cy="1247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TextBox 48"/>
          <p:cNvSpPr txBox="1"/>
          <p:nvPr/>
        </p:nvSpPr>
        <p:spPr>
          <a:xfrm>
            <a:off x="0" y="4651825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8000"/>
                </a:solidFill>
              </a:rPr>
              <a:t>Цель работы: </a:t>
            </a:r>
            <a:r>
              <a:rPr lang="ru-RU" sz="1600" i="1" dirty="0" smtClean="0">
                <a:solidFill>
                  <a:srgbClr val="008000"/>
                </a:solidFill>
              </a:rPr>
              <a:t>выявить гибриды томатов</a:t>
            </a:r>
            <a:r>
              <a:rPr lang="en-US" sz="1600" i="1" dirty="0" smtClean="0">
                <a:solidFill>
                  <a:srgbClr val="008000"/>
                </a:solidFill>
              </a:rPr>
              <a:t>,</a:t>
            </a:r>
            <a:r>
              <a:rPr lang="ru-RU" sz="1600" i="1" dirty="0" smtClean="0">
                <a:solidFill>
                  <a:srgbClr val="008000"/>
                </a:solidFill>
              </a:rPr>
              <a:t> наиболее урожайные для выращивания в открытом грунте</a:t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i="1" dirty="0" smtClean="0">
                <a:solidFill>
                  <a:srgbClr val="008000"/>
                </a:solidFill>
              </a:rPr>
              <a:t>в условиях Черноморского побережья Кавказа.</a:t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Задачи:   </a:t>
            </a:r>
            <a:r>
              <a:rPr lang="ru-RU" sz="1600" i="1" dirty="0" smtClean="0">
                <a:solidFill>
                  <a:srgbClr val="008000"/>
                </a:solidFill>
              </a:rPr>
              <a:t>1. Вырастить 5 гибридов томатов для открытого грунта: </a:t>
            </a:r>
            <a:r>
              <a:rPr lang="en-US" sz="1600" i="1" dirty="0" smtClean="0">
                <a:solidFill>
                  <a:srgbClr val="008000"/>
                </a:solidFill>
              </a:rPr>
              <a:t>F1 </a:t>
            </a:r>
            <a:r>
              <a:rPr lang="ru-RU" sz="1600" i="1" dirty="0" smtClean="0">
                <a:solidFill>
                  <a:srgbClr val="008000"/>
                </a:solidFill>
              </a:rPr>
              <a:t>Розанчик, </a:t>
            </a:r>
            <a:r>
              <a:rPr lang="en-US" sz="1600" i="1" dirty="0" smtClean="0">
                <a:solidFill>
                  <a:srgbClr val="008000"/>
                </a:solidFill>
              </a:rPr>
              <a:t>F1</a:t>
            </a:r>
            <a:r>
              <a:rPr lang="ru-RU" sz="1600" i="1" dirty="0" smtClean="0">
                <a:solidFill>
                  <a:srgbClr val="008000"/>
                </a:solidFill>
              </a:rPr>
              <a:t> </a:t>
            </a:r>
            <a:r>
              <a:rPr lang="ru-RU" sz="1600" i="1" dirty="0" err="1" smtClean="0">
                <a:solidFill>
                  <a:srgbClr val="008000"/>
                </a:solidFill>
              </a:rPr>
              <a:t>Семко</a:t>
            </a:r>
            <a:r>
              <a:rPr lang="ru-RU" sz="1600" i="1" dirty="0" smtClean="0">
                <a:solidFill>
                  <a:srgbClr val="008000"/>
                </a:solidFill>
              </a:rPr>
              <a:t> 18, </a:t>
            </a:r>
            <a:r>
              <a:rPr lang="en-US" sz="1600" i="1" dirty="0" smtClean="0">
                <a:solidFill>
                  <a:srgbClr val="008000"/>
                </a:solidFill>
              </a:rPr>
              <a:t>F1</a:t>
            </a:r>
            <a:r>
              <a:rPr lang="ru-RU" sz="1600" i="1" dirty="0" smtClean="0">
                <a:solidFill>
                  <a:srgbClr val="008000"/>
                </a:solidFill>
              </a:rPr>
              <a:t> Катя, </a:t>
            </a:r>
            <a:r>
              <a:rPr lang="en-US" sz="1600" i="1" dirty="0" smtClean="0">
                <a:solidFill>
                  <a:srgbClr val="008000"/>
                </a:solidFill>
              </a:rPr>
              <a:t>F1</a:t>
            </a:r>
            <a:r>
              <a:rPr lang="ru-RU" sz="1600" i="1" dirty="0" smtClean="0">
                <a:solidFill>
                  <a:srgbClr val="008000"/>
                </a:solidFill>
              </a:rPr>
              <a:t> </a:t>
            </a:r>
            <a:r>
              <a:rPr lang="ru-RU" sz="1600" i="1" dirty="0" err="1" smtClean="0">
                <a:solidFill>
                  <a:srgbClr val="008000"/>
                </a:solidFill>
              </a:rPr>
              <a:t>Ньюоранж</a:t>
            </a:r>
            <a:r>
              <a:rPr lang="ru-RU" sz="1600" i="1" dirty="0" smtClean="0">
                <a:solidFill>
                  <a:srgbClr val="008000"/>
                </a:solidFill>
              </a:rPr>
              <a:t>, </a:t>
            </a:r>
            <a:r>
              <a:rPr lang="en-US" sz="1600" i="1" dirty="0" smtClean="0">
                <a:solidFill>
                  <a:srgbClr val="008000"/>
                </a:solidFill>
              </a:rPr>
              <a:t>F1</a:t>
            </a:r>
            <a:r>
              <a:rPr lang="ru-RU" sz="1600" i="1" dirty="0" smtClean="0">
                <a:solidFill>
                  <a:srgbClr val="008000"/>
                </a:solidFill>
              </a:rPr>
              <a:t>Далат</a:t>
            </a:r>
            <a:r>
              <a:rPr lang="en-US" sz="1600" i="1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sz="1600" i="1" dirty="0" smtClean="0">
                <a:solidFill>
                  <a:srgbClr val="008000"/>
                </a:solidFill>
              </a:rPr>
              <a:t>	 2. </a:t>
            </a:r>
            <a:r>
              <a:rPr lang="ru-RU" sz="1600" i="1" dirty="0" smtClean="0">
                <a:solidFill>
                  <a:srgbClr val="008000"/>
                </a:solidFill>
              </a:rPr>
              <a:t>Провести наблюдения за ростом и плодоношением томатов.</a:t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i="1" dirty="0" smtClean="0">
                <a:solidFill>
                  <a:srgbClr val="008000"/>
                </a:solidFill>
              </a:rPr>
              <a:t>	 3. Сравнить урожайность выращенных томатов</a:t>
            </a:r>
            <a:br>
              <a:rPr lang="ru-RU" sz="1600" i="1" dirty="0" smtClean="0">
                <a:solidFill>
                  <a:srgbClr val="008000"/>
                </a:solidFill>
              </a:rPr>
            </a:br>
            <a:r>
              <a:rPr lang="ru-RU" sz="1600" i="1" dirty="0" smtClean="0">
                <a:solidFill>
                  <a:srgbClr val="008000"/>
                </a:solidFill>
              </a:rPr>
              <a:t>	 4. Выявить наиболее перспективные гибриды, для выращивания в условиях г. Сочи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642310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Автор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8000"/>
                </a:solidFill>
              </a:rPr>
              <a:t>проекта Чехова Маргарита Михайловна, ученица 10Б класса</a:t>
            </a:r>
            <a:endParaRPr lang="ru-RU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6752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0" y="6115478"/>
            <a:ext cx="13526218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" descr="D:\Users\user\Desktop\Готовое лого ШАП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986"/>
            <a:ext cx="2424340" cy="21870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885623" y="271219"/>
            <a:ext cx="9562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pc="150" dirty="0" smtClean="0">
                <a:solidFill>
                  <a:srgbClr val="008000"/>
                </a:solidFill>
              </a:rPr>
              <a:t>Результативность</a:t>
            </a:r>
            <a:endParaRPr lang="ru-RU" sz="2400" b="1" i="1" spc="150" dirty="0">
              <a:solidFill>
                <a:srgbClr val="008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7353" t="-509" b="-1"/>
          <a:stretch/>
        </p:blipFill>
        <p:spPr>
          <a:xfrm>
            <a:off x="6937130" y="632707"/>
            <a:ext cx="5066736" cy="59673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/>
          <a:srcRect l="2732" t="22312" r="13887" b="7904"/>
          <a:stretch/>
        </p:blipFill>
        <p:spPr>
          <a:xfrm>
            <a:off x="31745" y="2106924"/>
            <a:ext cx="6796454" cy="44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0" y="6115478"/>
            <a:ext cx="13526218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" descr="D:\Users\user\Desktop\Готовое лого ШАП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986"/>
            <a:ext cx="2424340" cy="21870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885623" y="233022"/>
            <a:ext cx="9562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2400" b="1" i="1" u="none" strike="noStrike" kern="1200" cap="none" spc="15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+mn-cs"/>
              </a:rPr>
              <a:t>Методические </a:t>
            </a:r>
            <a:r>
              <a:rPr lang="ru-RU" sz="2400" b="1" i="1" spc="150" dirty="0">
                <a:solidFill>
                  <a:srgbClr val="008000"/>
                </a:solidFill>
              </a:rPr>
              <a:t>материалы (методические разработки, дополнительные общеобразовательные программы, </a:t>
            </a:r>
            <a:r>
              <a:rPr lang="ru-RU" sz="2400" b="1" i="1" spc="150" dirty="0" smtClean="0">
                <a:solidFill>
                  <a:srgbClr val="008000"/>
                </a:solidFill>
              </a:rPr>
              <a:t>видеосюжеты)</a:t>
            </a:r>
            <a:endParaRPr kumimoji="0" lang="ru-RU" sz="2400" b="1" i="1" u="none" strike="noStrike" kern="1200" cap="none" spc="15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0054" y="2020696"/>
            <a:ext cx="10480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презентационный видеоролики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g44-sochi.ru/education/dostupnaya-sreda/category/prezentacionnye-videoroliki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293644" y="3069706"/>
            <a:ext cx="10480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информационный материал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g44-sochi.ru/education/dostupnaya-sreda/category/informacionnyj-material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310054" y="4181250"/>
            <a:ext cx="10480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сборник учебных программ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g44-sochi.ru/education/dostupnaya-sreda/item/resursy-shkolnogo-agroparka-v-obrazovatelnom-processe-gimnazii-sbornik-o?category_id=166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154</Words>
  <Application>Microsoft Office PowerPoint</Application>
  <PresentationFormat>Произвольный</PresentationFormat>
  <Paragraphs>23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4_Office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Wellington-Moore</dc:creator>
  <cp:lastModifiedBy>Гимназия 44</cp:lastModifiedBy>
  <cp:revision>375</cp:revision>
  <cp:lastPrinted>2019-06-12T03:23:42Z</cp:lastPrinted>
  <dcterms:created xsi:type="dcterms:W3CDTF">2019-06-11T05:06:37Z</dcterms:created>
  <dcterms:modified xsi:type="dcterms:W3CDTF">2023-01-25T13:46:26Z</dcterms:modified>
</cp:coreProperties>
</file>