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  <Override PartName="/ppt/media/image1.gif" ContentType="image/gif"/>
  <Override PartName="/ppt/media/image8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8B3E4A-0F8C-4148-836A-9F9A9280DB2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6FBAEE-D42D-471E-B75A-B6F572128FB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295B0D2-5E75-4058-A190-94DC96D5C94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338DED-AEF0-4D6D-B012-02E89B446BF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C67EC4A-69B0-4CF1-81B3-93BF96CEAE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4573F9A-0474-47E7-9240-EAFCFE52949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470CDC9-1DBA-4291-A9B0-3CFBC65961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0950854-E5D3-4071-984C-BEF7CAF8F58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1E82288-4F7F-493B-AE24-81FD2BA589C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38C1F1A-54D0-466F-A04A-FBE26E4F10D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CDBE6AA-122B-4741-8ECD-7DAEB427C3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984FC1-41FE-4F94-8E50-E2495295E68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A858B1B-D070-4FDE-8324-F60CB4935B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68370A7-17D8-4F60-B939-2CC3874190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E77F582-0A45-4025-B948-B9315DD6C09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0E8CE8-93DA-47AD-8D46-135D17A8070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6F981FF-9E2F-4749-AA95-04E5EF05F46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EA6A04-7A86-4F0B-AFF6-0CE06844A4B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82A9C1-1DB7-4F22-B734-C0D988D1407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C33CCC-1225-42D4-994A-9DFAD675610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A4F4CB1-9DBD-463A-BB3F-3E6E97DDC3A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03EDF06-75FA-48BE-9C4C-0B7B21D2A5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939EA2-603B-41B9-B30C-4181C8F6B30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DF4C0C-B5C5-49EC-AA0E-E6491AA405E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ая соединительная линия 6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Прямая соединительная линия 8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Прямая соединительная линия 11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Прямая соединительная линия 6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6477120" y="76320"/>
            <a:ext cx="2514240" cy="28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d38e28"/>
                </a:solidFill>
                <a:latin typeface="Franklin Gothic Book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2"/>
          </p:nvPr>
        </p:nvSpPr>
        <p:spPr>
          <a:xfrm>
            <a:off x="3124080" y="76320"/>
            <a:ext cx="3352320" cy="28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3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d38e28"/>
                </a:solidFill>
                <a:latin typeface="Franklin Gothic Book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30E63F0-4BBE-47CF-9E92-34986030B226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ая соединительная линия 6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Прямая соединительная линия 8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Прямая соединительная линия 11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Образец текста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ru-RU" sz="2800" spc="-1" strike="noStrike">
                <a:solidFill>
                  <a:srgbClr val="4e3b30"/>
                </a:solidFill>
                <a:latin typeface="Franklin Gothic Book"/>
              </a:rPr>
              <a:t>Второй уровень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Третий уровень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Четвертый уровень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Пятый уровень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4"/>
          </p:nvPr>
        </p:nvSpPr>
        <p:spPr>
          <a:xfrm>
            <a:off x="6477120" y="76320"/>
            <a:ext cx="2514240" cy="28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d38e28"/>
                </a:solidFill>
                <a:latin typeface="Franklin Gothic Book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5"/>
          </p:nvPr>
        </p:nvSpPr>
        <p:spPr>
          <a:xfrm>
            <a:off x="3581280" y="76320"/>
            <a:ext cx="2895120" cy="28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 idx="6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d38e28"/>
                </a:solidFill>
                <a:latin typeface="Franklin Gothic Book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CAC291A-BDC9-45EE-9E98-B5C2DBC38957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7640" y="2349000"/>
            <a:ext cx="8784720" cy="172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 cap="all">
                <a:solidFill>
                  <a:srgbClr val="4e3b30"/>
                </a:solidFill>
                <a:latin typeface="Franklin Gothic Book"/>
              </a:rPr>
              <a:t>Социальный проект </a:t>
            </a:r>
            <a:br>
              <a:rPr sz="5400"/>
            </a:br>
            <a:r>
              <a:rPr b="1" lang="ru-RU" sz="5400" spc="-1" strike="noStrike" cap="all">
                <a:solidFill>
                  <a:srgbClr val="4e3b30"/>
                </a:solidFill>
                <a:latin typeface="Franklin Gothic Book"/>
              </a:rPr>
              <a:t>          </a:t>
            </a:r>
            <a:r>
              <a:rPr b="1" i="1" lang="ru-RU" sz="6000" spc="-1" strike="noStrike" cap="all">
                <a:solidFill>
                  <a:srgbClr val="4e3b30"/>
                </a:solidFill>
                <a:latin typeface="Franklin Gothic Book"/>
              </a:rPr>
              <a:t>«Социомост              «взрослые-дети»</a:t>
            </a:r>
            <a:endParaRPr b="0" lang="ru-RU" sz="6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" name="TextBox 3"/>
          <p:cNvSpPr/>
          <p:nvPr/>
        </p:nvSpPr>
        <p:spPr>
          <a:xfrm>
            <a:off x="251640" y="260640"/>
            <a:ext cx="842472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Franklin Gothic Book"/>
              </a:rPr>
              <a:t>Государственное бюджетное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Franklin Gothic Book"/>
              </a:rPr>
              <a:t>социального обслуживания Оренбургской области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Franklin Gothic Book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Franklin Gothic Book"/>
              </a:rPr>
              <a:t>«Социально-реабилитационный центр для несовершеннолетних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Franklin Gothic Book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Franklin Gothic Book"/>
              </a:rPr>
              <a:t>«Росток» в г. Орске»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Franklin Gothic Book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1" name="Рисунок 5" descr="E:\методическая копилака\ЭМБЛЕМА РОСТОК.gif"/>
          <p:cNvPicPr/>
          <p:nvPr/>
        </p:nvPicPr>
        <p:blipFill>
          <a:blip r:embed="rId1"/>
          <a:stretch/>
        </p:blipFill>
        <p:spPr>
          <a:xfrm>
            <a:off x="3780000" y="0"/>
            <a:ext cx="1079640" cy="1196280"/>
          </a:xfrm>
          <a:prstGeom prst="rect">
            <a:avLst/>
          </a:prstGeom>
          <a:ln w="9525">
            <a:noFill/>
          </a:ln>
        </p:spPr>
      </p:pic>
      <p:pic>
        <p:nvPicPr>
          <p:cNvPr id="92" name="Рисунок 10" descr=""/>
          <p:cNvPicPr/>
          <p:nvPr/>
        </p:nvPicPr>
        <p:blipFill>
          <a:blip r:embed="rId2"/>
          <a:stretch/>
        </p:blipFill>
        <p:spPr>
          <a:xfrm>
            <a:off x="2743920" y="5220000"/>
            <a:ext cx="3556080" cy="150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Реализованные мероприятия 2021г.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0" name="TextBox 7"/>
          <p:cNvSpPr/>
          <p:nvPr/>
        </p:nvSpPr>
        <p:spPr>
          <a:xfrm>
            <a:off x="395640" y="3501000"/>
            <a:ext cx="3888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Ток-шоу «По ту сторону закона»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" name="TextBox 10"/>
          <p:cNvSpPr/>
          <p:nvPr/>
        </p:nvSpPr>
        <p:spPr>
          <a:xfrm>
            <a:off x="4428000" y="3573000"/>
            <a:ext cx="4715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Спортивный праздник «День здоровья»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2" name="TextBox 12"/>
          <p:cNvSpPr/>
          <p:nvPr/>
        </p:nvSpPr>
        <p:spPr>
          <a:xfrm>
            <a:off x="611640" y="6453360"/>
            <a:ext cx="3672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Культпоход в кинотеатр «Мир»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3" name="Рисунок 4" descr=""/>
          <p:cNvPicPr/>
          <p:nvPr/>
        </p:nvPicPr>
        <p:blipFill>
          <a:blip r:embed="rId1"/>
          <a:stretch/>
        </p:blipFill>
        <p:spPr>
          <a:xfrm>
            <a:off x="765360" y="1277640"/>
            <a:ext cx="3112200" cy="2333880"/>
          </a:xfrm>
          <a:prstGeom prst="rect">
            <a:avLst/>
          </a:prstGeom>
          <a:ln w="0">
            <a:noFill/>
          </a:ln>
        </p:spPr>
      </p:pic>
      <p:pic>
        <p:nvPicPr>
          <p:cNvPr id="114" name="Рисунок 8" descr=""/>
          <p:cNvPicPr/>
          <p:nvPr/>
        </p:nvPicPr>
        <p:blipFill>
          <a:blip r:embed="rId2"/>
          <a:stretch/>
        </p:blipFill>
        <p:spPr>
          <a:xfrm flipH="1">
            <a:off x="5148360" y="1305720"/>
            <a:ext cx="3574800" cy="235404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15" descr=""/>
          <p:cNvPicPr/>
          <p:nvPr/>
        </p:nvPicPr>
        <p:blipFill>
          <a:blip r:embed="rId3"/>
          <a:stretch/>
        </p:blipFill>
        <p:spPr>
          <a:xfrm>
            <a:off x="1010520" y="3938760"/>
            <a:ext cx="2621880" cy="2494440"/>
          </a:xfrm>
          <a:prstGeom prst="rect">
            <a:avLst/>
          </a:prstGeom>
          <a:ln w="0">
            <a:noFill/>
          </a:ln>
        </p:spPr>
      </p:pic>
      <p:pic>
        <p:nvPicPr>
          <p:cNvPr id="116" name="Рисунок 3" descr=""/>
          <p:cNvPicPr/>
          <p:nvPr/>
        </p:nvPicPr>
        <p:blipFill>
          <a:blip r:embed="rId4"/>
          <a:stretch/>
        </p:blipFill>
        <p:spPr>
          <a:xfrm>
            <a:off x="5297760" y="3943800"/>
            <a:ext cx="3275640" cy="2456640"/>
          </a:xfrm>
          <a:prstGeom prst="rect">
            <a:avLst/>
          </a:prstGeom>
          <a:ln w="0">
            <a:noFill/>
          </a:ln>
        </p:spPr>
      </p:pic>
      <p:sp>
        <p:nvSpPr>
          <p:cNvPr id="117" name="TextBox 11"/>
          <p:cNvSpPr/>
          <p:nvPr/>
        </p:nvSpPr>
        <p:spPr>
          <a:xfrm>
            <a:off x="4647240" y="6373440"/>
            <a:ext cx="4576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Турнир по футболу «Евро-2021»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Реализованные мероприятия 2021г.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9" name="TextBox 7"/>
          <p:cNvSpPr/>
          <p:nvPr/>
        </p:nvSpPr>
        <p:spPr>
          <a:xfrm>
            <a:off x="395640" y="3501000"/>
            <a:ext cx="4392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Квест «Молодежь в современном мире»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0" name="TextBox 10"/>
          <p:cNvSpPr/>
          <p:nvPr/>
        </p:nvSpPr>
        <p:spPr>
          <a:xfrm>
            <a:off x="4932000" y="3573000"/>
            <a:ext cx="3960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Акция «Подарок выпускнику»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1" name="TextBox 12"/>
          <p:cNvSpPr/>
          <p:nvPr/>
        </p:nvSpPr>
        <p:spPr>
          <a:xfrm>
            <a:off x="5136120" y="6312240"/>
            <a:ext cx="3744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Тренинг «Молодая семья»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2" name="Рисунок 11" descr=""/>
          <p:cNvPicPr/>
          <p:nvPr/>
        </p:nvPicPr>
        <p:blipFill>
          <a:blip r:embed="rId1"/>
          <a:stretch/>
        </p:blipFill>
        <p:spPr>
          <a:xfrm>
            <a:off x="954000" y="1442880"/>
            <a:ext cx="3089880" cy="2129760"/>
          </a:xfrm>
          <a:prstGeom prst="rect">
            <a:avLst/>
          </a:prstGeom>
          <a:ln w="0">
            <a:noFill/>
          </a:ln>
        </p:spPr>
      </p:pic>
      <p:pic>
        <p:nvPicPr>
          <p:cNvPr id="123" name="Рисунок 14" descr=""/>
          <p:cNvPicPr/>
          <p:nvPr/>
        </p:nvPicPr>
        <p:blipFill>
          <a:blip r:embed="rId2"/>
          <a:stretch/>
        </p:blipFill>
        <p:spPr>
          <a:xfrm>
            <a:off x="5364000" y="1239480"/>
            <a:ext cx="3168000" cy="237600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4" descr=""/>
          <p:cNvPicPr/>
          <p:nvPr/>
        </p:nvPicPr>
        <p:blipFill>
          <a:blip r:embed="rId3"/>
          <a:stretch/>
        </p:blipFill>
        <p:spPr>
          <a:xfrm>
            <a:off x="954000" y="3918240"/>
            <a:ext cx="3128040" cy="2345760"/>
          </a:xfrm>
          <a:prstGeom prst="rect">
            <a:avLst/>
          </a:prstGeom>
          <a:ln w="0">
            <a:noFill/>
          </a:ln>
        </p:spPr>
      </p:pic>
      <p:sp>
        <p:nvSpPr>
          <p:cNvPr id="125" name="TextBox 13"/>
          <p:cNvSpPr/>
          <p:nvPr/>
        </p:nvSpPr>
        <p:spPr>
          <a:xfrm>
            <a:off x="189000" y="6312240"/>
            <a:ext cx="4576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Премьера спектакля «Маугли»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6" name="Рисунок 8" descr=""/>
          <p:cNvPicPr/>
          <p:nvPr/>
        </p:nvPicPr>
        <p:blipFill>
          <a:blip r:embed="rId4"/>
          <a:stretch/>
        </p:blipFill>
        <p:spPr>
          <a:xfrm>
            <a:off x="5315400" y="3904920"/>
            <a:ext cx="3193560" cy="239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0" y="105840"/>
            <a:ext cx="7565400" cy="78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Результативность проекта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123120" y="980640"/>
            <a:ext cx="8991360" cy="561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13 выпускников получили помощь и поддержку;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3080">
              <a:lnSpc>
                <a:spcPct val="100000"/>
              </a:lnSpc>
              <a:buClr>
                <a:srgbClr val="f0a22e"/>
              </a:buClr>
              <a:buSzPct val="70000"/>
              <a:buFont typeface="Wingdings" charset="2"/>
              <a:buChar char=""/>
            </a:pP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28 подростков повысили уровень подготовки к самостоятельной жизни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Franklin Gothic Book"/>
              </a:rPr>
              <a:t>Рост показателей воспитанников и выпускников: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</a:t>
            </a: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успешная адаптация к новым условиям жизни – 70%;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</a:t>
            </a: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осознание важности приобретения социальных навыков – 65%; 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</a:t>
            </a: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умение осуществлять совместную деятельность в коллективе – 60%;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</a:t>
            </a: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овладение навыками саморегуляции поведения и эмоционального состояния – 75%.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0" y="105840"/>
            <a:ext cx="7565400" cy="78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Результативность проекта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23120" y="980640"/>
            <a:ext cx="8991360" cy="561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Данный проект успешно проходит реализацию на базе СРЦН «Росток» в г. Орске и рекомендуется к воплощению в жизнь в условиях социально-реабилитационных центров для несовершеннолетних. 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algn="ctr">
              <a:lnSpc>
                <a:spcPct val="100000"/>
              </a:lnSpc>
              <a:spcBef>
                <a:spcPts val="1321"/>
              </a:spcBef>
              <a:buNone/>
              <a:tabLst>
                <a:tab algn="l" pos="0"/>
              </a:tabLst>
            </a:pPr>
            <a:endParaRPr b="0" lang="ru-RU" sz="6600" spc="-1" strike="noStrike">
              <a:solidFill>
                <a:srgbClr val="4e3b30"/>
              </a:solidFill>
              <a:latin typeface="Franklin Gothic Book"/>
            </a:endParaRPr>
          </a:p>
          <a:p>
            <a:pPr algn="ctr">
              <a:lnSpc>
                <a:spcPct val="100000"/>
              </a:lnSpc>
              <a:spcBef>
                <a:spcPts val="1321"/>
              </a:spcBef>
              <a:buNone/>
              <a:tabLst>
                <a:tab algn="l" pos="0"/>
              </a:tabLst>
            </a:pPr>
            <a:r>
              <a:rPr b="0" i="1" lang="ru-RU" sz="6600" spc="-1" strike="noStrike">
                <a:solidFill>
                  <a:srgbClr val="4e3b30"/>
                </a:solidFill>
                <a:latin typeface="Franklin Gothic Medium"/>
              </a:rPr>
              <a:t>Спасибо за внимание!</a:t>
            </a:r>
            <a:endParaRPr b="0" lang="ru-RU" sz="66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/>
          </p:nvPr>
        </p:nvSpPr>
        <p:spPr>
          <a:xfrm>
            <a:off x="304920" y="692640"/>
            <a:ext cx="8686440" cy="583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9000"/>
          </a:bodyPr>
          <a:p>
            <a:pPr algn="ctr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r>
              <a:rPr b="1" i="1" lang="ru-RU" sz="26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Социальный проект «Социомост Взрослые-дети»</a:t>
            </a:r>
            <a:endParaRPr b="0" lang="ru-RU" sz="2600" spc="-1" strike="noStrike">
              <a:solidFill>
                <a:srgbClr val="4e3b30"/>
              </a:solidFill>
              <a:latin typeface="Franklin Gothic Book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000000"/>
                </a:solidFill>
                <a:latin typeface="Franklin Gothic Book"/>
                <a:ea typeface="Calibri"/>
              </a:rPr>
              <a:t>(постинтернатное сопровождение, подготовка к самостоятельной жизни детей в возрасте до 23 лет – выпускников организаций для детей-сирот и детей, оставшихся без попечения родителей, а также детей, в отношении которых прекращена опека (попечительство) в замещающей семье)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ru-RU" sz="22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Book"/>
                <a:ea typeface="Times New Roman"/>
              </a:rPr>
              <a:t>Организация:</a:t>
            </a:r>
            <a:r>
              <a:rPr b="0" lang="ru-RU" sz="2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 Государственное бюджетное учреждение социального обслуживания Оренбургской области "Социально-реабилитационный центр для несовершеннолетних "Росток" в г. Орске.</a:t>
            </a:r>
            <a:endParaRPr b="0" lang="ru-RU" sz="22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22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Book"/>
                <a:ea typeface="Times New Roman"/>
              </a:rPr>
              <a:t>Сроки реализации проекта</a:t>
            </a:r>
            <a:r>
              <a:rPr b="1" lang="ru-RU" sz="2200" spc="-1" strike="noStrike" u="sng">
                <a:solidFill>
                  <a:srgbClr val="808080"/>
                </a:solidFill>
                <a:uFill>
                  <a:solidFill>
                    <a:srgbClr val="000000"/>
                  </a:solidFill>
                </a:uFill>
                <a:latin typeface="Franklin Gothic Book"/>
                <a:ea typeface="Times New Roman"/>
              </a:rPr>
              <a:t>:</a:t>
            </a:r>
            <a:r>
              <a:rPr b="1" lang="ru-RU" sz="2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 </a:t>
            </a:r>
            <a:r>
              <a:rPr b="0" lang="ru-RU" sz="2200" spc="-1" strike="noStrike">
                <a:solidFill>
                  <a:srgbClr val="000000"/>
                </a:solidFill>
                <a:latin typeface="Franklin Gothic Book"/>
                <a:ea typeface="Calibri"/>
              </a:rPr>
              <a:t>с 15.06.2021г. </a:t>
            </a:r>
            <a:r>
              <a:rPr b="0" lang="ru-RU" sz="2200" spc="-1" strike="noStrike">
                <a:solidFill>
                  <a:srgbClr val="000000"/>
                </a:solidFill>
                <a:latin typeface="Franklin Gothic Book"/>
                <a:ea typeface="Arial Unicode MS"/>
              </a:rPr>
              <a:t>по 15.11.2022г.</a:t>
            </a:r>
            <a:endParaRPr b="0" lang="ru-RU" sz="22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22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Book"/>
                <a:ea typeface="Times New Roman"/>
              </a:rPr>
              <a:t>Целевые группы (благополучатели) проекта</a:t>
            </a:r>
            <a:r>
              <a:rPr b="1" i="1" lang="ru-RU" sz="2200" spc="-1" strike="noStrike" u="sng">
                <a:solidFill>
                  <a:srgbClr val="808080"/>
                </a:solidFill>
                <a:uFill>
                  <a:solidFill>
                    <a:srgbClr val="000000"/>
                  </a:solidFill>
                </a:uFill>
                <a:latin typeface="Franklin Gothic Book"/>
                <a:ea typeface="Times New Roman"/>
              </a:rPr>
              <a:t>:</a:t>
            </a:r>
            <a:endParaRPr b="0" lang="ru-RU" sz="22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Franklin Gothic Book"/>
                <a:ea typeface="Arial Unicode MS"/>
              </a:rPr>
              <a:t>- Подростки</a:t>
            </a:r>
            <a:r>
              <a:rPr b="0" lang="ru-RU" sz="2200" spc="-1" strike="noStrike">
                <a:solidFill>
                  <a:srgbClr val="000000"/>
                </a:solidFill>
                <a:latin typeface="Franklin Gothic Book"/>
                <a:ea typeface="Arial Unicode MS"/>
              </a:rPr>
              <a:t> в возрасте 14-16 лет, находящиеся на реабилитации в учреждении, </a:t>
            </a:r>
            <a:endParaRPr b="0" lang="ru-RU" sz="22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Franklin Gothic Book"/>
                <a:ea typeface="Arial Unicode MS"/>
              </a:rPr>
              <a:t>- Выпускники </a:t>
            </a:r>
            <a:r>
              <a:rPr b="0" lang="ru-RU" sz="2200" spc="-1" strike="noStrike">
                <a:solidFill>
                  <a:srgbClr val="000000"/>
                </a:solidFill>
                <a:latin typeface="Franklin Gothic Book"/>
                <a:ea typeface="Arial Unicode MS"/>
              </a:rPr>
              <a:t>учреждения в возрасте 16-20 лет, проживающие самостоятельно.</a:t>
            </a:r>
            <a:endParaRPr b="0" lang="ru-RU" sz="22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Цель проекта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04920" y="1628640"/>
            <a:ext cx="8371440" cy="483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Arial Unicode MS"/>
              </a:rPr>
              <a:t>	</a:t>
            </a:r>
            <a:r>
              <a:rPr b="0" lang="ru-RU" sz="3600" spc="-1" strike="noStrike">
                <a:solidFill>
                  <a:srgbClr val="000000"/>
                </a:solidFill>
                <a:latin typeface="Franklin Gothic Book"/>
                <a:ea typeface="Arial Unicode MS"/>
              </a:rPr>
              <a:t>Создание условий для успешной</a:t>
            </a:r>
            <a:endParaRPr b="0" lang="ru-RU" sz="36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3080" algn="just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Franklin Gothic Book"/>
                <a:ea typeface="Arial Unicode MS"/>
              </a:rPr>
              <a:t>социализации и адаптации</a:t>
            </a:r>
            <a:endParaRPr b="0" lang="ru-RU" sz="36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3080" algn="just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Franklin Gothic Book"/>
                <a:ea typeface="Arial Unicode MS"/>
              </a:rPr>
              <a:t>подростков к новым социально</a:t>
            </a:r>
            <a:endParaRPr b="0" lang="ru-RU" sz="36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3080" algn="just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Franklin Gothic Book"/>
                <a:ea typeface="Arial Unicode MS"/>
              </a:rPr>
              <a:t>экономическим условиям через</a:t>
            </a:r>
            <a:endParaRPr b="0" lang="ru-RU" sz="36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3080" algn="just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Franklin Gothic Book"/>
                <a:ea typeface="Arial Unicode MS"/>
              </a:rPr>
              <a:t>построение взаимоотношений</a:t>
            </a:r>
            <a:endParaRPr b="0" lang="ru-RU" sz="36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3080" algn="just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Franklin Gothic Book"/>
                <a:ea typeface="Arial Unicode MS"/>
              </a:rPr>
              <a:t>«взрослый→выпускник→воспитанник».</a:t>
            </a:r>
            <a:endParaRPr b="0" lang="ru-RU" sz="36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Задачи проекта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107640" y="1484640"/>
            <a:ext cx="8686440" cy="511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algn="just">
              <a:lnSpc>
                <a:spcPct val="100000"/>
              </a:lnSpc>
              <a:spcBef>
                <a:spcPts val="680"/>
              </a:spcBef>
              <a:buNone/>
              <a:tabLst>
                <a:tab algn="l" pos="0"/>
              </a:tabLst>
            </a:pPr>
            <a:r>
              <a:rPr b="0" lang="ru-RU" sz="3400" spc="-1" strike="noStrike">
                <a:solidFill>
                  <a:srgbClr val="000000"/>
                </a:solidFill>
                <a:latin typeface="Franklin Gothic Book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1. Содействие в получении образования, навыков адаптации в обществе, трудоустройстве, в защите имущественных и личных прав.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2. Обеспечение реабилитационной работы и её преемственности в постинтернатный период.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3. Повышение социального статуса выпускников государственных учреждений.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Franklin Gothic Book"/>
              </a:rPr>
              <a:t>4. Организация досуговой деятельности.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00000"/>
              </a:lnSpc>
              <a:spcBef>
                <a:spcPts val="680"/>
              </a:spcBef>
              <a:buNone/>
              <a:tabLst>
                <a:tab algn="l" pos="0"/>
              </a:tabLst>
            </a:pPr>
            <a:endParaRPr b="0" lang="ru-RU" sz="34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7457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9000"/>
          </a:bodyPr>
          <a:p>
            <a:pPr algn="ctr">
              <a:lnSpc>
                <a:spcPct val="100000"/>
              </a:lnSpc>
              <a:buNone/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  </a:t>
            </a: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Механизм реализации проекта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0" y="1052640"/>
            <a:ext cx="8991360" cy="561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24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0a22e"/>
              </a:buClr>
              <a:buSzPct val="70000"/>
              <a:buFont typeface="Franklin Gothic Medium"/>
              <a:buAutoNum type="arabicPeriod"/>
              <a:tabLst>
                <a:tab algn="l" pos="450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               </a:t>
            </a:r>
            <a:r>
              <a:rPr b="0" lang="ru-RU" sz="18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На базе СРЦН «Росток» создано сообщество выпускников «УМ» («Успешная Молодежь»). Это общительные, ответственные, отзывчивые, социально-активные девушки и юноши с целью в жизни и планами на будущее, которые ведут активный образ жизни и всегда придут на помощь. Встречи сообщества с подростками-воспитанниками Центра проходят ежемесячно в формате квест-игры, социально-психологического тренинга, направленных на развитие навыков самостоятельной жизни. По ходу мероприятий выпускники Центра делятся своим жизненным опытом с подростками – непосредственными участниками данного проекта. При этом консультативную помощь и поддержку получают как подростки (проживающие в СРЦН в период реализации проекта), так и выпускники (дети в возрасте 16-20 лет, проживающие самостоятельно).</a:t>
            </a:r>
            <a:endParaRPr b="0" lang="ru-RU" sz="7200" spc="-1" strike="noStrike">
              <a:solidFill>
                <a:srgbClr val="4e3b30"/>
              </a:solidFill>
              <a:latin typeface="Franklin Gothic Book"/>
            </a:endParaRPr>
          </a:p>
          <a:p>
            <a:pPr marL="114480" algn="just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55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55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Таким образом, выпускники нашего реабилитационного центра 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оказывают помощь и 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поддержку подросткам, оказавшимся в период 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реализации программы в учреждении, в дальнейшей 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социализации и 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освоении навыков самостоятельного проживания. Создается принцип 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«равный-равному»: бывшие воспитанники (прошедшие реабилитацию, 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проживающие самостоятельно и накопившие собственный жизненный опыт) 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помогают нынешним воспитанникам (проходящим 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реабилитацию и не 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имеющим достаточных навыков социализации). Специалисты Центра (25 человек) 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72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выступают в роли организаторов мероприятий различной направленности.</a:t>
            </a:r>
            <a:endParaRPr b="0" lang="ru-RU" sz="7200" spc="-1" strike="noStrike">
              <a:solidFill>
                <a:srgbClr val="4e3b30"/>
              </a:solidFill>
              <a:latin typeface="Franklin Gothic Book"/>
            </a:endParaRPr>
          </a:p>
          <a:p>
            <a:pPr marL="114480" algn="just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72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endParaRPr b="0" lang="ru-RU" sz="7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745776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9000"/>
          </a:bodyPr>
          <a:p>
            <a:pPr algn="ctr">
              <a:lnSpc>
                <a:spcPct val="100000"/>
              </a:lnSpc>
              <a:buNone/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  </a:t>
            </a: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Механизм реализации проекта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0" y="1052640"/>
            <a:ext cx="8991360" cy="561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24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571680" algn="just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               </a:t>
            </a:r>
            <a:r>
              <a:rPr b="0" lang="ru-RU" sz="18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88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Параллельно проводится совместная деятельность сообщества «УМ» и воспитанников Центра не реже 1 раза в месяц по следующим направлениям: спортивное (посещение спортивных объектов и мероприятий г. Орска), культурно-просветительское (посещение и участие в культурных мероприятиях), профориентационное и социально-бытовое (экскурсии в учреждения среднего специального образования (в т.ч. общежития выпускников), на производство г. Орска). </a:t>
            </a:r>
            <a:endParaRPr b="0" lang="ru-RU" sz="8800" spc="-1" strike="noStrike">
              <a:solidFill>
                <a:srgbClr val="4e3b30"/>
              </a:solidFill>
              <a:latin typeface="Franklin Gothic Book"/>
            </a:endParaRPr>
          </a:p>
          <a:p>
            <a:pPr marL="571680" algn="just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88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	</a:t>
            </a:r>
            <a:r>
              <a:rPr b="0" lang="ru-RU" sz="8800" spc="-1" strike="noStrike">
                <a:solidFill>
                  <a:srgbClr val="000000"/>
                </a:solidFill>
                <a:latin typeface="Franklin Gothic Book"/>
                <a:ea typeface="Times New Roman"/>
              </a:rPr>
              <a:t>Также выпускники совместно с подростками и специалистами Центра посетят социально-значимые объекты инфраструктуры города (городская больница и поликлиника, филиалы ПАО «Сбербанк», парикмахерскую, МФЦ, Центр занятости населения, Комплексный центр социального обслуживания населения и пр.). В интернет-сообществе «ГБУСО «СРЦН «Росток» в г. Орске» «Вконтакте» проходит онлайн-консультирование подростков и выпускников со специалистами Центра. </a:t>
            </a:r>
            <a:endParaRPr b="0" lang="ru-RU" sz="88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f0a22e"/>
              </a:buClr>
              <a:buSzPct val="70000"/>
              <a:buFont typeface="Franklin Gothic Medium"/>
              <a:buAutoNum type="arabicPeriod"/>
              <a:tabLst>
                <a:tab algn="l" pos="450360"/>
              </a:tabLst>
            </a:pPr>
            <a:r>
              <a:rPr b="0" lang="ru-RU" sz="72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endParaRPr b="0" lang="ru-RU" sz="7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0" y="116640"/>
            <a:ext cx="756540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план реализации проекта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67640" y="1052640"/>
            <a:ext cx="8523720" cy="561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algn="just">
              <a:lnSpc>
                <a:spcPct val="11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1.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Цикл встреч сообщества «УМ» с воспитанниками подросткового возраста (в  формате квест-игр):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«Жестокие нравы улиц», «Дело мастера боится», «По ту сторону закона»,                                                                                            «Личный капитал», «Молодая семья», «Молодежь в современном мире», «Мой дом – моя крепость», «Выбор своей профессии» и др.    </a:t>
            </a:r>
            <a:endParaRPr b="0" lang="ru-RU" sz="16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1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 Организация совместной досуговой деятельности сообщества «УМ» и воспитанников Центра по направлениям: </a:t>
            </a:r>
            <a:endParaRPr b="0" lang="ru-RU" sz="16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1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Спортивное: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посещение ФОЦ «Юность», акция «День здоровья в «Ростке», турнир по футболу, туристический поход, акция «День спорта»;</a:t>
            </a:r>
            <a:endParaRPr b="0" lang="ru-RU" sz="16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1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Культурно-просветительское: совместный поход в кинотеатр «МИР», посещение Орского краеведческого музея, участие в акции «Ночь в музее»; посещение Орского драматического театра им. А.С. Пушкина;</a:t>
            </a:r>
            <a:endParaRPr b="0" lang="ru-RU" sz="16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1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Профориентационное: экскурсии в техникумы и колледжи г. Орска, на производство ОА «Ормет»;</a:t>
            </a:r>
            <a:endParaRPr b="0" lang="ru-RU" sz="16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1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Социально-бытовое: конкурс «Кулинарный поединок», акция «Операция «Уют».</a:t>
            </a:r>
            <a:endParaRPr b="0" lang="ru-RU" sz="16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1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          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3. Оказание адресной материальной помощи выпускникам (наборы постельного белья, кухонных принадлежностей, посуды).                                                                         </a:t>
            </a:r>
            <a:endParaRPr b="0" lang="ru-RU" sz="16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партнёры проекта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179640" y="1556640"/>
            <a:ext cx="8686440" cy="511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" charset="2"/>
              <a:buChar char=""/>
            </a:pPr>
            <a:r>
              <a:rPr b="0" lang="ru-RU" sz="2800" spc="-1" strike="noStrike">
                <a:solidFill>
                  <a:srgbClr val="4e3b30"/>
                </a:solidFill>
                <a:latin typeface="Franklin Gothic Book"/>
              </a:rPr>
              <a:t>Государственное автономное учреждение социального обслуживания «Комплексный центр социального обслуживания населения» г. Орска,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3080" algn="just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" charset="2"/>
              <a:buChar char=""/>
            </a:pPr>
            <a:r>
              <a:rPr b="0" lang="ru-RU" sz="2800" spc="-1" strike="noStrike">
                <a:solidFill>
                  <a:srgbClr val="4e3b30"/>
                </a:solidFill>
                <a:latin typeface="Franklin Gothic Book"/>
              </a:rPr>
              <a:t>Отдел по делам несовершеннолетних и защите их прав администрации г. Орска,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3080" algn="just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" charset="2"/>
              <a:buChar char=""/>
            </a:pPr>
            <a:r>
              <a:rPr b="0" lang="ru-RU" sz="2800" spc="-1" strike="noStrike">
                <a:solidFill>
                  <a:srgbClr val="4e3b30"/>
                </a:solidFill>
                <a:latin typeface="Franklin Gothic Book"/>
              </a:rPr>
              <a:t>Орский Линейный отдел МВД РФ на транспорте. 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06" name="Рисунок 5" descr=""/>
          <p:cNvPicPr/>
          <p:nvPr/>
        </p:nvPicPr>
        <p:blipFill>
          <a:blip r:embed="rId1"/>
          <a:stretch/>
        </p:blipFill>
        <p:spPr>
          <a:xfrm>
            <a:off x="3209760" y="4437000"/>
            <a:ext cx="2724480" cy="211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/>
          </p:nvPr>
        </p:nvSpPr>
        <p:spPr>
          <a:xfrm>
            <a:off x="228600" y="548640"/>
            <a:ext cx="8686440" cy="57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algn="just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Franklin Gothic Book"/>
              </a:rPr>
              <a:t>	</a:t>
            </a:r>
            <a:r>
              <a:rPr b="1" lang="ru-RU" sz="3200" spc="-1" strike="noStrike">
                <a:solidFill>
                  <a:srgbClr val="000000"/>
                </a:solidFill>
                <a:latin typeface="Franklin Gothic Book"/>
              </a:rPr>
              <a:t>Проект «Социомост Взрослые-дети» -  </a:t>
            </a:r>
            <a:r>
              <a:rPr b="0" lang="ru-RU" sz="3200" spc="-1" strike="noStrike">
                <a:solidFill>
                  <a:srgbClr val="000000"/>
                </a:solidFill>
                <a:latin typeface="Franklin Gothic Book"/>
              </a:rPr>
              <a:t>победитель </a:t>
            </a:r>
            <a:r>
              <a:rPr b="0" lang="en-US" sz="3200" spc="-1" strike="noStrike">
                <a:solidFill>
                  <a:srgbClr val="000000"/>
                </a:solidFill>
                <a:latin typeface="Franklin Gothic Book"/>
              </a:rPr>
              <a:t>V</a:t>
            </a:r>
            <a:r>
              <a:rPr b="0" lang="ru-RU" sz="3200" spc="-1" strike="noStrike">
                <a:solidFill>
                  <a:srgbClr val="000000"/>
                </a:solidFill>
                <a:latin typeface="Franklin Gothic Book"/>
              </a:rPr>
              <a:t> </a:t>
            </a:r>
            <a:r>
              <a:rPr b="0" lang="ru-RU" sz="3200" spc="-1" strike="noStrike">
                <a:solidFill>
                  <a:srgbClr val="333333"/>
                </a:solidFill>
                <a:latin typeface="Franklin Gothic Book"/>
              </a:rPr>
              <a:t>Всероссийского Конкурса              «Курс на семью»-2020</a:t>
            </a:r>
            <a:r>
              <a:rPr b="1" lang="ru-RU" sz="3200" spc="-1" strike="noStrike">
                <a:solidFill>
                  <a:srgbClr val="000000"/>
                </a:solidFill>
                <a:latin typeface="Franklin Gothic Book"/>
              </a:rPr>
              <a:t>, </a:t>
            </a:r>
            <a:r>
              <a:rPr b="0" lang="ru-RU" sz="3200" spc="-1" strike="noStrike">
                <a:solidFill>
                  <a:srgbClr val="000000"/>
                </a:solidFill>
                <a:latin typeface="Franklin Gothic Book"/>
              </a:rPr>
              <a:t>организованного Благотворительным фондом помощи детям и социально незащищенным слоям населения «Ключ»!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latin typeface="Franklin Gothic Book"/>
                <a:ea typeface="Calibri"/>
              </a:rPr>
              <a:t>На поддержку проекта получен грант в размере </a:t>
            </a:r>
            <a:r>
              <a:rPr b="1" lang="ru-RU" sz="3200" spc="-1" strike="noStrike" u="sng">
                <a:solidFill>
                  <a:srgbClr val="000000"/>
                </a:solidFill>
                <a:uFillTx/>
                <a:latin typeface="Franklin Gothic Book"/>
                <a:ea typeface="Calibri"/>
              </a:rPr>
              <a:t>840 тыс. руб.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08" name="Рисунок 3" descr=""/>
          <p:cNvPicPr/>
          <p:nvPr/>
        </p:nvPicPr>
        <p:blipFill>
          <a:blip r:embed="rId1"/>
          <a:stretch/>
        </p:blipFill>
        <p:spPr>
          <a:xfrm>
            <a:off x="4932000" y="4149000"/>
            <a:ext cx="3131640" cy="234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1083</TotalTime>
  <Application>LibreOffice/7.3.2.2$Windows_X86_64 LibreOffice_project/49f2b1bff42cfccbd8f788c8dc32c1c309559be0</Application>
  <AppVersion>15.0000</AppVersion>
  <Words>1015</Words>
  <Paragraphs>77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2018-06-15T07:06:34Z</dcterms:created>
  <dc:creator>Айгуль</dc:creator>
  <dc:description/>
  <dc:language>ru-RU</dc:language>
  <cp:lastModifiedBy/>
  <dcterms:modified xsi:type="dcterms:W3CDTF">2023-01-18T12:11:51Z</dcterms:modified>
  <cp:revision>61</cp:revision>
  <dc:subject/>
  <dc:title>Социальный проект  «Не рядом, а вместе»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14</vt:i4>
  </property>
</Properties>
</file>