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72" r:id="rId8"/>
    <p:sldId id="264" r:id="rId9"/>
    <p:sldId id="266" r:id="rId10"/>
    <p:sldId id="268" r:id="rId11"/>
    <p:sldId id="269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67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3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4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21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89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46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9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15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42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68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43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E55E-C872-475E-8C23-2C82DFD7F7F1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17D9-723C-4631-8D37-263C8F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3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01"/>
            <a:ext cx="9144000" cy="68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solidFill>
                <a:schemeClr val="bg1"/>
              </a:solidFill>
            </a:endParaRPr>
          </a:p>
          <a:p>
            <a:endParaRPr lang="ru-RU" sz="4400" dirty="0"/>
          </a:p>
        </p:txBody>
      </p:sp>
      <p:pic>
        <p:nvPicPr>
          <p:cNvPr id="15362" name="Picture 2" descr="http://www.respublic.net/wp-content/uploads/2022/01/2405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0240"/>
            <a:ext cx="9144000" cy="47251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828092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«ПРОФЕССИОНАЛЬНАЯ ПОДДЕРЖКА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 ЗАМЕЩАЮЩИХ СЕМЕЙ С ДЕТЬМИ,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НАХОДЯЩИХСЯ В ТРУДНОЙ ЖИЗНЕННОЙ СИТУАЦИИ,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В УСЛОВИЯХ СОЦИАЛЬНО-РЕАБИЛИТАЦИОННОГО ЦЕНТРА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ДЛЯ НЕСОВЕРШЕННОЛЕТНИХ»</a:t>
            </a:r>
            <a:endParaRPr lang="ru-RU" sz="2400" b="1" dirty="0" smtClean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91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626469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558" y="481310"/>
            <a:ext cx="7633821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РЕЗУЛЬТАТЫ ПРАКТИКИ:</a:t>
            </a:r>
          </a:p>
          <a:p>
            <a:pPr algn="ctr"/>
            <a:endParaRPr lang="ru-RU" sz="800" dirty="0" smtClean="0">
              <a:solidFill>
                <a:srgbClr val="000066"/>
              </a:solidFill>
            </a:endParaRPr>
          </a:p>
          <a:p>
            <a:pPr lvl="0"/>
            <a:r>
              <a:rPr lang="ru-RU" sz="2800" dirty="0" smtClean="0">
                <a:solidFill>
                  <a:srgbClr val="000066"/>
                </a:solidFill>
              </a:rPr>
              <a:t>- </a:t>
            </a:r>
            <a:r>
              <a:rPr lang="ru-RU" sz="2600" b="1" dirty="0" smtClean="0">
                <a:solidFill>
                  <a:srgbClr val="CC3300"/>
                </a:solidFill>
              </a:rPr>
              <a:t>36</a:t>
            </a:r>
            <a:r>
              <a:rPr lang="ru-RU" sz="2600" dirty="0" smtClean="0">
                <a:solidFill>
                  <a:srgbClr val="000066"/>
                </a:solidFill>
              </a:rPr>
              <a:t> кандидатов в замещающие родители окончили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Школу приемных родителей;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</a:t>
            </a:r>
            <a:r>
              <a:rPr lang="ru-RU" sz="2600" b="1" dirty="0" smtClean="0">
                <a:solidFill>
                  <a:srgbClr val="CC3300"/>
                </a:solidFill>
              </a:rPr>
              <a:t>19</a:t>
            </a:r>
            <a:r>
              <a:rPr lang="ru-RU" sz="2600" dirty="0" smtClean="0">
                <a:solidFill>
                  <a:srgbClr val="000066"/>
                </a:solidFill>
              </a:rPr>
              <a:t> детей, оставшихся без попечения родителей,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приняты в семьи выпускников Школы приемных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родителей;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</a:t>
            </a:r>
            <a:r>
              <a:rPr lang="ru-RU" sz="2600" b="1" dirty="0" smtClean="0">
                <a:solidFill>
                  <a:srgbClr val="CC3300"/>
                </a:solidFill>
              </a:rPr>
              <a:t>33</a:t>
            </a:r>
            <a:r>
              <a:rPr lang="ru-RU" sz="2600" dirty="0" smtClean="0">
                <a:solidFill>
                  <a:srgbClr val="000066"/>
                </a:solidFill>
              </a:rPr>
              <a:t> замещающих семьи (возраст приемных детей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от 5 до 15 лет) состояли на сопровождении Службы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социальной помощи замещающей семье;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</a:t>
            </a:r>
            <a:r>
              <a:rPr lang="ru-RU" sz="2600" b="1" dirty="0" smtClean="0">
                <a:solidFill>
                  <a:srgbClr val="CC3300"/>
                </a:solidFill>
              </a:rPr>
              <a:t>9</a:t>
            </a:r>
            <a:r>
              <a:rPr lang="ru-RU" sz="2600" dirty="0" smtClean="0">
                <a:solidFill>
                  <a:srgbClr val="000066"/>
                </a:solidFill>
              </a:rPr>
              <a:t> замещающих семей посещали Школу раннего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развития «Малыш»;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</a:t>
            </a:r>
            <a:r>
              <a:rPr lang="ru-RU" sz="2600" b="1" dirty="0" smtClean="0">
                <a:solidFill>
                  <a:srgbClr val="CC3300"/>
                </a:solidFill>
              </a:rPr>
              <a:t>26</a:t>
            </a:r>
            <a:r>
              <a:rPr lang="ru-RU" sz="2600" dirty="0" smtClean="0">
                <a:solidFill>
                  <a:srgbClr val="000066"/>
                </a:solidFill>
              </a:rPr>
              <a:t> замещающих семей стали участниками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Клуба замещающих семей «Доверие»;</a:t>
            </a:r>
          </a:p>
        </p:txBody>
      </p:sp>
      <p:pic>
        <p:nvPicPr>
          <p:cNvPr id="7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164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626469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5177" y="400010"/>
            <a:ext cx="808477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РЕЗУЛЬТАТЫ ПРАКТИКИ:</a:t>
            </a:r>
          </a:p>
          <a:p>
            <a:pPr algn="ctr"/>
            <a:endParaRPr lang="ru-RU" sz="1050" dirty="0" smtClean="0">
              <a:solidFill>
                <a:srgbClr val="000066"/>
              </a:solidFill>
            </a:endParaRPr>
          </a:p>
          <a:p>
            <a:pPr lvl="0">
              <a:buFontTx/>
              <a:buChar char="-"/>
            </a:pPr>
            <a:r>
              <a:rPr lang="ru-RU" sz="2600" b="1" dirty="0" smtClean="0">
                <a:solidFill>
                  <a:srgbClr val="CC3300"/>
                </a:solidFill>
              </a:rPr>
              <a:t>29</a:t>
            </a:r>
            <a:r>
              <a:rPr lang="ru-RU" sz="2600" dirty="0" smtClean="0">
                <a:solidFill>
                  <a:srgbClr val="000066"/>
                </a:solidFill>
              </a:rPr>
              <a:t> родителей (69%) и </a:t>
            </a:r>
            <a:r>
              <a:rPr lang="ru-RU" sz="2600" b="1" dirty="0" smtClean="0">
                <a:solidFill>
                  <a:srgbClr val="CC3300"/>
                </a:solidFill>
              </a:rPr>
              <a:t>36</a:t>
            </a:r>
            <a:r>
              <a:rPr lang="ru-RU" sz="2600" dirty="0" smtClean="0">
                <a:solidFill>
                  <a:srgbClr val="000066"/>
                </a:solidFill>
              </a:rPr>
              <a:t> несовершеннолетних (81%)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охвачены всеми формами работы в практике;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проведено </a:t>
            </a:r>
            <a:r>
              <a:rPr lang="ru-RU" sz="2600" b="1" dirty="0" smtClean="0">
                <a:solidFill>
                  <a:srgbClr val="CC3300"/>
                </a:solidFill>
              </a:rPr>
              <a:t>399 </a:t>
            </a:r>
            <a:r>
              <a:rPr lang="ru-RU" sz="2600" dirty="0" smtClean="0">
                <a:solidFill>
                  <a:srgbClr val="000066"/>
                </a:solidFill>
              </a:rPr>
              <a:t>индивидуальных/семейных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консультаций, </a:t>
            </a:r>
            <a:r>
              <a:rPr lang="ru-RU" sz="2600" b="1" dirty="0" smtClean="0">
                <a:solidFill>
                  <a:srgbClr val="CC3300"/>
                </a:solidFill>
              </a:rPr>
              <a:t>115</a:t>
            </a:r>
            <a:r>
              <a:rPr lang="ru-RU" sz="2600" dirty="0" smtClean="0">
                <a:solidFill>
                  <a:srgbClr val="000066"/>
                </a:solidFill>
              </a:rPr>
              <a:t> групповых занятий с детьми/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родителями;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в </a:t>
            </a:r>
            <a:r>
              <a:rPr lang="ru-RU" sz="2600" b="1" dirty="0" smtClean="0">
                <a:solidFill>
                  <a:srgbClr val="CC3300"/>
                </a:solidFill>
              </a:rPr>
              <a:t>42</a:t>
            </a:r>
            <a:r>
              <a:rPr lang="ru-RU" sz="2600" dirty="0" smtClean="0">
                <a:solidFill>
                  <a:srgbClr val="000066"/>
                </a:solidFill>
              </a:rPr>
              <a:t> замещающих семьях (100 % от числа участников)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не зафиксирован отказ от приемных детей;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</a:t>
            </a:r>
            <a:r>
              <a:rPr lang="ru-RU" sz="2600" b="1" dirty="0" smtClean="0">
                <a:solidFill>
                  <a:srgbClr val="CC3300"/>
                </a:solidFill>
              </a:rPr>
              <a:t>36</a:t>
            </a:r>
            <a:r>
              <a:rPr lang="ru-RU" sz="2600" dirty="0" smtClean="0">
                <a:solidFill>
                  <a:srgbClr val="000066"/>
                </a:solidFill>
              </a:rPr>
              <a:t> замещающих семей (86% от числа участников)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удовлетворены помощью, оказанной в рамках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практики, и </a:t>
            </a:r>
            <a:r>
              <a:rPr lang="ru-RU" sz="2600" b="1" dirty="0" smtClean="0">
                <a:solidFill>
                  <a:srgbClr val="CC3300"/>
                </a:solidFill>
              </a:rPr>
              <a:t>37</a:t>
            </a:r>
            <a:r>
              <a:rPr lang="ru-RU" sz="2600" dirty="0" smtClean="0">
                <a:solidFill>
                  <a:srgbClr val="000066"/>
                </a:solidFill>
              </a:rPr>
              <a:t> семей (89% от числа целевой группы)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удовлетворены своим участием в практике;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- в учреждении введено в практику </a:t>
            </a:r>
            <a:r>
              <a:rPr lang="ru-RU" sz="2600" b="1" dirty="0" smtClean="0">
                <a:solidFill>
                  <a:srgbClr val="CC3300"/>
                </a:solidFill>
              </a:rPr>
              <a:t>11</a:t>
            </a:r>
            <a:r>
              <a:rPr lang="ru-RU" sz="2600" dirty="0" smtClean="0">
                <a:solidFill>
                  <a:srgbClr val="000066"/>
                </a:solidFill>
              </a:rPr>
              <a:t> новых услуг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для замещающих семей </a:t>
            </a:r>
            <a:endParaRPr lang="ru-RU" sz="2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64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626469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0233" y="430788"/>
            <a:ext cx="8772851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ЭФФЕКТИВНОСТЬ ПРАКТИКИ:</a:t>
            </a:r>
          </a:p>
          <a:p>
            <a:pPr algn="ctr"/>
            <a:endParaRPr lang="ru-RU" sz="900" dirty="0" smtClean="0">
              <a:solidFill>
                <a:srgbClr val="000066"/>
              </a:solidFill>
            </a:endParaRP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- у </a:t>
            </a:r>
            <a:r>
              <a:rPr lang="ru-RU" sz="2400" b="1" dirty="0" smtClean="0">
                <a:solidFill>
                  <a:srgbClr val="CC3300"/>
                </a:solidFill>
              </a:rPr>
              <a:t>36 </a:t>
            </a:r>
            <a:r>
              <a:rPr lang="ru-RU" sz="2400" dirty="0" smtClean="0">
                <a:solidFill>
                  <a:srgbClr val="000066"/>
                </a:solidFill>
              </a:rPr>
              <a:t>замещающих семей (86% от всей целевой группы)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отмечено улучшение внутрисемейных взаимоотношений,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сформированы новые или воспроизведены старые семейные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традиции;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- у </a:t>
            </a:r>
            <a:r>
              <a:rPr lang="ru-RU" sz="2400" b="1" dirty="0" smtClean="0">
                <a:solidFill>
                  <a:srgbClr val="CC3300"/>
                </a:solidFill>
              </a:rPr>
              <a:t>27</a:t>
            </a:r>
            <a:r>
              <a:rPr lang="ru-RU" sz="2400" dirty="0" smtClean="0">
                <a:solidFill>
                  <a:srgbClr val="000066"/>
                </a:solidFill>
              </a:rPr>
              <a:t> замещающих семей (64% от числа целевой группы)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преодолен кризисный период;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- у </a:t>
            </a:r>
            <a:r>
              <a:rPr lang="ru-RU" sz="2400" b="1" dirty="0" smtClean="0">
                <a:solidFill>
                  <a:srgbClr val="CC3300"/>
                </a:solidFill>
              </a:rPr>
              <a:t>32</a:t>
            </a:r>
            <a:r>
              <a:rPr lang="ru-RU" sz="2400" dirty="0" smtClean="0">
                <a:solidFill>
                  <a:srgbClr val="000066"/>
                </a:solidFill>
              </a:rPr>
              <a:t> детей и подростков, оставшихся без попечения родителей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(74% от числа целевой группы) отмечено улучшение социальной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адаптации;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- у </a:t>
            </a:r>
            <a:r>
              <a:rPr lang="ru-RU" sz="2400" b="1" dirty="0" smtClean="0">
                <a:solidFill>
                  <a:srgbClr val="CC3300"/>
                </a:solidFill>
              </a:rPr>
              <a:t>39</a:t>
            </a:r>
            <a:r>
              <a:rPr lang="ru-RU" sz="2400" dirty="0" smtClean="0">
                <a:solidFill>
                  <a:srgbClr val="000066"/>
                </a:solidFill>
              </a:rPr>
              <a:t> замещающих родителей (93% от числа целевой группы)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отмечено повышение психолого-педагогической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компетентности;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- </a:t>
            </a:r>
            <a:r>
              <a:rPr lang="ru-RU" sz="2400" b="1" dirty="0" smtClean="0">
                <a:solidFill>
                  <a:srgbClr val="CC3300"/>
                </a:solidFill>
              </a:rPr>
              <a:t>42</a:t>
            </a:r>
            <a:r>
              <a:rPr lang="ru-RU" sz="2400" dirty="0" smtClean="0">
                <a:solidFill>
                  <a:srgbClr val="000066"/>
                </a:solidFill>
              </a:rPr>
              <a:t> замещающие семьи (100%) расширили свои 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социальные контакты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64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626469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6487" y="430788"/>
            <a:ext cx="899804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ТИРАЖИРУЕМОСТЬ ПРАКТИКИ</a:t>
            </a:r>
            <a:endParaRPr lang="ru-RU" sz="2800" dirty="0" smtClean="0">
              <a:solidFill>
                <a:srgbClr val="000066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66"/>
                </a:solidFill>
              </a:rPr>
              <a:t>практика актуальна, показала успешность в современных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условиях и не является устаревшей;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66"/>
                </a:solidFill>
              </a:rPr>
              <a:t>результативна, полученные результаты значимы для иных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организаций и регионов, показатели результативности </a:t>
            </a:r>
          </a:p>
          <a:p>
            <a:pPr lvl="0"/>
            <a:r>
              <a:rPr lang="ru-RU" sz="2600" dirty="0" err="1" smtClean="0">
                <a:solidFill>
                  <a:srgbClr val="000066"/>
                </a:solidFill>
              </a:rPr>
              <a:t>валидны</a:t>
            </a:r>
            <a:r>
              <a:rPr lang="ru-RU" sz="2600" dirty="0" smtClean="0">
                <a:solidFill>
                  <a:srgbClr val="000066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66"/>
                </a:solidFill>
              </a:rPr>
              <a:t>имеет </a:t>
            </a:r>
            <a:r>
              <a:rPr lang="ru-RU" sz="2600" dirty="0" err="1" smtClean="0">
                <a:solidFill>
                  <a:srgbClr val="000066"/>
                </a:solidFill>
              </a:rPr>
              <a:t>инструментальность</a:t>
            </a:r>
            <a:r>
              <a:rPr lang="ru-RU" sz="2600" dirty="0" smtClean="0">
                <a:solidFill>
                  <a:srgbClr val="000066"/>
                </a:solidFill>
              </a:rPr>
              <a:t> описания и достаточность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пошаговой информации для внедрения в других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организациях и регионах;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66"/>
                </a:solidFill>
              </a:rPr>
              <a:t>имеет ресурсную доступность, экономически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целесообразна;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66"/>
                </a:solidFill>
              </a:rPr>
              <a:t>реализация практики вызвала одобрение широкого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круга </a:t>
            </a:r>
            <a:r>
              <a:rPr lang="ru-RU" sz="2600" dirty="0" err="1" smtClean="0">
                <a:solidFill>
                  <a:srgbClr val="000066"/>
                </a:solidFill>
              </a:rPr>
              <a:t>благополучателей</a:t>
            </a:r>
            <a:r>
              <a:rPr lang="ru-RU" sz="2600" dirty="0" smtClean="0">
                <a:solidFill>
                  <a:srgbClr val="000066"/>
                </a:solidFill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66"/>
                </a:solidFill>
              </a:rPr>
              <a:t>опыт реализации практики описан и представлен </a:t>
            </a:r>
          </a:p>
          <a:p>
            <a:pPr lvl="0"/>
            <a:r>
              <a:rPr lang="ru-RU" sz="2600" dirty="0" smtClean="0">
                <a:solidFill>
                  <a:srgbClr val="000066"/>
                </a:solidFill>
              </a:rPr>
              <a:t>на различных уровнях</a:t>
            </a:r>
            <a:endParaRPr lang="ru-RU" sz="2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64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8213" y="4653136"/>
            <a:ext cx="6467573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: 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Смоленская область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г. Вязьма, ул. 25 Октября, д. 1а</a:t>
            </a:r>
            <a:endParaRPr lang="en-US" sz="2000" b="1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Wingdings"/>
              </a:rPr>
              <a:t>: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4-25-01, 4-21-35</a:t>
            </a:r>
            <a:endParaRPr lang="ru-RU" sz="2000" dirty="0">
              <a:ln w="317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3175" cmpd="sng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www.centr-garmonia.ru</a:t>
            </a:r>
            <a:endParaRPr lang="ru-RU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8" name="Рисунок 7" descr="солнышк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176" y="548313"/>
            <a:ext cx="7131645" cy="156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8213" y="2924944"/>
            <a:ext cx="621676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dventure" pitchFamily="2" charset="0"/>
              </a:rPr>
              <a:t>Спасибо за внимание!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80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640960" cy="576064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6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7" y="476672"/>
            <a:ext cx="849694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Практика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«Профессиональная поддержка замещающих семей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с детьми, находящихся в трудной жизненной ситуации,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в условиях социально-реабилитационного центра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для несовершеннолетних»</a:t>
            </a:r>
            <a:endParaRPr lang="ru-RU" sz="800" b="1" dirty="0" smtClean="0">
              <a:solidFill>
                <a:srgbClr val="000066"/>
              </a:solidFill>
            </a:endParaRPr>
          </a:p>
          <a:p>
            <a:endParaRPr lang="ru-RU" sz="8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Территория внедрения: </a:t>
            </a:r>
            <a:r>
              <a:rPr lang="ru-RU" sz="2400" dirty="0" smtClean="0">
                <a:solidFill>
                  <a:srgbClr val="000066"/>
                </a:solidFill>
              </a:rPr>
              <a:t>г.Вязьма и Вяземский район </a:t>
            </a:r>
          </a:p>
          <a:p>
            <a:r>
              <a:rPr lang="ru-RU" sz="2400" dirty="0" smtClean="0">
                <a:solidFill>
                  <a:srgbClr val="000066"/>
                </a:solidFill>
              </a:rPr>
              <a:t>Смоленской области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Сроки реализации: </a:t>
            </a:r>
            <a:r>
              <a:rPr lang="ru-RU" sz="2400" dirty="0" smtClean="0">
                <a:solidFill>
                  <a:srgbClr val="000066"/>
                </a:solidFill>
              </a:rPr>
              <a:t>сентябрь 2020 г. – октябрь 2021 г.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Целевая группа: </a:t>
            </a:r>
          </a:p>
          <a:p>
            <a:r>
              <a:rPr lang="ru-RU" sz="2400" b="1" dirty="0" smtClean="0">
                <a:solidFill>
                  <a:srgbClr val="CC3300"/>
                </a:solidFill>
              </a:rPr>
              <a:t>36</a:t>
            </a:r>
            <a:r>
              <a:rPr lang="ru-RU" sz="2400" dirty="0" smtClean="0">
                <a:solidFill>
                  <a:srgbClr val="000066"/>
                </a:solidFill>
              </a:rPr>
              <a:t> кандидатов в замещающие родители</a:t>
            </a:r>
          </a:p>
          <a:p>
            <a:r>
              <a:rPr lang="ru-RU" sz="2400" b="1" dirty="0" smtClean="0">
                <a:solidFill>
                  <a:srgbClr val="CC3300"/>
                </a:solidFill>
              </a:rPr>
              <a:t>42</a:t>
            </a:r>
            <a:r>
              <a:rPr lang="ru-RU" sz="2400" dirty="0" smtClean="0">
                <a:solidFill>
                  <a:srgbClr val="000066"/>
                </a:solidFill>
              </a:rPr>
              <a:t> замещающие семьи (приемные и опекунские), взявшие на воспитание детей, оставшихся без попечения родителей, </a:t>
            </a:r>
          </a:p>
          <a:p>
            <a:r>
              <a:rPr lang="ru-RU" sz="2400" dirty="0" smtClean="0">
                <a:solidFill>
                  <a:srgbClr val="000066"/>
                </a:solidFill>
              </a:rPr>
              <a:t>от 1 года до 15 лет, находящиеся в трудной жизненной ситуации</a:t>
            </a:r>
          </a:p>
          <a:p>
            <a:pPr marL="442913" indent="457200">
              <a:buClr>
                <a:srgbClr val="FFCC00"/>
              </a:buClr>
              <a:buFont typeface="Wingdings" pitchFamily="2" charset="2"/>
              <a:buChar char="Ø"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64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734" y="548680"/>
            <a:ext cx="8415738" cy="576064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70" y="764704"/>
            <a:ext cx="8374280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АКТУАЛЬНОСТЬ ПРАКТИКИ</a:t>
            </a:r>
          </a:p>
          <a:p>
            <a:pPr algn="ctr"/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Практика реализована на территории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МО «Вяземский район» Смоленской области: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численность населения – </a:t>
            </a:r>
            <a:r>
              <a:rPr lang="ru-RU" sz="2800" b="1" dirty="0" smtClean="0">
                <a:solidFill>
                  <a:srgbClr val="CC3300"/>
                </a:solidFill>
              </a:rPr>
              <a:t>79 000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человек,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детское население – </a:t>
            </a:r>
            <a:r>
              <a:rPr lang="ru-RU" sz="2800" b="1" dirty="0" smtClean="0">
                <a:solidFill>
                  <a:srgbClr val="CC3300"/>
                </a:solidFill>
              </a:rPr>
              <a:t>13895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человек,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из них детей-сирот и детей, оставшихся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без попечения родителей -  </a:t>
            </a:r>
            <a:r>
              <a:rPr lang="ru-RU" sz="2800" b="1" dirty="0" smtClean="0">
                <a:solidFill>
                  <a:srgbClr val="CC3300"/>
                </a:solidFill>
              </a:rPr>
              <a:t>258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из которых воспитываются в семьях – </a:t>
            </a:r>
            <a:r>
              <a:rPr lang="ru-RU" sz="2800" b="1" dirty="0" smtClean="0">
                <a:solidFill>
                  <a:srgbClr val="CC3300"/>
                </a:solidFill>
              </a:rPr>
              <a:t>184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человека.  </a:t>
            </a:r>
          </a:p>
          <a:p>
            <a:pPr algn="ctr"/>
            <a:endParaRPr lang="ru-RU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 2019-2020 гг. вторичный отказ от ребенка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зафиксирован в </a:t>
            </a:r>
            <a:r>
              <a:rPr lang="ru-RU" sz="2800" b="1" dirty="0" smtClean="0">
                <a:solidFill>
                  <a:srgbClr val="CC3300"/>
                </a:solidFill>
              </a:rPr>
              <a:t>9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случаях.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756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0158" y="404664"/>
            <a:ext cx="9466630" cy="641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АКТУАЛЬНОСТЬ ПРАКТИКИ</a:t>
            </a:r>
          </a:p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ОСНОВНОЕ ПРОБЛЕМНОЕ ПОЛЕ ЦЕЛЕВОЙ ГРУППЫ</a:t>
            </a:r>
          </a:p>
          <a:p>
            <a:pPr algn="ctr"/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C3300"/>
                </a:solidFill>
              </a:rPr>
              <a:t>Со стороны замещающих родителей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– нарушение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внутрисемейных взаимоотношений, обусловленное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недостаточной психолого-педагогической компетентностью, 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личными психологическими проблемами и неготовностью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изменения своей родительской позиции в отношениях с детьми </a:t>
            </a:r>
          </a:p>
          <a:p>
            <a:pPr algn="ctr"/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C3300"/>
                </a:solidFill>
              </a:rPr>
              <a:t>Со стороны детей и подростков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– психологические травмы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анамнезе, трудности в идентификации с приёмной семьей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 сохранении связей с кровными родителями, личностные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 возрастные особенности, проблемы социальной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дезадаптации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городе и районе в 2020 году отсутствовало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учреждение, оказывающее помощь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 поддержку замещающим семьям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88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335" y="565517"/>
            <a:ext cx="858414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ЦЕЛЬ ПРАКТИКИ: </a:t>
            </a:r>
          </a:p>
          <a:p>
            <a:pPr algn="ctr"/>
            <a:endParaRPr lang="ru-RU" sz="1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способствовать профилактике 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вторичного социального сиротства посредством 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развития системы социальных услуг для замещающих 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семей и кандидатов в замещающие родители</a:t>
            </a:r>
          </a:p>
        </p:txBody>
      </p:sp>
      <p:pic>
        <p:nvPicPr>
          <p:cNvPr id="8" name="Рисунок 7" descr="E:\фото\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8999"/>
            <a:ext cx="2731523" cy="192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E:\фото\IMG_36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877" y="3458979"/>
            <a:ext cx="2774285" cy="1922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E:\фото\IMG_72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429000"/>
            <a:ext cx="284878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098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79685"/>
            <a:ext cx="86632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ЗАДАЧИ ПРАКТИКИ:</a:t>
            </a:r>
            <a:endParaRPr lang="ru-RU" sz="2400" dirty="0" smtClean="0">
              <a:solidFill>
                <a:srgbClr val="000066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66"/>
                </a:solidFill>
              </a:rPr>
              <a:t> организовать психолого-педагогическую и правовую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подготовку граждан, желающих взять на воспитание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в семью ребенка-сироту или ребенка, оставшегося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без попечения родителей;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66"/>
                </a:solidFill>
              </a:rPr>
              <a:t> создать условия для оказания консультативной,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психологической, педагогической, юридической,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социальной помощи семьям, принявшим на воспитание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ребёнка-сироту или оставшегося без попечения родителей;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66"/>
                </a:solidFill>
              </a:rPr>
              <a:t> оказать психолого-педагогическую и медико-социальную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помощь семьям, взявшим на воспитание ребенка-сироту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или ребенка, оставшегося без попечения родителей,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в возрасте от 1 года до 3-х лет;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66"/>
                </a:solidFill>
              </a:rPr>
              <a:t> формировать неформальную поддерживающую среду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для организации семейного досуга и групповой взаимопомощи 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</a:rPr>
              <a:t>замещающим семьям.</a:t>
            </a:r>
          </a:p>
        </p:txBody>
      </p:sp>
    </p:spTree>
    <p:extLst>
      <p:ext uri="{BB962C8B-B14F-4D97-AF65-F5344CB8AC3E}">
        <p14:creationId xmlns:p14="http://schemas.microsoft.com/office/powerpoint/2010/main" xmlns="" val="264766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66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СТРУКТУРА ПРАКТИКИ</a:t>
            </a:r>
          </a:p>
        </p:txBody>
      </p:sp>
      <p:pic>
        <p:nvPicPr>
          <p:cNvPr id="5" name="Рисунок 4" descr="E:\фото\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3384376" cy="217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:\фото\IMG_4021.JPG"/>
          <p:cNvPicPr/>
          <p:nvPr/>
        </p:nvPicPr>
        <p:blipFill>
          <a:blip r:embed="rId4" cstate="print"/>
          <a:srcRect t="3771" r="19358"/>
          <a:stretch>
            <a:fillRect/>
          </a:stretch>
        </p:blipFill>
        <p:spPr bwMode="auto">
          <a:xfrm>
            <a:off x="899592" y="3861048"/>
            <a:ext cx="331236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:\ФОТО фильм\IMG_12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02594"/>
            <a:ext cx="3308011" cy="211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ФОТО фильм\лекторий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980728"/>
            <a:ext cx="324036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99592" y="317290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Школа приёмных родителей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603348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Служба социальной помощи замещающей семье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612523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Школа раннего развития «Малыш»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322517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Клуб замещающих семей «Доверие»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264766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90138"/>
            <a:ext cx="842493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РЕСУРСЫ ПРАКТИКИ</a:t>
            </a:r>
            <a:endParaRPr lang="ru-RU" sz="2800" dirty="0" smtClean="0">
              <a:solidFill>
                <a:srgbClr val="000066"/>
              </a:solidFill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3300"/>
                </a:solidFill>
              </a:rPr>
              <a:t>11</a:t>
            </a: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высококвалифицированных специалистов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(руководитель практики, 2 педагога-психолога,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врач-психотерапевт, врач-невролог, 2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r>
              <a:rPr lang="ru-RU" sz="2400" dirty="0" smtClean="0">
                <a:solidFill>
                  <a:srgbClr val="000066"/>
                </a:solidFill>
              </a:rPr>
              <a:t>социальных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педагога, воспитатель, юрисконсульт, музыкальный руководитель, учитель-логопед)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66"/>
                </a:solidFill>
              </a:rPr>
              <a:t>Оборудованные помещения</a:t>
            </a:r>
            <a:r>
              <a:rPr lang="ru-RU" sz="2400" dirty="0" smtClean="0">
                <a:solidFill>
                  <a:srgbClr val="000066"/>
                </a:solidFill>
              </a:rPr>
              <a:t> для </a:t>
            </a:r>
            <a:r>
              <a:rPr lang="ru-RU" sz="2400" dirty="0" err="1" smtClean="0">
                <a:solidFill>
                  <a:srgbClr val="000066"/>
                </a:solidFill>
              </a:rPr>
              <a:t>психокоррекционной</a:t>
            </a:r>
            <a:endParaRPr lang="ru-RU" sz="2400" dirty="0" smtClean="0">
              <a:solidFill>
                <a:srgbClr val="000066"/>
              </a:solidFill>
            </a:endParaRP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работы, для коррекционно-развивающих занятий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с детьми раннего возраста, кабинет консультирования,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актовый зал, компьютерная техника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66"/>
                </a:solidFill>
              </a:rPr>
              <a:t>Источники финансирования: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бюджетные средства – </a:t>
            </a:r>
            <a:r>
              <a:rPr lang="ru-RU" sz="2400" b="1" dirty="0" smtClean="0">
                <a:solidFill>
                  <a:srgbClr val="CC3300"/>
                </a:solidFill>
              </a:rPr>
              <a:t>520</a:t>
            </a:r>
            <a:r>
              <a:rPr lang="ru-RU" sz="2400" dirty="0" smtClean="0">
                <a:solidFill>
                  <a:srgbClr val="000066"/>
                </a:solidFill>
              </a:rPr>
              <a:t> тыс. руб.,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внебюджетные средства – </a:t>
            </a:r>
            <a:r>
              <a:rPr lang="ru-RU" sz="2400" b="1" dirty="0" smtClean="0">
                <a:solidFill>
                  <a:srgbClr val="CC3300"/>
                </a:solidFill>
              </a:rPr>
              <a:t>630</a:t>
            </a:r>
            <a:r>
              <a:rPr lang="ru-RU" sz="2400" dirty="0" smtClean="0">
                <a:solidFill>
                  <a:srgbClr val="000066"/>
                </a:solidFill>
              </a:rPr>
              <a:t> тыс. руб.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66"/>
                </a:solidFill>
              </a:rPr>
              <a:t>Партнеры:</a:t>
            </a:r>
            <a:r>
              <a:rPr lang="ru-RU" sz="2400" dirty="0" smtClean="0">
                <a:solidFill>
                  <a:srgbClr val="000066"/>
                </a:solidFill>
              </a:rPr>
              <a:t> отдел опеки и попечительства,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социальные педагоги образовательных </a:t>
            </a:r>
          </a:p>
          <a:p>
            <a:pPr lvl="0" algn="ctr"/>
            <a:r>
              <a:rPr lang="ru-RU" sz="2400" dirty="0" smtClean="0">
                <a:solidFill>
                  <a:srgbClr val="000066"/>
                </a:solidFill>
              </a:rPr>
              <a:t>организаций, врачи-педиатры, волонтеры</a:t>
            </a:r>
            <a:endParaRPr lang="ru-RU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20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forwallpaper.com/files/images/4/4b9f/4b9f2fd0/673746/blue-and-yel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96944" cy="629299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6" descr="http://www.montsalban-villefranchois.fr/files/pmedia/public/r3152_9_famil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751014" cy="14221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8496943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ТЕХНОЛОГИИ ПРАКТИКИ</a:t>
            </a:r>
            <a:endParaRPr lang="ru-RU" sz="2800" dirty="0" smtClean="0">
              <a:solidFill>
                <a:srgbClr val="000066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66"/>
                </a:solidFill>
              </a:rPr>
              <a:t>Комплексная помощь замещающей семье оказывается </a:t>
            </a:r>
          </a:p>
          <a:p>
            <a:pPr algn="ctr"/>
            <a:r>
              <a:rPr lang="ru-RU" sz="2400" dirty="0" smtClean="0">
                <a:solidFill>
                  <a:srgbClr val="000066"/>
                </a:solidFill>
              </a:rPr>
              <a:t>по технологии </a:t>
            </a:r>
            <a:r>
              <a:rPr lang="ru-RU" sz="2400" b="1" dirty="0" smtClean="0">
                <a:solidFill>
                  <a:srgbClr val="CC3300"/>
                </a:solidFill>
              </a:rPr>
              <a:t>«ведение случая»</a:t>
            </a:r>
          </a:p>
          <a:p>
            <a:pPr algn="ctr"/>
            <a:endParaRPr lang="ru-RU" sz="400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План помощи семье включает: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домашнее </a:t>
            </a:r>
            <a:r>
              <a:rPr lang="ru-RU" sz="2400" dirty="0" err="1" smtClean="0">
                <a:solidFill>
                  <a:srgbClr val="000066"/>
                </a:solidFill>
              </a:rPr>
              <a:t>визитирование</a:t>
            </a:r>
            <a:r>
              <a:rPr lang="ru-RU" sz="2400" dirty="0" smtClean="0">
                <a:solidFill>
                  <a:srgbClr val="000066"/>
                </a:solidFill>
              </a:rPr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ведение семьи социальным педагогом;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правовую поддержку юрисконсультом;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индивидуальную и групповую </a:t>
            </a:r>
            <a:r>
              <a:rPr lang="ru-RU" sz="2400" dirty="0" err="1" smtClean="0">
                <a:solidFill>
                  <a:srgbClr val="000066"/>
                </a:solidFill>
              </a:rPr>
              <a:t>психокоррекционную</a:t>
            </a:r>
            <a:r>
              <a:rPr lang="ru-RU" sz="2400" dirty="0" smtClean="0">
                <a:solidFill>
                  <a:srgbClr val="000066"/>
                </a:solidFill>
              </a:rPr>
              <a:t> работу</a:t>
            </a:r>
          </a:p>
          <a:p>
            <a:pPr lvl="0"/>
            <a:r>
              <a:rPr lang="ru-RU" sz="2400" dirty="0" smtClean="0">
                <a:solidFill>
                  <a:srgbClr val="000066"/>
                </a:solidFill>
              </a:rPr>
              <a:t>(с детьми, родителями, с семьей);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коррекционно-развивающие занятия с детьми по ликвидации педагогической запущенности;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информационно-просветительские и образовательные программы для детей и родителей;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совместные детско-родительские социально-значимые дела;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</a:rPr>
              <a:t>арт-терапевтическую</a:t>
            </a:r>
            <a:r>
              <a:rPr lang="ru-RU" sz="2400" dirty="0" smtClean="0">
                <a:solidFill>
                  <a:srgbClr val="000066"/>
                </a:solidFill>
              </a:rPr>
              <a:t> семейную фотолабораторию;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66"/>
                </a:solidFill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</a:rPr>
              <a:t>досуговую</a:t>
            </a:r>
            <a:r>
              <a:rPr lang="ru-RU" sz="2400" dirty="0" smtClean="0">
                <a:solidFill>
                  <a:srgbClr val="000066"/>
                </a:solidFill>
              </a:rPr>
              <a:t> деятельность</a:t>
            </a:r>
          </a:p>
          <a:p>
            <a:pPr lvl="0"/>
            <a:endParaRPr lang="ru-RU" sz="2400" dirty="0" smtClean="0">
              <a:solidFill>
                <a:srgbClr val="000066"/>
              </a:solidFill>
            </a:endParaRPr>
          </a:p>
          <a:p>
            <a:pPr lvl="0" indent="442913" algn="ctr"/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852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866</Words>
  <Application>Microsoft Office PowerPoint</Application>
  <PresentationFormat>Экран (4:3)</PresentationFormat>
  <Paragraphs>171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Zverdvd.org</cp:lastModifiedBy>
  <cp:revision>118</cp:revision>
  <dcterms:created xsi:type="dcterms:W3CDTF">2016-09-14T06:00:25Z</dcterms:created>
  <dcterms:modified xsi:type="dcterms:W3CDTF">2023-01-17T09:59:02Z</dcterms:modified>
</cp:coreProperties>
</file>