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61" r:id="rId5"/>
    <p:sldId id="29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797675" cy="9872663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7416824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7666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QJ3Qp1OqtA" TargetMode="External"/><Relationship Id="rId3" Type="http://schemas.openxmlformats.org/officeDocument/2006/relationships/hyperlink" Target="https://youtu.be/gt0ZYDa39Ig" TargetMode="External"/><Relationship Id="rId7" Type="http://schemas.openxmlformats.org/officeDocument/2006/relationships/hyperlink" Target="https://youtu.be/74gjuL3dp2o" TargetMode="External"/><Relationship Id="rId12" Type="http://schemas.openxmlformats.org/officeDocument/2006/relationships/hyperlink" Target="http://gtstv.ru/news/2016-05-26/vyisokoe_zvanie_tvorcheskie_kollektivyi_raychihinska_proshli_protseduru_podtverjdeniya_zvaniya_narodnyiy" TargetMode="External"/><Relationship Id="rId2" Type="http://schemas.openxmlformats.org/officeDocument/2006/relationships/hyperlink" Target="https://instagram.com/karamelky_official?igshid=YmMyMTA2M2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q9CwHG3oPU" TargetMode="External"/><Relationship Id="rId11" Type="http://schemas.openxmlformats.org/officeDocument/2006/relationships/hyperlink" Target="http://metodrabota.ucoz.net/" TargetMode="External"/><Relationship Id="rId5" Type="http://schemas.openxmlformats.org/officeDocument/2006/relationships/hyperlink" Target="https://youtu.be/s0pfYrTb5oQ" TargetMode="External"/><Relationship Id="rId10" Type="http://schemas.openxmlformats.org/officeDocument/2006/relationships/hyperlink" Target="http://&#1076;&#1076;&#1102;.&#1088;&#1072;&#1081;&#1095;&#1080;&#1093;&#1080;&#1085;&#1089;&#1082;-&#1086;&#1073;&#1088;&#1072;&#1079;&#1086;&#1074;&#1072;&#1085;&#1080;&#1077;.&#1088;&#1092;/vospitatel-naya-rabotv.html" TargetMode="External"/><Relationship Id="rId4" Type="http://schemas.openxmlformats.org/officeDocument/2006/relationships/hyperlink" Target="https://www.youtube.com/watch?v=Nkw5QeMFHNE" TargetMode="External"/><Relationship Id="rId9" Type="http://schemas.openxmlformats.org/officeDocument/2006/relationships/hyperlink" Target="https://disk.yandex.ru/d/yzNfsTxNhfqti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48872" cy="504056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муниципальное образовательное автономное учреждение дополнительного образования «Дворец детей и юношества» городского округа города Райчихинска Амурской области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«Формирование ценностных ориентаций в воспитательной работе учреждения дополнительного образования»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Выполнила: заместитель директора по учебно-воспитательной работе МОАУ ДО «ДДЮ» </a:t>
            </a:r>
            <a:r>
              <a:rPr lang="ru-RU" sz="1200" b="1" dirty="0" err="1" smtClean="0">
                <a:solidFill>
                  <a:srgbClr val="7030A0"/>
                </a:solidFill>
              </a:rPr>
              <a:t>С.В.Панфилова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Ресурсы, необходимые для внедрения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Научно-методические:</a:t>
            </a:r>
          </a:p>
          <a:p>
            <a:r>
              <a:rPr lang="ru-RU" sz="1800" b="1" dirty="0"/>
              <a:t>к</a:t>
            </a:r>
            <a:r>
              <a:rPr lang="ru-RU" sz="1800" b="1" dirty="0" smtClean="0"/>
              <a:t>омплект диагностических заданий, наглядные </a:t>
            </a:r>
            <a:r>
              <a:rPr lang="ru-RU" sz="1800" b="1" dirty="0"/>
              <a:t>пособия, </a:t>
            </a:r>
            <a:r>
              <a:rPr lang="ru-RU" sz="1800" b="1" dirty="0" smtClean="0"/>
              <a:t>музыкальные проигрыватели </a:t>
            </a:r>
            <a:r>
              <a:rPr lang="ru-RU" sz="1800" b="1" dirty="0"/>
              <a:t>(</a:t>
            </a:r>
            <a:r>
              <a:rPr lang="ru-RU" sz="1800" b="1" dirty="0" err="1"/>
              <a:t>Winamp</a:t>
            </a:r>
            <a:r>
              <a:rPr lang="ru-RU" sz="1800" b="1" dirty="0"/>
              <a:t>,  </a:t>
            </a:r>
            <a:r>
              <a:rPr lang="ru-RU" sz="1800" b="1" dirty="0" err="1"/>
              <a:t>Windows</a:t>
            </a:r>
            <a:r>
              <a:rPr lang="ru-RU" sz="1800" b="1" dirty="0"/>
              <a:t> </a:t>
            </a:r>
            <a:r>
              <a:rPr lang="ru-RU" sz="1800" b="1" dirty="0" err="1"/>
              <a:t>Media</a:t>
            </a:r>
            <a:r>
              <a:rPr lang="ru-RU" sz="1800" b="1" dirty="0"/>
              <a:t> </a:t>
            </a:r>
            <a:r>
              <a:rPr lang="ru-RU" sz="1800" b="1" dirty="0" err="1"/>
              <a:t>Player</a:t>
            </a:r>
            <a:r>
              <a:rPr lang="ru-RU" sz="1800" b="1" dirty="0"/>
              <a:t>, </a:t>
            </a:r>
            <a:r>
              <a:rPr lang="ru-RU" sz="1800" b="1" dirty="0" err="1"/>
              <a:t>XMPlay</a:t>
            </a:r>
            <a:r>
              <a:rPr lang="ru-RU" sz="1800" b="1" dirty="0"/>
              <a:t>,  </a:t>
            </a:r>
            <a:r>
              <a:rPr lang="ru-RU" sz="1800" b="1" dirty="0" err="1"/>
              <a:t>Aimp</a:t>
            </a:r>
            <a:r>
              <a:rPr lang="ru-RU" sz="1800" b="1" dirty="0"/>
              <a:t> и др</a:t>
            </a:r>
            <a:r>
              <a:rPr lang="ru-RU" sz="1800" b="1" dirty="0" smtClean="0"/>
              <a:t>.)</a:t>
            </a:r>
          </a:p>
          <a:p>
            <a:r>
              <a:rPr lang="ru-RU" sz="1800" b="1" dirty="0"/>
              <a:t>нотный </a:t>
            </a:r>
            <a:r>
              <a:rPr lang="ru-RU" sz="1800" b="1" dirty="0" smtClean="0"/>
              <a:t>материал</a:t>
            </a:r>
          </a:p>
          <a:p>
            <a:r>
              <a:rPr lang="ru-RU" sz="1800" b="1" dirty="0" err="1"/>
              <a:t>и</a:t>
            </a:r>
            <a:r>
              <a:rPr lang="ru-RU" sz="1800" b="1" dirty="0" err="1" smtClean="0"/>
              <a:t>нтернет-ресурсы</a:t>
            </a: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b="1" dirty="0" smtClean="0"/>
              <a:t>Кадровые:</a:t>
            </a:r>
          </a:p>
          <a:p>
            <a:pPr marL="0" indent="0">
              <a:buNone/>
            </a:pPr>
            <a:r>
              <a:rPr lang="ru-RU" sz="1900" b="1" dirty="0" smtClean="0"/>
              <a:t>Педагог </a:t>
            </a:r>
            <a:r>
              <a:rPr lang="ru-RU" sz="1900" b="1" dirty="0"/>
              <a:t>дополнительного образования, имеющий  высшее или среднее профессиональное образование с предъявлением к стажу педагогической работы, имеющий соответствующее образование, обладающий достаточным практическим опытом, знаниями, умениями и выполняющий качественно и в полном объеме возложенные на него должностные обязанности.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12877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Формы, периоды реализации воспитательной практики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1 этап – подготовительный (1 год) совместная работа с ЦРТРД «Светлячок» (подготовка детей 5-7 лет)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2 этап – реализация программ стартового уровня (1 год)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3 этап – реализация программ базового уровня ( 4 года)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4 этап – реализация программ углубленного уровня (6 лет)</a:t>
            </a:r>
          </a:p>
          <a:p>
            <a:pPr marL="0" indent="0" algn="just">
              <a:buNone/>
            </a:pPr>
            <a:r>
              <a:rPr lang="ru-RU" sz="2400" b="1" dirty="0" smtClean="0"/>
              <a:t>Период реализации – 11 лет. Проект долгосрочный.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32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Сведения о представлении практики в рамках научно-методических мероприятий различных уровней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97971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>
                <a:hlinkClick r:id="rId2"/>
              </a:rPr>
              <a:t>://instagram.com/karamelky_official?igshid=YmMyMTA2M2Y</a:t>
            </a:r>
            <a:r>
              <a:rPr lang="en-US" sz="2000" b="1" dirty="0" smtClean="0"/>
              <a:t>=</a:t>
            </a:r>
            <a:endParaRPr lang="ru-RU" sz="2000" b="1" dirty="0" smtClean="0"/>
          </a:p>
          <a:p>
            <a:r>
              <a:rPr lang="en-US" sz="2000" b="1" dirty="0"/>
              <a:t>https://www.youtube.com/watch?v=fcY6YgYgajo</a:t>
            </a:r>
            <a:endParaRPr lang="ru-RU" sz="2000" b="1" dirty="0" smtClean="0"/>
          </a:p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youtu.be/gt0ZYDa39Ig</a:t>
            </a:r>
            <a:r>
              <a:rPr lang="ru-RU" sz="2000" b="1" dirty="0" smtClean="0"/>
              <a:t> </a:t>
            </a:r>
          </a:p>
          <a:p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www.youtube.com/watch?v=Nkw5QeMFHNE</a:t>
            </a:r>
            <a:r>
              <a:rPr lang="ru-RU" sz="2000" b="1" dirty="0" smtClean="0"/>
              <a:t> </a:t>
            </a:r>
          </a:p>
          <a:p>
            <a:r>
              <a:rPr lang="en-US" sz="2000" b="1" dirty="0" smtClean="0">
                <a:hlinkClick r:id="rId5"/>
              </a:rPr>
              <a:t>https</a:t>
            </a:r>
            <a:r>
              <a:rPr lang="en-US" sz="2000" b="1" dirty="0">
                <a:hlinkClick r:id="rId5"/>
              </a:rPr>
              <a:t>://</a:t>
            </a:r>
            <a:r>
              <a:rPr lang="en-US" sz="2000" b="1" dirty="0" smtClean="0">
                <a:hlinkClick r:id="rId5"/>
              </a:rPr>
              <a:t>youtu.be/s0pfYrTb5oQ</a:t>
            </a:r>
            <a:r>
              <a:rPr lang="ru-RU" sz="2000" b="1" dirty="0" smtClean="0"/>
              <a:t> </a:t>
            </a:r>
            <a:endParaRPr lang="en-US" sz="2000" b="1" dirty="0"/>
          </a:p>
          <a:p>
            <a:r>
              <a:rPr lang="en-US" sz="2000" b="1" dirty="0">
                <a:hlinkClick r:id="rId6"/>
              </a:rPr>
              <a:t>https://</a:t>
            </a:r>
            <a:r>
              <a:rPr lang="en-US" sz="2000" b="1" dirty="0" smtClean="0">
                <a:hlinkClick r:id="rId6"/>
              </a:rPr>
              <a:t>youtu.be/oq9CwHG3oPU</a:t>
            </a:r>
            <a:endParaRPr lang="ru-RU" sz="2000" b="1" dirty="0" smtClean="0"/>
          </a:p>
          <a:p>
            <a:r>
              <a:rPr lang="en-US" sz="2000" b="1" dirty="0">
                <a:hlinkClick r:id="rId7"/>
              </a:rPr>
              <a:t>https://</a:t>
            </a:r>
            <a:r>
              <a:rPr lang="en-US" sz="2000" b="1" dirty="0" smtClean="0">
                <a:hlinkClick r:id="rId7"/>
              </a:rPr>
              <a:t>youtu.be/74gjuL3dp2o</a:t>
            </a:r>
            <a:r>
              <a:rPr lang="ru-RU" sz="2000" b="1" dirty="0" smtClean="0"/>
              <a:t> </a:t>
            </a:r>
          </a:p>
          <a:p>
            <a:r>
              <a:rPr lang="en-US" sz="2000" b="1" dirty="0">
                <a:hlinkClick r:id="rId8"/>
              </a:rPr>
              <a:t>https://</a:t>
            </a:r>
            <a:r>
              <a:rPr lang="en-US" sz="2000" b="1" dirty="0" smtClean="0">
                <a:hlinkClick r:id="rId8"/>
              </a:rPr>
              <a:t>youtu.be/mQJ3Qp1OqtA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Сертификаты, дипломы</a:t>
            </a:r>
          </a:p>
          <a:p>
            <a:pPr marL="0" indent="0">
              <a:buNone/>
            </a:pPr>
            <a:r>
              <a:rPr lang="en-US" sz="1900" b="1" dirty="0">
                <a:hlinkClick r:id="rId9"/>
              </a:rPr>
              <a:t>https://</a:t>
            </a:r>
            <a:r>
              <a:rPr lang="en-US" sz="1900" b="1" dirty="0" smtClean="0">
                <a:hlinkClick r:id="rId9"/>
              </a:rPr>
              <a:t>disk.yandex.ru/d/yzNfsTxNhfqtiQ</a:t>
            </a:r>
            <a:endParaRPr lang="ru-RU" sz="1900" b="1" dirty="0" smtClean="0"/>
          </a:p>
          <a:p>
            <a:pPr marL="0" indent="0">
              <a:buNone/>
            </a:pPr>
            <a:r>
              <a:rPr lang="ru-RU" sz="1900" b="1" dirty="0" smtClean="0"/>
              <a:t>Результаты реализации практики</a:t>
            </a:r>
            <a:endParaRPr lang="ru-RU" sz="1900" b="1" dirty="0"/>
          </a:p>
          <a:p>
            <a:r>
              <a:rPr lang="en-US" sz="1900" b="1" dirty="0">
                <a:hlinkClick r:id="rId10"/>
              </a:rPr>
              <a:t>http</a:t>
            </a:r>
            <a:r>
              <a:rPr lang="en-US" sz="1900" b="1" dirty="0" smtClean="0">
                <a:hlinkClick r:id="rId10"/>
              </a:rPr>
              <a:t>://</a:t>
            </a:r>
            <a:r>
              <a:rPr lang="ru-RU" sz="1900" b="1" dirty="0" err="1" smtClean="0">
                <a:hlinkClick r:id="rId10"/>
              </a:rPr>
              <a:t>ддю.райчихинск-образование.рф</a:t>
            </a:r>
            <a:r>
              <a:rPr lang="ru-RU" sz="1900" b="1" dirty="0" smtClean="0">
                <a:hlinkClick r:id="rId10"/>
              </a:rPr>
              <a:t>/</a:t>
            </a:r>
            <a:r>
              <a:rPr lang="en-US" sz="1900" b="1" dirty="0" smtClean="0">
                <a:hlinkClick r:id="rId10"/>
              </a:rPr>
              <a:t>vospitatel-naya-rabotv.html</a:t>
            </a:r>
            <a:r>
              <a:rPr lang="ru-RU" sz="1900" b="1" dirty="0" smtClean="0"/>
              <a:t> </a:t>
            </a:r>
          </a:p>
          <a:p>
            <a:r>
              <a:rPr lang="en-US" sz="1900" b="1" dirty="0">
                <a:hlinkClick r:id="rId11"/>
              </a:rPr>
              <a:t>http://metodrabota.ucoz.net</a:t>
            </a:r>
            <a:r>
              <a:rPr lang="en-US" sz="1900" b="1" dirty="0" smtClean="0">
                <a:hlinkClick r:id="rId11"/>
              </a:rPr>
              <a:t>/</a:t>
            </a:r>
            <a:endParaRPr lang="ru-RU" sz="1900" b="1" dirty="0" smtClean="0"/>
          </a:p>
          <a:p>
            <a:r>
              <a:rPr lang="en-US" sz="1900" b="1" dirty="0">
                <a:hlinkClick r:id="rId12"/>
              </a:rPr>
              <a:t>http://</a:t>
            </a:r>
            <a:r>
              <a:rPr lang="en-US" sz="1900" b="1" dirty="0" smtClean="0">
                <a:hlinkClick r:id="rId12"/>
              </a:rPr>
              <a:t>gtstv.ru/news/2016-05-26/vyisokoe_zvanie_tvorcheskie_kollektivyi_raychihinska_proshli_protseduru_podtverjdeniya_zvaniya_narodnyiy</a:t>
            </a:r>
            <a:endParaRPr lang="ru-RU" sz="1900" b="1" dirty="0" smtClean="0"/>
          </a:p>
          <a:p>
            <a:pPr marL="0" indent="0">
              <a:buNone/>
            </a:pPr>
            <a:endParaRPr lang="ru-RU" sz="1900" b="1" dirty="0" smtClean="0"/>
          </a:p>
          <a:p>
            <a:pPr marL="0" indent="0">
              <a:buNone/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2531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416824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0046" y="1628800"/>
            <a:ext cx="8712968" cy="48245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7772400" cy="936103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Цель практики: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5689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Создание </a:t>
            </a:r>
            <a:r>
              <a:rPr lang="ru-RU" b="1" dirty="0">
                <a:solidFill>
                  <a:srgbClr val="002060"/>
                </a:solidFill>
              </a:rPr>
              <a:t>модели системы управления работы с одаренными детьми в </a:t>
            </a:r>
            <a:r>
              <a:rPr lang="ru-RU" b="1" dirty="0" smtClean="0">
                <a:solidFill>
                  <a:srgbClr val="002060"/>
                </a:solidFill>
              </a:rPr>
              <a:t>учреждении, которая позволит потенциальным участника осуществлять продуктивное взаимодействие, комплексное психолого-педагогическое сопровождение одаренных детей в образовательном пространстве, создавать условия для успешной самореализации талантливых детей разного возраста.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Обоснование актуальности создания и внедрения в образовательную практику модели управления системой работы с одаренными детьми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Определение траекторий координации и развития направлений и содержания деятельности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Создание системы развития одаренности на базе коллектива ансамбля «Карамельки», внутренних и внешних связей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Построение траекторий сетевого взаимодействия учреждения с организациями города, области  по распространению опыта работы с одаренными детьми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Определение механизмов интеграции инновационной деятельности учреждения по работе с одаренными детьми в международное и всероссийское социально-образовательное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32642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Актуальность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7961" y="3945933"/>
            <a:ext cx="1873830" cy="1690630"/>
            <a:chOff x="2064" y="1008"/>
            <a:chExt cx="722" cy="872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087" y="1031"/>
              <a:ext cx="681" cy="849"/>
              <a:chOff x="3974" y="1593"/>
              <a:chExt cx="932" cy="1163"/>
            </a:xfrm>
          </p:grpSpPr>
          <p:pic>
            <p:nvPicPr>
              <p:cNvPr id="19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4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1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3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8" name="Rectangle 39"/>
            <p:cNvSpPr>
              <a:spLocks noChangeArrowheads="1"/>
            </p:cNvSpPr>
            <p:nvPr/>
          </p:nvSpPr>
          <p:spPr bwMode="gray">
            <a:xfrm>
              <a:off x="2096" y="1173"/>
              <a:ext cx="662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социально-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экономическую </a:t>
              </a:r>
            </a:p>
          </p:txBody>
        </p:sp>
      </p:grpSp>
      <p:grpSp>
        <p:nvGrpSpPr>
          <p:cNvPr id="34" name="Group 40"/>
          <p:cNvGrpSpPr>
            <a:grpSpLocks/>
          </p:cNvGrpSpPr>
          <p:nvPr/>
        </p:nvGrpSpPr>
        <p:grpSpPr bwMode="auto">
          <a:xfrm>
            <a:off x="2321791" y="4061932"/>
            <a:ext cx="1997688" cy="1642745"/>
            <a:chOff x="2064" y="1008"/>
            <a:chExt cx="722" cy="872"/>
          </a:xfrm>
        </p:grpSpPr>
        <p:sp>
          <p:nvSpPr>
            <p:cNvPr id="3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9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1091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4071" y="1714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7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9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" name="Rectangle 68"/>
            <p:cNvSpPr>
              <a:spLocks noChangeArrowheads="1"/>
            </p:cNvSpPr>
            <p:nvPr/>
          </p:nvSpPr>
          <p:spPr bwMode="gray">
            <a:xfrm>
              <a:off x="2386" y="1238"/>
              <a:ext cx="81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39"/>
          <p:cNvSpPr>
            <a:spLocks noChangeArrowheads="1"/>
          </p:cNvSpPr>
          <p:nvPr/>
        </p:nvSpPr>
        <p:spPr bwMode="gray">
          <a:xfrm>
            <a:off x="2600558" y="4412852"/>
            <a:ext cx="163509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Духовно-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нравственную </a:t>
            </a:r>
          </a:p>
        </p:txBody>
      </p:sp>
      <p:grpSp>
        <p:nvGrpSpPr>
          <p:cNvPr id="66" name="Group 127"/>
          <p:cNvGrpSpPr>
            <a:grpSpLocks/>
          </p:cNvGrpSpPr>
          <p:nvPr/>
        </p:nvGrpSpPr>
        <p:grpSpPr bwMode="auto">
          <a:xfrm>
            <a:off x="2843809" y="1628800"/>
            <a:ext cx="3242716" cy="1352482"/>
            <a:chOff x="2064" y="1008"/>
            <a:chExt cx="722" cy="872"/>
          </a:xfrm>
        </p:grpSpPr>
        <p:sp>
          <p:nvSpPr>
            <p:cNvPr id="6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8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8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8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0" name="Rectangle 155"/>
            <p:cNvSpPr>
              <a:spLocks noChangeArrowheads="1"/>
            </p:cNvSpPr>
            <p:nvPr/>
          </p:nvSpPr>
          <p:spPr bwMode="gray">
            <a:xfrm>
              <a:off x="2076" y="1140"/>
              <a:ext cx="683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Воспитание и становление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Л</a:t>
              </a:r>
              <a:r>
                <a:rPr lang="ru-RU" b="1" dirty="0" smtClean="0">
                  <a:solidFill>
                    <a:srgbClr val="000000"/>
                  </a:solidFill>
                </a:rPr>
                <a:t>ичности</a:t>
              </a:r>
            </a:p>
          </p:txBody>
        </p:sp>
      </p:grpSp>
      <p:grpSp>
        <p:nvGrpSpPr>
          <p:cNvPr id="96" name="Group 40"/>
          <p:cNvGrpSpPr>
            <a:grpSpLocks/>
          </p:cNvGrpSpPr>
          <p:nvPr/>
        </p:nvGrpSpPr>
        <p:grpSpPr bwMode="auto">
          <a:xfrm>
            <a:off x="6675696" y="4022058"/>
            <a:ext cx="1820085" cy="1569584"/>
            <a:chOff x="2064" y="1008"/>
            <a:chExt cx="722" cy="866"/>
          </a:xfrm>
        </p:grpSpPr>
        <p:sp>
          <p:nvSpPr>
            <p:cNvPr id="9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8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11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15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2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9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01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0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2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0" name="Rectangle 68"/>
            <p:cNvSpPr>
              <a:spLocks noChangeArrowheads="1"/>
            </p:cNvSpPr>
            <p:nvPr/>
          </p:nvSpPr>
          <p:spPr bwMode="gray">
            <a:xfrm>
              <a:off x="2104" y="1188"/>
              <a:ext cx="649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воспитательную</a:t>
              </a:r>
            </a:p>
          </p:txBody>
        </p:sp>
      </p:grpSp>
      <p:sp>
        <p:nvSpPr>
          <p:cNvPr id="125" name="Скругленный прямоугольник 124"/>
          <p:cNvSpPr/>
          <p:nvPr/>
        </p:nvSpPr>
        <p:spPr>
          <a:xfrm>
            <a:off x="2645139" y="5614724"/>
            <a:ext cx="4030557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Происходи трансформация системы ценностей, мировоззрения школьников 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26" name="Group 127"/>
          <p:cNvGrpSpPr>
            <a:grpSpLocks/>
          </p:cNvGrpSpPr>
          <p:nvPr/>
        </p:nvGrpSpPr>
        <p:grpSpPr bwMode="auto">
          <a:xfrm>
            <a:off x="4638143" y="4153514"/>
            <a:ext cx="1985421" cy="1669617"/>
            <a:chOff x="2064" y="1008"/>
            <a:chExt cx="722" cy="871"/>
          </a:xfrm>
        </p:grpSpPr>
        <p:sp>
          <p:nvSpPr>
            <p:cNvPr id="12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8" name="Group 129"/>
            <p:cNvGrpSpPr>
              <a:grpSpLocks/>
            </p:cNvGrpSpPr>
            <p:nvPr/>
          </p:nvGrpSpPr>
          <p:grpSpPr bwMode="auto">
            <a:xfrm>
              <a:off x="2086" y="1018"/>
              <a:ext cx="680" cy="861"/>
              <a:chOff x="3975" y="1576"/>
              <a:chExt cx="931" cy="1180"/>
            </a:xfrm>
          </p:grpSpPr>
          <p:pic>
            <p:nvPicPr>
              <p:cNvPr id="14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90" y="1576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0" name="Rectangle 155"/>
            <p:cNvSpPr>
              <a:spLocks noChangeArrowheads="1"/>
            </p:cNvSpPr>
            <p:nvPr/>
          </p:nvSpPr>
          <p:spPr bwMode="gray">
            <a:xfrm>
              <a:off x="2124" y="1260"/>
              <a:ext cx="642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образовательную</a:t>
              </a:r>
            </a:p>
          </p:txBody>
        </p:sp>
      </p:grpSp>
      <p:sp>
        <p:nvSpPr>
          <p:cNvPr id="156" name="Скругленный прямоугольник 155"/>
          <p:cNvSpPr/>
          <p:nvPr/>
        </p:nvSpPr>
        <p:spPr>
          <a:xfrm>
            <a:off x="1963220" y="3076524"/>
            <a:ext cx="5701643" cy="777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настоящее время  процессы, протекающие в современном обществе, затрагивают следующие </a:t>
            </a:r>
            <a:r>
              <a:rPr lang="ru-RU" b="1" dirty="0" smtClean="0"/>
              <a:t>сферы</a:t>
            </a:r>
            <a:endParaRPr lang="ru-RU" b="1" dirty="0"/>
          </a:p>
        </p:txBody>
      </p:sp>
      <p:cxnSp>
        <p:nvCxnSpPr>
          <p:cNvPr id="158" name="Прямая со стрелкой 157"/>
          <p:cNvCxnSpPr>
            <a:stCxn id="82" idx="4"/>
          </p:cNvCxnSpPr>
          <p:nvPr/>
        </p:nvCxnSpPr>
        <p:spPr>
          <a:xfrm>
            <a:off x="4469659" y="2725393"/>
            <a:ext cx="0" cy="35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H="1">
            <a:off x="1511999" y="3854073"/>
            <a:ext cx="543557" cy="136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endCxn id="50" idx="0"/>
          </p:cNvCxnSpPr>
          <p:nvPr/>
        </p:nvCxnSpPr>
        <p:spPr>
          <a:xfrm>
            <a:off x="3317338" y="3779515"/>
            <a:ext cx="6064" cy="325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>
            <a:endCxn id="142" idx="0"/>
          </p:cNvCxnSpPr>
          <p:nvPr/>
        </p:nvCxnSpPr>
        <p:spPr>
          <a:xfrm flipH="1">
            <a:off x="5633604" y="3854073"/>
            <a:ext cx="8106" cy="343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>
            <a:endCxn id="112" idx="0"/>
          </p:cNvCxnSpPr>
          <p:nvPr/>
        </p:nvCxnSpPr>
        <p:spPr>
          <a:xfrm>
            <a:off x="7092280" y="3854073"/>
            <a:ext cx="495980" cy="20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4" y="33265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Система дополнительного образования обладает большим потенциалом для развития и формирования ценностных ориентаций -  деятельность ориентирована на выбор школьником освоение знаний. Реализация проекта «Успех каждого ребенка»  способствует выявлению, поддержке и развитию способностей талантов детей.</a:t>
            </a:r>
            <a:endParaRPr lang="ru-RU" sz="2000" b="1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gray">
          <a:xfrm>
            <a:off x="2355850" y="2790363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3498850" y="330471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gray">
          <a:xfrm>
            <a:off x="2540481" y="3540514"/>
            <a:ext cx="1596544" cy="466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gray">
          <a:xfrm flipH="1">
            <a:off x="3242644" y="4556109"/>
            <a:ext cx="1116339" cy="707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gray">
          <a:xfrm>
            <a:off x="4870450" y="439056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>
            <a:off x="5118100" y="4239336"/>
            <a:ext cx="1323633" cy="818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4137025" y="369523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41715" y="2646436"/>
            <a:ext cx="1979141" cy="2045913"/>
            <a:chOff x="2064" y="1008"/>
            <a:chExt cx="722" cy="872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5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Rectangle 39"/>
            <p:cNvSpPr>
              <a:spLocks noChangeArrowheads="1"/>
            </p:cNvSpPr>
            <p:nvPr/>
          </p:nvSpPr>
          <p:spPr bwMode="gray">
            <a:xfrm>
              <a:off x="2111" y="1173"/>
              <a:ext cx="645" cy="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г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уманистическая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н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аправленность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о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бразовательной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деятельности</a:t>
              </a:r>
            </a:p>
          </p:txBody>
        </p:sp>
      </p:grp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1175350" y="4796403"/>
            <a:ext cx="2287434" cy="2262650"/>
            <a:chOff x="2064" y="1008"/>
            <a:chExt cx="722" cy="872"/>
          </a:xfrm>
        </p:grpSpPr>
        <p:sp>
          <p:nvSpPr>
            <p:cNvPr id="7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4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7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9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3" name="Rectangle 97"/>
            <p:cNvSpPr>
              <a:spLocks noChangeArrowheads="1"/>
            </p:cNvSpPr>
            <p:nvPr/>
          </p:nvSpPr>
          <p:spPr bwMode="gray">
            <a:xfrm>
              <a:off x="2119" y="1272"/>
              <a:ext cx="573" cy="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к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оммуникативная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ф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ункция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деятельности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127"/>
          <p:cNvGrpSpPr>
            <a:grpSpLocks/>
          </p:cNvGrpSpPr>
          <p:nvPr/>
        </p:nvGrpSpPr>
        <p:grpSpPr bwMode="auto">
          <a:xfrm>
            <a:off x="6240216" y="3584772"/>
            <a:ext cx="2206785" cy="2179442"/>
            <a:chOff x="2064" y="1008"/>
            <a:chExt cx="722" cy="872"/>
          </a:xfrm>
        </p:grpSpPr>
        <p:sp>
          <p:nvSpPr>
            <p:cNvPr id="12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9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1" name="Rectangle 155"/>
            <p:cNvSpPr>
              <a:spLocks noChangeArrowheads="1"/>
            </p:cNvSpPr>
            <p:nvPr/>
          </p:nvSpPr>
          <p:spPr bwMode="gray">
            <a:xfrm>
              <a:off x="2113" y="1140"/>
              <a:ext cx="606" cy="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в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ариативность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и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спользования форм,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методов</a:t>
              </a:r>
            </a:p>
          </p:txBody>
        </p:sp>
      </p:grpSp>
      <p:grpSp>
        <p:nvGrpSpPr>
          <p:cNvPr id="156" name="Group 156"/>
          <p:cNvGrpSpPr>
            <a:grpSpLocks/>
          </p:cNvGrpSpPr>
          <p:nvPr/>
        </p:nvGrpSpPr>
        <p:grpSpPr bwMode="auto">
          <a:xfrm rot="4976862" flipH="1">
            <a:off x="4113697" y="3653205"/>
            <a:ext cx="1089582" cy="1047257"/>
            <a:chOff x="1944" y="1111"/>
            <a:chExt cx="204" cy="196"/>
          </a:xfrm>
        </p:grpSpPr>
        <p:pic>
          <p:nvPicPr>
            <p:cNvPr id="157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58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6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0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1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212" name="Rectangle 68"/>
          <p:cNvSpPr>
            <a:spLocks noChangeArrowheads="1"/>
          </p:cNvSpPr>
          <p:nvPr/>
        </p:nvSpPr>
        <p:spPr bwMode="gray">
          <a:xfrm>
            <a:off x="4252520" y="3857628"/>
            <a:ext cx="7987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ДО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48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84657" y="1814556"/>
            <a:ext cx="1790517" cy="1538181"/>
          </a:xfrm>
          <a:prstGeom prst="rect">
            <a:avLst/>
          </a:prstGeom>
          <a:noFill/>
        </p:spPr>
      </p:pic>
      <p:sp>
        <p:nvSpPr>
          <p:cNvPr id="249" name="Line 8"/>
          <p:cNvSpPr>
            <a:spLocks noChangeShapeType="1"/>
          </p:cNvSpPr>
          <p:nvPr/>
        </p:nvSpPr>
        <p:spPr bwMode="gray">
          <a:xfrm flipV="1">
            <a:off x="4870449" y="3280772"/>
            <a:ext cx="565645" cy="4326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0" name="Rectangle 68"/>
          <p:cNvSpPr>
            <a:spLocks noChangeArrowheads="1"/>
          </p:cNvSpPr>
          <p:nvPr/>
        </p:nvSpPr>
        <p:spPr bwMode="gray">
          <a:xfrm>
            <a:off x="4681078" y="2169711"/>
            <a:ext cx="228280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м</a:t>
            </a:r>
            <a:r>
              <a:rPr lang="ru-RU" sz="1600" b="1" dirty="0" smtClean="0">
                <a:solidFill>
                  <a:srgbClr val="000000"/>
                </a:solidFill>
              </a:rPr>
              <a:t>ногообразие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н</a:t>
            </a:r>
            <a:r>
              <a:rPr lang="ru-RU" sz="1600" b="1" dirty="0" smtClean="0">
                <a:solidFill>
                  <a:srgbClr val="000000"/>
                </a:solidFill>
              </a:rPr>
              <a:t>аправлений деятельности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76664" cy="12241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Внутренняя модель структурных компонентов системы управления работой с одаренными детьми</a:t>
            </a:r>
            <a:endParaRPr lang="ru-RU" sz="2400" dirty="0"/>
          </a:p>
        </p:txBody>
      </p:sp>
      <p:pic>
        <p:nvPicPr>
          <p:cNvPr id="4" name="Picture 101" descr="circuler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217419" y="1763485"/>
            <a:ext cx="3024336" cy="1679934"/>
          </a:xfrm>
          <a:prstGeom prst="rect">
            <a:avLst/>
          </a:prstGeom>
          <a:noFill/>
        </p:spPr>
      </p:pic>
      <p:pic>
        <p:nvPicPr>
          <p:cNvPr id="5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5536" y="2324376"/>
            <a:ext cx="2160240" cy="769090"/>
          </a:xfrm>
          <a:prstGeom prst="rect">
            <a:avLst/>
          </a:prstGeom>
          <a:noFill/>
        </p:spPr>
      </p:pic>
      <p:pic>
        <p:nvPicPr>
          <p:cNvPr id="6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837509" y="3475007"/>
            <a:ext cx="1664091" cy="1480487"/>
          </a:xfrm>
          <a:prstGeom prst="rect">
            <a:avLst/>
          </a:prstGeom>
          <a:noFill/>
        </p:spPr>
      </p:pic>
      <p:pic>
        <p:nvPicPr>
          <p:cNvPr id="7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386381" y="4764089"/>
            <a:ext cx="2158955" cy="1376381"/>
          </a:xfrm>
          <a:prstGeom prst="rect">
            <a:avLst/>
          </a:prstGeom>
          <a:noFill/>
        </p:spPr>
      </p:pic>
      <p:sp>
        <p:nvSpPr>
          <p:cNvPr id="9" name="Rectangle 68"/>
          <p:cNvSpPr>
            <a:spLocks noChangeArrowheads="1"/>
          </p:cNvSpPr>
          <p:nvPr/>
        </p:nvSpPr>
        <p:spPr bwMode="gray">
          <a:xfrm>
            <a:off x="3288923" y="1889148"/>
            <a:ext cx="288132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Центр развития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о</a:t>
            </a:r>
            <a:r>
              <a:rPr lang="ru-RU" sz="1600" b="1" dirty="0" smtClean="0">
                <a:solidFill>
                  <a:srgbClr val="000000"/>
                </a:solidFill>
              </a:rPr>
              <a:t>даренности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(на базе Народного коллектива ансамбля «Карамельки»)</a:t>
            </a:r>
          </a:p>
        </p:txBody>
      </p:sp>
      <p:pic>
        <p:nvPicPr>
          <p:cNvPr id="11" name="Picture 132" descr="light_shadow1"/>
          <p:cNvPicPr>
            <a:picLocks noChangeAspect="1" noChangeArrowheads="1"/>
          </p:cNvPicPr>
          <p:nvPr/>
        </p:nvPicPr>
        <p:blipFill>
          <a:blip r:embed="rId3" cstate="print"/>
          <a:srcRect t="14285"/>
          <a:stretch>
            <a:fillRect/>
          </a:stretch>
        </p:blipFill>
        <p:spPr bwMode="gray">
          <a:xfrm>
            <a:off x="611560" y="2559784"/>
            <a:ext cx="1522532" cy="1067364"/>
          </a:xfrm>
          <a:prstGeom prst="rect">
            <a:avLst/>
          </a:prstGeom>
          <a:noFill/>
        </p:spPr>
      </p:pic>
      <p:sp>
        <p:nvSpPr>
          <p:cNvPr id="12" name="Rectangle 97"/>
          <p:cNvSpPr>
            <a:spLocks noChangeArrowheads="1"/>
          </p:cNvSpPr>
          <p:nvPr/>
        </p:nvSpPr>
        <p:spPr bwMode="gray">
          <a:xfrm>
            <a:off x="822167" y="2460463"/>
            <a:ext cx="13941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Образовательный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 процесс</a:t>
            </a:r>
          </a:p>
        </p:txBody>
      </p:sp>
      <p:cxnSp>
        <p:nvCxnSpPr>
          <p:cNvPr id="14" name="Прямая со стрелкой 13"/>
          <p:cNvCxnSpPr>
            <a:stCxn id="4" idx="1"/>
            <a:endCxn id="5" idx="3"/>
          </p:cNvCxnSpPr>
          <p:nvPr/>
        </p:nvCxnSpPr>
        <p:spPr>
          <a:xfrm flipH="1">
            <a:off x="2555776" y="2603452"/>
            <a:ext cx="661643" cy="10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128226" y="3294012"/>
            <a:ext cx="1491446" cy="1217003"/>
            <a:chOff x="2007" y="1008"/>
            <a:chExt cx="821" cy="872"/>
          </a:xfrm>
        </p:grpSpPr>
        <p:sp>
          <p:nvSpPr>
            <p:cNvPr id="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30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1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33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4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0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0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6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Rectangle 155"/>
            <p:cNvSpPr>
              <a:spLocks noChangeArrowheads="1"/>
            </p:cNvSpPr>
            <p:nvPr/>
          </p:nvSpPr>
          <p:spPr bwMode="gray">
            <a:xfrm>
              <a:off x="2007" y="1140"/>
              <a:ext cx="821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Реализация</a:t>
              </a:r>
            </a:p>
            <a:p>
              <a:pPr algn="ctr"/>
              <a:r>
                <a:rPr lang="ru-RU" sz="1200" b="1" dirty="0" err="1">
                  <a:solidFill>
                    <a:srgbClr val="000000"/>
                  </a:solidFill>
                </a:rPr>
                <a:t>р</a:t>
              </a:r>
              <a:r>
                <a:rPr lang="ru-RU" sz="1200" b="1" dirty="0" err="1" smtClean="0">
                  <a:solidFill>
                    <a:srgbClr val="000000"/>
                  </a:solidFill>
                </a:rPr>
                <a:t>азноуровневых</a:t>
              </a:r>
              <a:endParaRPr lang="ru-RU" sz="12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 программ</a:t>
              </a:r>
            </a:p>
          </p:txBody>
        </p:sp>
      </p:grpSp>
      <p:cxnSp>
        <p:nvCxnSpPr>
          <p:cNvPr id="45" name="Прямая со стрелкой 44"/>
          <p:cNvCxnSpPr>
            <a:endCxn id="30" idx="0"/>
          </p:cNvCxnSpPr>
          <p:nvPr/>
        </p:nvCxnSpPr>
        <p:spPr>
          <a:xfrm flipH="1">
            <a:off x="883337" y="3045238"/>
            <a:ext cx="83454" cy="280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27"/>
          <p:cNvGrpSpPr>
            <a:grpSpLocks/>
          </p:cNvGrpSpPr>
          <p:nvPr/>
        </p:nvGrpSpPr>
        <p:grpSpPr bwMode="auto">
          <a:xfrm>
            <a:off x="1689696" y="3347836"/>
            <a:ext cx="1154114" cy="1217003"/>
            <a:chOff x="2064" y="1008"/>
            <a:chExt cx="727" cy="872"/>
          </a:xfrm>
        </p:grpSpPr>
        <p:sp>
          <p:nvSpPr>
            <p:cNvPr id="4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6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6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0" name="Rectangle 155"/>
            <p:cNvSpPr>
              <a:spLocks noChangeArrowheads="1"/>
            </p:cNvSpPr>
            <p:nvPr/>
          </p:nvSpPr>
          <p:spPr bwMode="gray">
            <a:xfrm>
              <a:off x="2100" y="1140"/>
              <a:ext cx="634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Реализация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индивид.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программ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6" name="Прямая со стрелкой 75"/>
          <p:cNvCxnSpPr>
            <a:endCxn id="61" idx="0"/>
          </p:cNvCxnSpPr>
          <p:nvPr/>
        </p:nvCxnSpPr>
        <p:spPr>
          <a:xfrm>
            <a:off x="2051720" y="3045238"/>
            <a:ext cx="207363" cy="334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127"/>
          <p:cNvGrpSpPr>
            <a:grpSpLocks/>
          </p:cNvGrpSpPr>
          <p:nvPr/>
        </p:nvGrpSpPr>
        <p:grpSpPr bwMode="auto">
          <a:xfrm>
            <a:off x="539552" y="4387493"/>
            <a:ext cx="2092471" cy="1849819"/>
            <a:chOff x="2064" y="1008"/>
            <a:chExt cx="727" cy="872"/>
          </a:xfrm>
        </p:grpSpPr>
        <p:sp>
          <p:nvSpPr>
            <p:cNvPr id="8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3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9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7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9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4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85" name="Rectangle 155"/>
            <p:cNvSpPr>
              <a:spLocks noChangeArrowheads="1"/>
            </p:cNvSpPr>
            <p:nvPr/>
          </p:nvSpPr>
          <p:spPr bwMode="gray">
            <a:xfrm>
              <a:off x="2085" y="1140"/>
              <a:ext cx="696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Исследовательские</a:t>
              </a:r>
            </a:p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и</a:t>
              </a:r>
              <a:r>
                <a:rPr lang="ru-RU" sz="1200" b="1" dirty="0" smtClean="0">
                  <a:solidFill>
                    <a:srgbClr val="000000"/>
                  </a:solidFill>
                </a:rPr>
                <a:t>нновационные</a:t>
              </a:r>
            </a:p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п</a:t>
              </a:r>
              <a:r>
                <a:rPr lang="ru-RU" sz="1200" b="1" dirty="0" smtClean="0">
                  <a:solidFill>
                    <a:srgbClr val="000000"/>
                  </a:solidFill>
                </a:rPr>
                <a:t>роекты по работе с одаренными детьми</a:t>
              </a:r>
            </a:p>
          </p:txBody>
        </p:sp>
      </p:grpSp>
      <p:cxnSp>
        <p:nvCxnSpPr>
          <p:cNvPr id="111" name="Прямая со стрелкой 110"/>
          <p:cNvCxnSpPr>
            <a:endCxn id="96" idx="0"/>
          </p:cNvCxnSpPr>
          <p:nvPr/>
        </p:nvCxnSpPr>
        <p:spPr>
          <a:xfrm>
            <a:off x="1552457" y="3093466"/>
            <a:ext cx="19423" cy="1342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"/>
          <p:cNvGrpSpPr>
            <a:grpSpLocks/>
          </p:cNvGrpSpPr>
          <p:nvPr/>
        </p:nvGrpSpPr>
        <p:grpSpPr bwMode="auto">
          <a:xfrm>
            <a:off x="6157185" y="2251746"/>
            <a:ext cx="2664295" cy="1174408"/>
            <a:chOff x="1392" y="967"/>
            <a:chExt cx="1298" cy="913"/>
          </a:xfrm>
        </p:grpSpPr>
        <p:sp>
          <p:nvSpPr>
            <p:cNvPr id="113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4" name="Group 13"/>
            <p:cNvGrpSpPr>
              <a:grpSpLocks/>
            </p:cNvGrpSpPr>
            <p:nvPr/>
          </p:nvGrpSpPr>
          <p:grpSpPr bwMode="auto">
            <a:xfrm>
              <a:off x="1476" y="990"/>
              <a:ext cx="1187" cy="890"/>
              <a:chOff x="3140" y="1537"/>
              <a:chExt cx="1625" cy="1219"/>
            </a:xfrm>
          </p:grpSpPr>
          <p:pic>
            <p:nvPicPr>
              <p:cNvPr id="12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514" cy="935"/>
              </a:xfrm>
              <a:prstGeom prst="rect">
                <a:avLst/>
              </a:prstGeom>
              <a:noFill/>
            </p:spPr>
          </p:pic>
          <p:sp>
            <p:nvSpPr>
              <p:cNvPr id="128" name="Oval 15"/>
              <p:cNvSpPr>
                <a:spLocks noChangeArrowheads="1"/>
              </p:cNvSpPr>
              <p:nvPr/>
            </p:nvSpPr>
            <p:spPr bwMode="gray">
              <a:xfrm>
                <a:off x="3140" y="1556"/>
                <a:ext cx="1552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140" y="1632"/>
                <a:ext cx="1489" cy="585"/>
              </a:xfrm>
              <a:prstGeom prst="rect">
                <a:avLst/>
              </a:prstGeom>
              <a:noFill/>
            </p:spPr>
          </p:pic>
          <p:grpSp>
            <p:nvGrpSpPr>
              <p:cNvPr id="13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1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3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3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5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16" name="Rectangle 39"/>
            <p:cNvSpPr>
              <a:spLocks noChangeArrowheads="1"/>
            </p:cNvSpPr>
            <p:nvPr/>
          </p:nvSpPr>
          <p:spPr bwMode="gray">
            <a:xfrm>
              <a:off x="1476" y="1154"/>
              <a:ext cx="106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Воспитательный процесс</a:t>
              </a:r>
            </a:p>
          </p:txBody>
        </p:sp>
      </p:grpSp>
      <p:grpSp>
        <p:nvGrpSpPr>
          <p:cNvPr id="141" name="Group 11"/>
          <p:cNvGrpSpPr>
            <a:grpSpLocks/>
          </p:cNvGrpSpPr>
          <p:nvPr/>
        </p:nvGrpSpPr>
        <p:grpSpPr bwMode="auto">
          <a:xfrm>
            <a:off x="5310362" y="3264296"/>
            <a:ext cx="3328364" cy="1749056"/>
            <a:chOff x="1392" y="967"/>
            <a:chExt cx="1298" cy="913"/>
          </a:xfrm>
        </p:grpSpPr>
        <p:sp>
          <p:nvSpPr>
            <p:cNvPr id="142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3" name="Group 13"/>
            <p:cNvGrpSpPr>
              <a:grpSpLocks/>
            </p:cNvGrpSpPr>
            <p:nvPr/>
          </p:nvGrpSpPr>
          <p:grpSpPr bwMode="auto">
            <a:xfrm>
              <a:off x="1476" y="990"/>
              <a:ext cx="1187" cy="890"/>
              <a:chOff x="3140" y="1537"/>
              <a:chExt cx="1625" cy="1219"/>
            </a:xfrm>
          </p:grpSpPr>
          <p:pic>
            <p:nvPicPr>
              <p:cNvPr id="15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360" cy="840"/>
              </a:xfrm>
              <a:prstGeom prst="rect">
                <a:avLst/>
              </a:prstGeom>
              <a:noFill/>
            </p:spPr>
          </p:pic>
          <p:sp>
            <p:nvSpPr>
              <p:cNvPr id="157" name="Oval 15"/>
              <p:cNvSpPr>
                <a:spLocks noChangeArrowheads="1"/>
              </p:cNvSpPr>
              <p:nvPr/>
            </p:nvSpPr>
            <p:spPr bwMode="gray">
              <a:xfrm>
                <a:off x="3140" y="1556"/>
                <a:ext cx="1552" cy="806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0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6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6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4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6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45" name="Rectangle 39"/>
            <p:cNvSpPr>
              <a:spLocks noChangeArrowheads="1"/>
            </p:cNvSpPr>
            <p:nvPr/>
          </p:nvSpPr>
          <p:spPr bwMode="gray">
            <a:xfrm>
              <a:off x="1504" y="1044"/>
              <a:ext cx="1138" cy="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Мероприятия по  </a:t>
              </a:r>
            </a:p>
            <a:p>
              <a:pPr algn="ctr"/>
              <a:r>
                <a:rPr lang="ru-RU" sz="1100" b="1" dirty="0">
                  <a:solidFill>
                    <a:srgbClr val="000000"/>
                  </a:solidFill>
                </a:rPr>
                <a:t>ф</a:t>
              </a:r>
              <a:r>
                <a:rPr lang="ru-RU" sz="1100" b="1" dirty="0" smtClean="0">
                  <a:solidFill>
                    <a:srgbClr val="000000"/>
                  </a:solidFill>
                </a:rPr>
                <a:t>ормирование ценностных </a:t>
              </a:r>
            </a:p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ориентаций</a:t>
              </a:r>
            </a:p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 (концертная деятельность на площадках разного уровня)</a:t>
              </a:r>
            </a:p>
          </p:txBody>
        </p:sp>
      </p:grpSp>
      <p:cxnSp>
        <p:nvCxnSpPr>
          <p:cNvPr id="171" name="Прямая со стрелкой 170"/>
          <p:cNvCxnSpPr>
            <a:endCxn id="156" idx="0"/>
          </p:cNvCxnSpPr>
          <p:nvPr/>
        </p:nvCxnSpPr>
        <p:spPr>
          <a:xfrm flipH="1">
            <a:off x="6870620" y="3112318"/>
            <a:ext cx="291112" cy="19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6740294" y="4399893"/>
            <a:ext cx="2291099" cy="1490145"/>
            <a:chOff x="1392" y="936"/>
            <a:chExt cx="1298" cy="948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4" name="Group 13"/>
            <p:cNvGrpSpPr>
              <a:grpSpLocks/>
            </p:cNvGrpSpPr>
            <p:nvPr/>
          </p:nvGrpSpPr>
          <p:grpSpPr bwMode="auto">
            <a:xfrm>
              <a:off x="1475" y="936"/>
              <a:ext cx="1207" cy="944"/>
              <a:chOff x="3140" y="1463"/>
              <a:chExt cx="1653" cy="1293"/>
            </a:xfrm>
          </p:grpSpPr>
          <p:pic>
            <p:nvPicPr>
              <p:cNvPr id="18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514" cy="935"/>
              </a:xfrm>
              <a:prstGeom prst="rect">
                <a:avLst/>
              </a:prstGeom>
              <a:noFill/>
            </p:spPr>
          </p:pic>
          <p:sp>
            <p:nvSpPr>
              <p:cNvPr id="188" name="Oval 15"/>
              <p:cNvSpPr>
                <a:spLocks noChangeArrowheads="1"/>
              </p:cNvSpPr>
              <p:nvPr/>
            </p:nvSpPr>
            <p:spPr bwMode="gray">
              <a:xfrm>
                <a:off x="3241" y="1463"/>
                <a:ext cx="1552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140" y="1632"/>
                <a:ext cx="1489" cy="585"/>
              </a:xfrm>
              <a:prstGeom prst="rect">
                <a:avLst/>
              </a:prstGeom>
              <a:noFill/>
            </p:spPr>
          </p:pic>
          <p:grpSp>
            <p:nvGrpSpPr>
              <p:cNvPr id="19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1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7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76" name="Rectangle 39"/>
            <p:cNvSpPr>
              <a:spLocks noChangeArrowheads="1"/>
            </p:cNvSpPr>
            <p:nvPr/>
          </p:nvSpPr>
          <p:spPr bwMode="gray">
            <a:xfrm>
              <a:off x="1503" y="1154"/>
              <a:ext cx="1154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Мероприятия, направленные на укрепление сотрудничества с семьями одаренных детей</a:t>
              </a:r>
            </a:p>
          </p:txBody>
        </p:sp>
      </p:grpSp>
      <p:cxnSp>
        <p:nvCxnSpPr>
          <p:cNvPr id="202" name="Прямая со стрелкой 201"/>
          <p:cNvCxnSpPr>
            <a:stCxn id="128" idx="5"/>
          </p:cNvCxnSpPr>
          <p:nvPr/>
        </p:nvCxnSpPr>
        <p:spPr>
          <a:xfrm>
            <a:off x="8315825" y="3050287"/>
            <a:ext cx="106292" cy="1380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6170252" y="2559242"/>
            <a:ext cx="3187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Прямоугольник 208"/>
          <p:cNvSpPr/>
          <p:nvPr/>
        </p:nvSpPr>
        <p:spPr>
          <a:xfrm>
            <a:off x="3059832" y="3819508"/>
            <a:ext cx="129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Центр раннего 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т</a:t>
            </a:r>
            <a:r>
              <a:rPr lang="ru-RU" sz="1200" b="1" dirty="0" smtClean="0">
                <a:solidFill>
                  <a:srgbClr val="000000"/>
                </a:solidFill>
              </a:rPr>
              <a:t>ворческого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 развития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«Светлячок»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14" name="Прямая со стрелкой 213"/>
          <p:cNvCxnSpPr>
            <a:endCxn id="6" idx="0"/>
          </p:cNvCxnSpPr>
          <p:nvPr/>
        </p:nvCxnSpPr>
        <p:spPr>
          <a:xfrm flipH="1">
            <a:off x="3669555" y="3283011"/>
            <a:ext cx="241038" cy="191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Прямоугольник 216"/>
          <p:cNvSpPr/>
          <p:nvPr/>
        </p:nvSpPr>
        <p:spPr>
          <a:xfrm>
            <a:off x="4501600" y="4964887"/>
            <a:ext cx="1890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Центр ПМПК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«Гармония»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м</a:t>
            </a:r>
            <a:r>
              <a:rPr lang="ru-RU" sz="1200" b="1" dirty="0" smtClean="0">
                <a:solidFill>
                  <a:srgbClr val="000000"/>
                </a:solidFill>
              </a:rPr>
              <a:t>ониторинг, диагностика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одаренности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22" name="Прямая со стрелкой 221"/>
          <p:cNvCxnSpPr>
            <a:endCxn id="7" idx="0"/>
          </p:cNvCxnSpPr>
          <p:nvPr/>
        </p:nvCxnSpPr>
        <p:spPr>
          <a:xfrm>
            <a:off x="5132436" y="3375725"/>
            <a:ext cx="333423" cy="1388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805738" y="5221597"/>
            <a:ext cx="1537088" cy="903833"/>
          </a:xfrm>
          <a:prstGeom prst="rect">
            <a:avLst/>
          </a:prstGeom>
          <a:noFill/>
        </p:spPr>
      </p:pic>
      <p:sp>
        <p:nvSpPr>
          <p:cNvPr id="227" name="Прямоугольник 226"/>
          <p:cNvSpPr/>
          <p:nvPr/>
        </p:nvSpPr>
        <p:spPr>
          <a:xfrm>
            <a:off x="2886597" y="5319580"/>
            <a:ext cx="144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Научно-методическое сопровождение</a:t>
            </a:r>
            <a:endParaRPr lang="ru-RU" sz="1200" b="1" dirty="0">
              <a:solidFill>
                <a:srgbClr val="000000"/>
              </a:solidFill>
            </a:endParaRPr>
          </a:p>
        </p:txBody>
      </p:sp>
      <p:cxnSp>
        <p:nvCxnSpPr>
          <p:cNvPr id="229" name="Прямая со стрелкой 228"/>
          <p:cNvCxnSpPr/>
          <p:nvPr/>
        </p:nvCxnSpPr>
        <p:spPr>
          <a:xfrm flipH="1">
            <a:off x="4067944" y="3419670"/>
            <a:ext cx="1008116" cy="1885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448995" y="5740886"/>
            <a:ext cx="2160240" cy="769090"/>
          </a:xfrm>
          <a:prstGeom prst="rect">
            <a:avLst/>
          </a:prstGeom>
          <a:noFill/>
        </p:spPr>
      </p:pic>
      <p:sp>
        <p:nvSpPr>
          <p:cNvPr id="233" name="Прямоугольник 232"/>
          <p:cNvSpPr/>
          <p:nvPr/>
        </p:nvSpPr>
        <p:spPr>
          <a:xfrm>
            <a:off x="6545336" y="5900057"/>
            <a:ext cx="2141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Материально-техническое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обеспечение</a:t>
            </a:r>
            <a:endParaRPr lang="ru-RU" sz="1200" b="1" dirty="0">
              <a:solidFill>
                <a:srgbClr val="000000"/>
              </a:solidFill>
            </a:endParaRPr>
          </a:p>
        </p:txBody>
      </p:sp>
      <p:cxnSp>
        <p:nvCxnSpPr>
          <p:cNvPr id="241" name="Прямая со стрелкой 240"/>
          <p:cNvCxnSpPr/>
          <p:nvPr/>
        </p:nvCxnSpPr>
        <p:spPr>
          <a:xfrm>
            <a:off x="5299147" y="3334933"/>
            <a:ext cx="1717029" cy="2460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Внешняя модель сетевого взаимодействия</a:t>
            </a:r>
            <a:br>
              <a:rPr lang="ru-RU" sz="2800" dirty="0" smtClean="0"/>
            </a:br>
            <a:r>
              <a:rPr lang="ru-RU" sz="2800" dirty="0" smtClean="0"/>
              <a:t>Народный образцовый вокальный коллектив ансамбль «Карамельки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3498850" y="330471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gray">
          <a:xfrm>
            <a:off x="2736850" y="408576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gray">
          <a:xfrm>
            <a:off x="2730002" y="2848721"/>
            <a:ext cx="1759448" cy="10084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gray">
          <a:xfrm>
            <a:off x="4870450" y="439056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 flipV="1">
            <a:off x="5173195" y="2918900"/>
            <a:ext cx="1742189" cy="9273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4137025" y="369523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593856" y="1887076"/>
            <a:ext cx="2068517" cy="1449388"/>
            <a:chOff x="1392" y="967"/>
            <a:chExt cx="1303" cy="913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476" y="990"/>
              <a:ext cx="1219" cy="890"/>
              <a:chOff x="3140" y="1537"/>
              <a:chExt cx="1669" cy="1219"/>
            </a:xfrm>
          </p:grpSpPr>
          <p:pic>
            <p:nvPicPr>
              <p:cNvPr id="2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514" cy="935"/>
              </a:xfrm>
              <a:prstGeom prst="rect">
                <a:avLst/>
              </a:prstGeom>
              <a:noFill/>
            </p:spPr>
          </p:pic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3140" y="1556"/>
                <a:ext cx="1552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320" y="1632"/>
                <a:ext cx="1489" cy="585"/>
              </a:xfrm>
              <a:prstGeom prst="rect">
                <a:avLst/>
              </a:prstGeom>
              <a:noFill/>
            </p:spPr>
          </p:pic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Rectangle 39"/>
            <p:cNvSpPr>
              <a:spLocks noChangeArrowheads="1"/>
            </p:cNvSpPr>
            <p:nvPr/>
          </p:nvSpPr>
          <p:spPr bwMode="gray">
            <a:xfrm>
              <a:off x="1476" y="1154"/>
              <a:ext cx="1062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Министерство культуры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 Амурской области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1540749" y="3300165"/>
            <a:ext cx="2080513" cy="1335088"/>
            <a:chOff x="1917" y="1008"/>
            <a:chExt cx="1000" cy="841"/>
          </a:xfrm>
        </p:grpSpPr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1917" y="1031"/>
              <a:ext cx="1000" cy="818"/>
              <a:chOff x="3747" y="1593"/>
              <a:chExt cx="1370" cy="1121"/>
            </a:xfrm>
          </p:grpSpPr>
          <p:pic>
            <p:nvPicPr>
              <p:cNvPr id="55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797" y="1593"/>
                <a:ext cx="1185" cy="935"/>
              </a:xfrm>
              <a:prstGeom prst="rect">
                <a:avLst/>
              </a:prstGeom>
              <a:noFill/>
            </p:spPr>
          </p:pic>
          <p:sp>
            <p:nvSpPr>
              <p:cNvPr id="56" name="Oval 44"/>
              <p:cNvSpPr>
                <a:spLocks noChangeArrowheads="1"/>
              </p:cNvSpPr>
              <p:nvPr/>
            </p:nvSpPr>
            <p:spPr bwMode="gray">
              <a:xfrm>
                <a:off x="3794" y="1593"/>
                <a:ext cx="1236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747" y="1632"/>
                <a:ext cx="1370" cy="715"/>
              </a:xfrm>
              <a:prstGeom prst="rect">
                <a:avLst/>
              </a:prstGeom>
              <a:noFill/>
            </p:spPr>
          </p:pic>
          <p:grpSp>
            <p:nvGrpSpPr>
              <p:cNvPr id="4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305" y="2242"/>
                <a:ext cx="770" cy="173"/>
                <a:chOff x="2532" y="1051"/>
                <a:chExt cx="839" cy="215"/>
              </a:xfrm>
            </p:grpSpPr>
            <p:grpSp>
              <p:nvGrpSpPr>
                <p:cNvPr id="4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8" y="1100"/>
                  <a:ext cx="683" cy="166"/>
                  <a:chOff x="1565" y="2568"/>
                  <a:chExt cx="1028" cy="249"/>
                </a:xfrm>
              </p:grpSpPr>
              <p:sp>
                <p:nvSpPr>
                  <p:cNvPr id="6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0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4" name="Rectangle 68"/>
            <p:cNvSpPr>
              <a:spLocks noChangeArrowheads="1"/>
            </p:cNvSpPr>
            <p:nvPr/>
          </p:nvSpPr>
          <p:spPr bwMode="gray">
            <a:xfrm>
              <a:off x="2012" y="1149"/>
              <a:ext cx="80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Хореографический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ансамбль </a:t>
              </a:r>
              <a:endParaRPr lang="en-US" sz="1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«Карамельки-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dains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»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1302808" y="4623192"/>
            <a:ext cx="5707534" cy="1080843"/>
            <a:chOff x="2006" y="1008"/>
            <a:chExt cx="4440" cy="871"/>
          </a:xfrm>
        </p:grpSpPr>
        <p:sp>
          <p:nvSpPr>
            <p:cNvPr id="7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561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" name="Group 71"/>
            <p:cNvGrpSpPr>
              <a:grpSpLocks/>
            </p:cNvGrpSpPr>
            <p:nvPr/>
          </p:nvGrpSpPr>
          <p:grpSpPr bwMode="auto">
            <a:xfrm>
              <a:off x="2006" y="1121"/>
              <a:ext cx="4440" cy="758"/>
              <a:chOff x="3867" y="1717"/>
              <a:chExt cx="6080" cy="1039"/>
            </a:xfrm>
          </p:grpSpPr>
          <p:pic>
            <p:nvPicPr>
              <p:cNvPr id="84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764" y="1766"/>
                <a:ext cx="1183" cy="935"/>
              </a:xfrm>
              <a:prstGeom prst="rect">
                <a:avLst/>
              </a:prstGeom>
              <a:noFill/>
            </p:spPr>
          </p:pic>
          <p:sp>
            <p:nvSpPr>
              <p:cNvPr id="85" name="Oval 73"/>
              <p:cNvSpPr>
                <a:spLocks noChangeArrowheads="1"/>
              </p:cNvSpPr>
              <p:nvPr/>
            </p:nvSpPr>
            <p:spPr bwMode="gray">
              <a:xfrm>
                <a:off x="3867" y="1717"/>
                <a:ext cx="776" cy="78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744"/>
                <a:ext cx="682" cy="473"/>
              </a:xfrm>
              <a:prstGeom prst="rect">
                <a:avLst/>
              </a:prstGeom>
              <a:noFill/>
            </p:spPr>
          </p:pic>
          <p:grpSp>
            <p:nvGrpSpPr>
              <p:cNvPr id="7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9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3" name="Rectangle 97"/>
            <p:cNvSpPr>
              <a:spLocks noChangeArrowheads="1"/>
            </p:cNvSpPr>
            <p:nvPr/>
          </p:nvSpPr>
          <p:spPr bwMode="gray">
            <a:xfrm>
              <a:off x="2089" y="1272"/>
              <a:ext cx="417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ПАТП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127"/>
          <p:cNvGrpSpPr>
            <a:grpSpLocks/>
          </p:cNvGrpSpPr>
          <p:nvPr/>
        </p:nvGrpSpPr>
        <p:grpSpPr bwMode="auto">
          <a:xfrm>
            <a:off x="7178381" y="2383193"/>
            <a:ext cx="1714099" cy="1390650"/>
            <a:chOff x="1910" y="1031"/>
            <a:chExt cx="1025" cy="876"/>
          </a:xfrm>
        </p:grpSpPr>
        <p:sp>
          <p:nvSpPr>
            <p:cNvPr id="128" name="Oval 128"/>
            <p:cNvSpPr>
              <a:spLocks noChangeArrowheads="1"/>
            </p:cNvSpPr>
            <p:nvPr/>
          </p:nvSpPr>
          <p:spPr bwMode="gray">
            <a:xfrm>
              <a:off x="2213" y="1180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9" name="Group 129"/>
            <p:cNvGrpSpPr>
              <a:grpSpLocks/>
            </p:cNvGrpSpPr>
            <p:nvPr/>
          </p:nvGrpSpPr>
          <p:grpSpPr bwMode="auto">
            <a:xfrm>
              <a:off x="2085" y="1031"/>
              <a:ext cx="850" cy="849"/>
              <a:chOff x="3975" y="1593"/>
              <a:chExt cx="1164" cy="1163"/>
            </a:xfrm>
          </p:grpSpPr>
          <p:pic>
            <p:nvPicPr>
              <p:cNvPr id="14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010" y="1602"/>
                <a:ext cx="1129" cy="935"/>
              </a:xfrm>
              <a:prstGeom prst="rect">
                <a:avLst/>
              </a:prstGeom>
              <a:noFill/>
            </p:spPr>
          </p:pic>
          <p:sp>
            <p:nvSpPr>
              <p:cNvPr id="14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1164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1" name="Rectangle 155"/>
            <p:cNvSpPr>
              <a:spLocks noChangeArrowheads="1"/>
            </p:cNvSpPr>
            <p:nvPr/>
          </p:nvSpPr>
          <p:spPr bwMode="gray">
            <a:xfrm>
              <a:off x="1910" y="1140"/>
              <a:ext cx="939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r"/>
              <a:r>
                <a:rPr lang="ru-RU" sz="1400" b="1" dirty="0" smtClean="0">
                  <a:solidFill>
                    <a:srgbClr val="000000"/>
                  </a:solidFill>
                </a:rPr>
                <a:t>Министерстве</a:t>
              </a:r>
            </a:p>
            <a:p>
              <a:pPr algn="r"/>
              <a:r>
                <a:rPr lang="ru-RU" sz="1400" b="1" dirty="0" smtClean="0">
                  <a:solidFill>
                    <a:srgbClr val="000000"/>
                  </a:solidFill>
                </a:rPr>
                <a:t>Образование</a:t>
              </a:r>
            </a:p>
            <a:p>
              <a:pPr algn="r"/>
              <a:r>
                <a:rPr lang="ru-RU" sz="1400" b="1" dirty="0" smtClean="0">
                  <a:solidFill>
                    <a:srgbClr val="000000"/>
                  </a:solidFill>
                </a:rPr>
                <a:t>Амурской области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6" name="Group 156"/>
          <p:cNvGrpSpPr>
            <a:grpSpLocks/>
          </p:cNvGrpSpPr>
          <p:nvPr/>
        </p:nvGrpSpPr>
        <p:grpSpPr bwMode="auto">
          <a:xfrm rot="4976862" flipH="1">
            <a:off x="4145267" y="3369036"/>
            <a:ext cx="1089582" cy="1721453"/>
            <a:chOff x="1944" y="1111"/>
            <a:chExt cx="204" cy="196"/>
          </a:xfrm>
        </p:grpSpPr>
        <p:pic>
          <p:nvPicPr>
            <p:cNvPr id="157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58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6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0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1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98" name="Group 98"/>
          <p:cNvGrpSpPr>
            <a:grpSpLocks/>
          </p:cNvGrpSpPr>
          <p:nvPr/>
        </p:nvGrpSpPr>
        <p:grpSpPr bwMode="auto">
          <a:xfrm>
            <a:off x="3334639" y="4813177"/>
            <a:ext cx="1304596" cy="983314"/>
            <a:chOff x="1626" y="934"/>
            <a:chExt cx="1064" cy="946"/>
          </a:xfrm>
        </p:grpSpPr>
        <p:sp>
          <p:nvSpPr>
            <p:cNvPr id="99" name="Oval 99"/>
            <p:cNvSpPr>
              <a:spLocks noChangeArrowheads="1"/>
            </p:cNvSpPr>
            <p:nvPr/>
          </p:nvSpPr>
          <p:spPr bwMode="gray">
            <a:xfrm>
              <a:off x="1626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0" name="Group 100"/>
            <p:cNvGrpSpPr>
              <a:grpSpLocks/>
            </p:cNvGrpSpPr>
            <p:nvPr/>
          </p:nvGrpSpPr>
          <p:grpSpPr bwMode="auto">
            <a:xfrm>
              <a:off x="1670" y="934"/>
              <a:ext cx="992" cy="946"/>
              <a:chOff x="3406" y="1460"/>
              <a:chExt cx="1359" cy="1296"/>
            </a:xfrm>
          </p:grpSpPr>
          <p:pic>
            <p:nvPicPr>
              <p:cNvPr id="113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406" y="1460"/>
                <a:ext cx="1028" cy="935"/>
              </a:xfrm>
              <a:prstGeom prst="rect">
                <a:avLst/>
              </a:prstGeom>
              <a:noFill/>
            </p:spPr>
          </p:pic>
          <p:sp>
            <p:nvSpPr>
              <p:cNvPr id="114" name="Oval 102"/>
              <p:cNvSpPr>
                <a:spLocks noChangeArrowheads="1"/>
              </p:cNvSpPr>
              <p:nvPr/>
            </p:nvSpPr>
            <p:spPr bwMode="gray">
              <a:xfrm>
                <a:off x="3571" y="1593"/>
                <a:ext cx="931" cy="710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406" y="1620"/>
                <a:ext cx="923" cy="585"/>
              </a:xfrm>
              <a:prstGeom prst="rect">
                <a:avLst/>
              </a:prstGeom>
              <a:noFill/>
            </p:spPr>
          </p:pic>
          <p:grpSp>
            <p:nvGrpSpPr>
              <p:cNvPr id="101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3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6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6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7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9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8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5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2" name="Rectangle 126"/>
            <p:cNvSpPr>
              <a:spLocks noChangeArrowheads="1"/>
            </p:cNvSpPr>
            <p:nvPr/>
          </p:nvSpPr>
          <p:spPr bwMode="gray">
            <a:xfrm>
              <a:off x="1705" y="1041"/>
              <a:ext cx="849" cy="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r>
                <a:rPr lang="ru-RU" sz="1200" b="1" dirty="0" smtClean="0">
                  <a:solidFill>
                    <a:srgbClr val="000000"/>
                  </a:solidFill>
                </a:rPr>
                <a:t>ГРЭС</a:t>
              </a:r>
            </a:p>
            <a:p>
              <a:r>
                <a:rPr lang="ru-RU" sz="1200" b="1" dirty="0" err="1" smtClean="0">
                  <a:solidFill>
                    <a:srgbClr val="000000"/>
                  </a:solidFill>
                </a:rPr>
                <a:t>г.Райчихинс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9" name="Group 40"/>
          <p:cNvGrpSpPr>
            <a:grpSpLocks/>
          </p:cNvGrpSpPr>
          <p:nvPr/>
        </p:nvGrpSpPr>
        <p:grpSpPr bwMode="auto">
          <a:xfrm>
            <a:off x="4621877" y="4845925"/>
            <a:ext cx="1217937" cy="1001906"/>
            <a:chOff x="2042" y="1008"/>
            <a:chExt cx="909" cy="866"/>
          </a:xfrm>
        </p:grpSpPr>
        <p:sp>
          <p:nvSpPr>
            <p:cNvPr id="18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1" name="Group 42"/>
            <p:cNvGrpSpPr>
              <a:grpSpLocks/>
            </p:cNvGrpSpPr>
            <p:nvPr/>
          </p:nvGrpSpPr>
          <p:grpSpPr bwMode="auto">
            <a:xfrm>
              <a:off x="2042" y="1030"/>
              <a:ext cx="909" cy="844"/>
              <a:chOff x="3913" y="1593"/>
              <a:chExt cx="1244" cy="1157"/>
            </a:xfrm>
          </p:grpSpPr>
          <p:pic>
            <p:nvPicPr>
              <p:cNvPr id="194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1182" cy="935"/>
              </a:xfrm>
              <a:prstGeom prst="rect">
                <a:avLst/>
              </a:prstGeom>
              <a:noFill/>
            </p:spPr>
          </p:pic>
          <p:sp>
            <p:nvSpPr>
              <p:cNvPr id="195" name="Oval 44"/>
              <p:cNvSpPr>
                <a:spLocks noChangeArrowheads="1"/>
              </p:cNvSpPr>
              <p:nvPr/>
            </p:nvSpPr>
            <p:spPr bwMode="gray">
              <a:xfrm>
                <a:off x="3913" y="1631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4191" y="1773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98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0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0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84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9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3" name="Rectangle 68"/>
            <p:cNvSpPr>
              <a:spLocks noChangeArrowheads="1"/>
            </p:cNvSpPr>
            <p:nvPr/>
          </p:nvSpPr>
          <p:spPr bwMode="gray">
            <a:xfrm>
              <a:off x="2122" y="1188"/>
              <a:ext cx="82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err="1" smtClean="0">
                  <a:solidFill>
                    <a:srgbClr val="000000"/>
                  </a:solidFill>
                </a:rPr>
                <a:t>Райчихинская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ГБ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12" name="Rectangle 68"/>
          <p:cNvSpPr>
            <a:spLocks noChangeArrowheads="1"/>
          </p:cNvSpPr>
          <p:nvPr/>
        </p:nvSpPr>
        <p:spPr bwMode="gray">
          <a:xfrm>
            <a:off x="3912973" y="3857628"/>
            <a:ext cx="14778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ансамбль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13" name="Рисунок 212" descr="bow-piano-performance-500-clr-1253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223" y="1858018"/>
            <a:ext cx="2222499" cy="2000249"/>
          </a:xfrm>
          <a:prstGeom prst="rect">
            <a:avLst/>
          </a:prstGeom>
        </p:spPr>
      </p:pic>
      <p:grpSp>
        <p:nvGrpSpPr>
          <p:cNvPr id="215" name="Group 40"/>
          <p:cNvGrpSpPr>
            <a:grpSpLocks/>
          </p:cNvGrpSpPr>
          <p:nvPr/>
        </p:nvGrpSpPr>
        <p:grpSpPr bwMode="auto">
          <a:xfrm>
            <a:off x="47173" y="4632068"/>
            <a:ext cx="1128084" cy="965160"/>
            <a:chOff x="1999" y="1008"/>
            <a:chExt cx="888" cy="872"/>
          </a:xfrm>
        </p:grpSpPr>
        <p:sp>
          <p:nvSpPr>
            <p:cNvPr id="21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87" cy="76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7" name="Group 42"/>
            <p:cNvGrpSpPr>
              <a:grpSpLocks/>
            </p:cNvGrpSpPr>
            <p:nvPr/>
          </p:nvGrpSpPr>
          <p:grpSpPr bwMode="auto">
            <a:xfrm>
              <a:off x="2087" y="1031"/>
              <a:ext cx="765" cy="849"/>
              <a:chOff x="3975" y="1593"/>
              <a:chExt cx="1047" cy="1163"/>
            </a:xfrm>
          </p:grpSpPr>
          <p:pic>
            <p:nvPicPr>
              <p:cNvPr id="230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3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1038" cy="585"/>
              </a:xfrm>
              <a:prstGeom prst="rect">
                <a:avLst/>
              </a:prstGeom>
              <a:noFill/>
            </p:spPr>
          </p:pic>
          <p:grpSp>
            <p:nvGrpSpPr>
              <p:cNvPr id="23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34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3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2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19" name="Rectangle 68"/>
            <p:cNvSpPr>
              <a:spLocks noChangeArrowheads="1"/>
            </p:cNvSpPr>
            <p:nvPr/>
          </p:nvSpPr>
          <p:spPr bwMode="gray">
            <a:xfrm>
              <a:off x="1999" y="1217"/>
              <a:ext cx="888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Погранотряд</a:t>
              </a:r>
            </a:p>
            <a:p>
              <a:pPr algn="ctr"/>
              <a:r>
                <a:rPr lang="ru-RU" sz="1200" b="1" dirty="0" err="1">
                  <a:solidFill>
                    <a:srgbClr val="000000"/>
                  </a:solidFill>
                </a:rPr>
                <a:t>г</a:t>
              </a:r>
              <a:r>
                <a:rPr lang="ru-RU" sz="1200" b="1" dirty="0" err="1" smtClean="0">
                  <a:solidFill>
                    <a:srgbClr val="000000"/>
                  </a:solidFill>
                </a:rPr>
                <a:t>.Райчихинска</a:t>
              </a:r>
              <a:endParaRPr lang="ru-RU" sz="1200" b="1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48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662025" y="1903535"/>
            <a:ext cx="1608687" cy="1096684"/>
          </a:xfrm>
          <a:prstGeom prst="rect">
            <a:avLst/>
          </a:prstGeom>
          <a:noFill/>
        </p:spPr>
      </p:pic>
      <p:sp>
        <p:nvSpPr>
          <p:cNvPr id="249" name="Line 8"/>
          <p:cNvSpPr>
            <a:spLocks noChangeShapeType="1"/>
          </p:cNvSpPr>
          <p:nvPr/>
        </p:nvSpPr>
        <p:spPr bwMode="gray">
          <a:xfrm flipH="1" flipV="1">
            <a:off x="4430544" y="3007156"/>
            <a:ext cx="3153" cy="707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0" name="Rectangle 68"/>
          <p:cNvSpPr>
            <a:spLocks noChangeArrowheads="1"/>
          </p:cNvSpPr>
          <p:nvPr/>
        </p:nvSpPr>
        <p:spPr bwMode="gray">
          <a:xfrm>
            <a:off x="3898900" y="2183596"/>
            <a:ext cx="12001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Амурская областная филармония</a:t>
            </a:r>
          </a:p>
        </p:txBody>
      </p:sp>
      <p:grpSp>
        <p:nvGrpSpPr>
          <p:cNvPr id="256" name="Group 98"/>
          <p:cNvGrpSpPr>
            <a:grpSpLocks/>
          </p:cNvGrpSpPr>
          <p:nvPr/>
        </p:nvGrpSpPr>
        <p:grpSpPr bwMode="auto">
          <a:xfrm>
            <a:off x="2275350" y="4671352"/>
            <a:ext cx="916233" cy="803630"/>
            <a:chOff x="2064" y="1008"/>
            <a:chExt cx="722" cy="872"/>
          </a:xfrm>
        </p:grpSpPr>
        <p:sp>
          <p:nvSpPr>
            <p:cNvPr id="25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8" name="Group 100"/>
            <p:cNvGrpSpPr>
              <a:grpSpLocks/>
            </p:cNvGrpSpPr>
            <p:nvPr/>
          </p:nvGrpSpPr>
          <p:grpSpPr bwMode="auto">
            <a:xfrm>
              <a:off x="2088" y="1031"/>
              <a:ext cx="676" cy="849"/>
              <a:chOff x="3975" y="1593"/>
              <a:chExt cx="925" cy="1163"/>
            </a:xfrm>
          </p:grpSpPr>
          <p:pic>
            <p:nvPicPr>
              <p:cNvPr id="271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72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718" cy="841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73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74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75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81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2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3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4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6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77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8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9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0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59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61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67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8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9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0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2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63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4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5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60" name="Rectangle 126"/>
            <p:cNvSpPr>
              <a:spLocks noChangeArrowheads="1"/>
            </p:cNvSpPr>
            <p:nvPr/>
          </p:nvSpPr>
          <p:spPr bwMode="gray">
            <a:xfrm>
              <a:off x="2101" y="1272"/>
              <a:ext cx="613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АОО «ВЭС»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7" name="Group 127"/>
          <p:cNvGrpSpPr>
            <a:grpSpLocks/>
          </p:cNvGrpSpPr>
          <p:nvPr/>
        </p:nvGrpSpPr>
        <p:grpSpPr bwMode="auto">
          <a:xfrm>
            <a:off x="5351438" y="1977899"/>
            <a:ext cx="1154113" cy="1217003"/>
            <a:chOff x="2064" y="1008"/>
            <a:chExt cx="727" cy="872"/>
          </a:xfrm>
        </p:grpSpPr>
        <p:sp>
          <p:nvSpPr>
            <p:cNvPr id="28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9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30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3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0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30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0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1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0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0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91" name="Rectangle 155"/>
            <p:cNvSpPr>
              <a:spLocks noChangeArrowheads="1"/>
            </p:cNvSpPr>
            <p:nvPr/>
          </p:nvSpPr>
          <p:spPr bwMode="gray">
            <a:xfrm>
              <a:off x="2163" y="1140"/>
              <a:ext cx="50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АОДНТ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16" name="Line 8"/>
          <p:cNvSpPr>
            <a:spLocks noChangeShapeType="1"/>
          </p:cNvSpPr>
          <p:nvPr/>
        </p:nvSpPr>
        <p:spPr bwMode="gray">
          <a:xfrm flipV="1">
            <a:off x="4936381" y="2929494"/>
            <a:ext cx="838962" cy="7657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" name="Group 127"/>
          <p:cNvGrpSpPr>
            <a:grpSpLocks/>
          </p:cNvGrpSpPr>
          <p:nvPr/>
        </p:nvGrpSpPr>
        <p:grpSpPr bwMode="auto">
          <a:xfrm>
            <a:off x="6472792" y="1977899"/>
            <a:ext cx="1154114" cy="1217003"/>
            <a:chOff x="2064" y="1008"/>
            <a:chExt cx="727" cy="872"/>
          </a:xfrm>
        </p:grpSpPr>
        <p:sp>
          <p:nvSpPr>
            <p:cNvPr id="31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9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33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33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3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33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3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4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3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20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2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1" name="Rectangle 155"/>
            <p:cNvSpPr>
              <a:spLocks noChangeArrowheads="1"/>
            </p:cNvSpPr>
            <p:nvPr/>
          </p:nvSpPr>
          <p:spPr bwMode="gray">
            <a:xfrm>
              <a:off x="2117" y="1140"/>
              <a:ext cx="604" cy="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ВДЦ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«Океан»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46" name="Line 8"/>
          <p:cNvSpPr>
            <a:spLocks noChangeShapeType="1"/>
          </p:cNvSpPr>
          <p:nvPr/>
        </p:nvSpPr>
        <p:spPr bwMode="gray">
          <a:xfrm flipV="1">
            <a:off x="5325595" y="3238447"/>
            <a:ext cx="2295009" cy="7602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1" name="Rectangle 68"/>
          <p:cNvSpPr>
            <a:spLocks noChangeArrowheads="1"/>
          </p:cNvSpPr>
          <p:nvPr/>
        </p:nvSpPr>
        <p:spPr bwMode="gray">
          <a:xfrm>
            <a:off x="5882952" y="5023085"/>
            <a:ext cx="12492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Управление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образования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47" name="Прямая со стрелкой 246"/>
          <p:cNvCxnSpPr/>
          <p:nvPr/>
        </p:nvCxnSpPr>
        <p:spPr>
          <a:xfrm flipH="1">
            <a:off x="510058" y="4416549"/>
            <a:ext cx="3456347" cy="3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 стрелкой 254"/>
          <p:cNvCxnSpPr/>
          <p:nvPr/>
        </p:nvCxnSpPr>
        <p:spPr>
          <a:xfrm>
            <a:off x="568874" y="4419789"/>
            <a:ext cx="0" cy="212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 стрелкой 351"/>
          <p:cNvCxnSpPr/>
          <p:nvPr/>
        </p:nvCxnSpPr>
        <p:spPr>
          <a:xfrm>
            <a:off x="1727205" y="4433766"/>
            <a:ext cx="1" cy="2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Прямая со стрелкой 357"/>
          <p:cNvCxnSpPr>
            <a:endCxn id="257" idx="0"/>
          </p:cNvCxnSpPr>
          <p:nvPr/>
        </p:nvCxnSpPr>
        <p:spPr>
          <a:xfrm>
            <a:off x="2728977" y="4454278"/>
            <a:ext cx="4490" cy="217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Прямая со стрелкой 364"/>
          <p:cNvCxnSpPr/>
          <p:nvPr/>
        </p:nvCxnSpPr>
        <p:spPr>
          <a:xfrm>
            <a:off x="3886237" y="4433766"/>
            <a:ext cx="0" cy="354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Прямая со стрелкой 368"/>
          <p:cNvCxnSpPr>
            <a:stCxn id="158" idx="6"/>
            <a:endCxn id="195" idx="0"/>
          </p:cNvCxnSpPr>
          <p:nvPr/>
        </p:nvCxnSpPr>
        <p:spPr>
          <a:xfrm>
            <a:off x="4736424" y="4676098"/>
            <a:ext cx="341201" cy="22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Прямая со стрелкой 370"/>
          <p:cNvCxnSpPr/>
          <p:nvPr/>
        </p:nvCxnSpPr>
        <p:spPr>
          <a:xfrm>
            <a:off x="5337046" y="4302385"/>
            <a:ext cx="1139350" cy="16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Прямая со стрелкой 375"/>
          <p:cNvCxnSpPr>
            <a:endCxn id="84" idx="0"/>
          </p:cNvCxnSpPr>
          <p:nvPr/>
        </p:nvCxnSpPr>
        <p:spPr>
          <a:xfrm flipH="1">
            <a:off x="6455078" y="4302385"/>
            <a:ext cx="17712" cy="505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Group 40"/>
          <p:cNvGrpSpPr>
            <a:grpSpLocks/>
          </p:cNvGrpSpPr>
          <p:nvPr/>
        </p:nvGrpSpPr>
        <p:grpSpPr bwMode="auto">
          <a:xfrm>
            <a:off x="7277385" y="4142666"/>
            <a:ext cx="1655756" cy="1249288"/>
            <a:chOff x="1948" y="1008"/>
            <a:chExt cx="979" cy="872"/>
          </a:xfrm>
        </p:grpSpPr>
        <p:sp>
          <p:nvSpPr>
            <p:cNvPr id="39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87" cy="76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91" name="Group 42"/>
            <p:cNvGrpSpPr>
              <a:grpSpLocks/>
            </p:cNvGrpSpPr>
            <p:nvPr/>
          </p:nvGrpSpPr>
          <p:grpSpPr bwMode="auto">
            <a:xfrm>
              <a:off x="2025" y="1031"/>
              <a:ext cx="817" cy="849"/>
              <a:chOff x="3890" y="1593"/>
              <a:chExt cx="1118" cy="1163"/>
            </a:xfrm>
          </p:grpSpPr>
          <p:pic>
            <p:nvPicPr>
              <p:cNvPr id="404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05" name="Oval 44"/>
              <p:cNvSpPr>
                <a:spLocks noChangeArrowheads="1"/>
              </p:cNvSpPr>
              <p:nvPr/>
            </p:nvSpPr>
            <p:spPr bwMode="gray">
              <a:xfrm>
                <a:off x="3890" y="1593"/>
                <a:ext cx="1118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0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2" cy="585"/>
              </a:xfrm>
              <a:prstGeom prst="rect">
                <a:avLst/>
              </a:prstGeom>
              <a:noFill/>
            </p:spPr>
          </p:pic>
          <p:grpSp>
            <p:nvGrpSpPr>
              <p:cNvPr id="40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08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1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0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1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94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0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9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9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93" name="Rectangle 68"/>
            <p:cNvSpPr>
              <a:spLocks noChangeArrowheads="1"/>
            </p:cNvSpPr>
            <p:nvPr/>
          </p:nvSpPr>
          <p:spPr bwMode="gray">
            <a:xfrm>
              <a:off x="1948" y="1217"/>
              <a:ext cx="979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Отдел культуры 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города</a:t>
              </a:r>
            </a:p>
          </p:txBody>
        </p:sp>
      </p:grpSp>
      <p:cxnSp>
        <p:nvCxnSpPr>
          <p:cNvPr id="419" name="Прямая со стрелкой 418"/>
          <p:cNvCxnSpPr/>
          <p:nvPr/>
        </p:nvCxnSpPr>
        <p:spPr>
          <a:xfrm>
            <a:off x="6433401" y="4333402"/>
            <a:ext cx="1090452" cy="205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127"/>
          <p:cNvGrpSpPr>
            <a:grpSpLocks/>
          </p:cNvGrpSpPr>
          <p:nvPr/>
        </p:nvGrpSpPr>
        <p:grpSpPr bwMode="auto">
          <a:xfrm>
            <a:off x="6531629" y="5279687"/>
            <a:ext cx="1499974" cy="1101641"/>
            <a:chOff x="1833" y="1008"/>
            <a:chExt cx="1092" cy="872"/>
          </a:xfrm>
        </p:grpSpPr>
        <p:sp>
          <p:nvSpPr>
            <p:cNvPr id="42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3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43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37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3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598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43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4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4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4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24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2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3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2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5" name="Rectangle 155"/>
            <p:cNvSpPr>
              <a:spLocks noChangeArrowheads="1"/>
            </p:cNvSpPr>
            <p:nvPr/>
          </p:nvSpPr>
          <p:spPr bwMode="gray">
            <a:xfrm>
              <a:off x="1833" y="1140"/>
              <a:ext cx="1092" cy="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Хор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«Русская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Песня»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" name="Group 127"/>
          <p:cNvGrpSpPr>
            <a:grpSpLocks/>
          </p:cNvGrpSpPr>
          <p:nvPr/>
        </p:nvGrpSpPr>
        <p:grpSpPr bwMode="auto">
          <a:xfrm>
            <a:off x="8081124" y="5421385"/>
            <a:ext cx="833366" cy="845781"/>
            <a:chOff x="2064" y="1008"/>
            <a:chExt cx="725" cy="873"/>
          </a:xfrm>
        </p:grpSpPr>
        <p:sp>
          <p:nvSpPr>
            <p:cNvPr id="45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2" name="Group 129"/>
            <p:cNvGrpSpPr>
              <a:grpSpLocks/>
            </p:cNvGrpSpPr>
            <p:nvPr/>
          </p:nvGrpSpPr>
          <p:grpSpPr bwMode="auto">
            <a:xfrm>
              <a:off x="2085" y="1031"/>
              <a:ext cx="704" cy="850"/>
              <a:chOff x="3978" y="1592"/>
              <a:chExt cx="965" cy="1164"/>
            </a:xfrm>
          </p:grpSpPr>
          <p:pic>
            <p:nvPicPr>
              <p:cNvPr id="465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8" y="1592"/>
                <a:ext cx="923" cy="935"/>
              </a:xfrm>
              <a:prstGeom prst="rect">
                <a:avLst/>
              </a:prstGeom>
              <a:noFill/>
            </p:spPr>
          </p:pic>
          <p:sp>
            <p:nvSpPr>
              <p:cNvPr id="466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6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5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46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6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7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7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7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55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56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57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8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9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0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54" name="Rectangle 155"/>
            <p:cNvSpPr>
              <a:spLocks noChangeArrowheads="1"/>
            </p:cNvSpPr>
            <p:nvPr/>
          </p:nvSpPr>
          <p:spPr bwMode="gray">
            <a:xfrm>
              <a:off x="2104" y="1140"/>
              <a:ext cx="621" cy="4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ГАУАО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«Шанс»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80" name="Прямая со стрелкой 479"/>
          <p:cNvCxnSpPr>
            <a:stCxn id="405" idx="3"/>
            <a:endCxn id="438" idx="0"/>
          </p:cNvCxnSpPr>
          <p:nvPr/>
        </p:nvCxnSpPr>
        <p:spPr>
          <a:xfrm flipH="1">
            <a:off x="7367172" y="5012075"/>
            <a:ext cx="242797" cy="301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Прямая со стрелкой 481"/>
          <p:cNvCxnSpPr/>
          <p:nvPr/>
        </p:nvCxnSpPr>
        <p:spPr>
          <a:xfrm>
            <a:off x="8255577" y="5149908"/>
            <a:ext cx="208650" cy="292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58417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</a:rPr>
              <a:t>Детский Образцовый Народный ансамбль «Карамельки» осуществляет образовательную деятельность на протяжении 27 лет. Педагоги высшей </a:t>
            </a:r>
            <a:r>
              <a:rPr lang="ru-RU" sz="1800" b="1" dirty="0" err="1">
                <a:effectLst/>
              </a:rPr>
              <a:t>кв.категории</a:t>
            </a:r>
            <a:r>
              <a:rPr lang="ru-RU" sz="1800" b="1" dirty="0">
                <a:effectLst/>
              </a:rPr>
              <a:t> Черепанова Т.А. и Черепанов Д.Г. – заслуженные работники общего </a:t>
            </a:r>
            <a:r>
              <a:rPr lang="ru-RU" sz="1800" b="1" dirty="0" smtClean="0">
                <a:effectLst/>
              </a:rPr>
              <a:t>образования,  </a:t>
            </a:r>
            <a:r>
              <a:rPr lang="ru-RU" sz="1800" b="1" dirty="0">
                <a:effectLst/>
              </a:rPr>
              <a:t>работают по авторской программе «Вокальное </a:t>
            </a:r>
            <a:r>
              <a:rPr lang="ru-RU" sz="1800" b="1" dirty="0" smtClean="0">
                <a:effectLst/>
              </a:rPr>
              <a:t>искусство», которая реализуется 11лет.  В каждой программе есть раздел «Рабочая программа воспитания».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75856" y="2996952"/>
            <a:ext cx="2736304" cy="16561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Образцовый народный ансамбль «Карамельки»</a:t>
            </a: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>
            <a:off x="6012160" y="38250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44208" y="3501008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Группа «Родники»</a:t>
            </a:r>
          </a:p>
          <a:p>
            <a:pPr algn="ctr"/>
            <a:r>
              <a:rPr lang="ru-RU" sz="1600" b="1" dirty="0" smtClean="0"/>
              <a:t>мальчики</a:t>
            </a:r>
            <a:endParaRPr lang="ru-RU" sz="1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12160" y="436510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44208" y="4419499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Группа «Родники»</a:t>
            </a:r>
          </a:p>
          <a:p>
            <a:pPr algn="ctr"/>
            <a:r>
              <a:rPr lang="ru-RU" sz="1600" b="1" dirty="0" smtClean="0"/>
              <a:t>юноши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3891" y="5157192"/>
            <a:ext cx="1876501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Слушание музыки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868144" y="465313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07904" y="5301208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Карамельки-</a:t>
            </a:r>
            <a:r>
              <a:rPr lang="ru-RU" sz="1600" b="1" dirty="0" err="1" smtClean="0"/>
              <a:t>денс</a:t>
            </a:r>
            <a:endParaRPr lang="ru-RU" sz="1600" b="1" dirty="0"/>
          </a:p>
        </p:txBody>
      </p:sp>
      <p:cxnSp>
        <p:nvCxnSpPr>
          <p:cNvPr id="17" name="Прямая со стрелкой 16"/>
          <p:cNvCxnSpPr>
            <a:endCxn id="16" idx="0"/>
          </p:cNvCxnSpPr>
          <p:nvPr/>
        </p:nvCxnSpPr>
        <p:spPr>
          <a:xfrm>
            <a:off x="4860032" y="46531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267744" y="5301208"/>
            <a:ext cx="122413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Сводный хор</a:t>
            </a:r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2879812" y="4653136"/>
            <a:ext cx="8280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66800" y="5301208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Сольное пение</a:t>
            </a:r>
            <a:endParaRPr lang="ru-RU" sz="1600" b="1" dirty="0"/>
          </a:p>
        </p:txBody>
      </p:sp>
      <p:cxnSp>
        <p:nvCxnSpPr>
          <p:cNvPr id="25" name="Прямая со стрелкой 24"/>
          <p:cNvCxnSpPr>
            <a:endCxn id="24" idx="0"/>
          </p:cNvCxnSpPr>
          <p:nvPr/>
        </p:nvCxnSpPr>
        <p:spPr>
          <a:xfrm flipH="1">
            <a:off x="1094892" y="4077072"/>
            <a:ext cx="218096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3560863"/>
            <a:ext cx="158417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Музыкальная грамота</a:t>
            </a:r>
            <a:endParaRPr lang="ru-RU" sz="1600" b="1" dirty="0"/>
          </a:p>
        </p:txBody>
      </p:sp>
      <p:cxnSp>
        <p:nvCxnSpPr>
          <p:cNvPr id="28" name="Прямая со стрелкой 27"/>
          <p:cNvCxnSpPr>
            <a:stCxn id="4" idx="2"/>
            <a:endCxn id="27" idx="3"/>
          </p:cNvCxnSpPr>
          <p:nvPr/>
        </p:nvCxnSpPr>
        <p:spPr>
          <a:xfrm flipH="1">
            <a:off x="1835696" y="3825044"/>
            <a:ext cx="1440160" cy="2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00134" y="2348880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Группа барабанщиц</a:t>
            </a:r>
          </a:p>
          <a:p>
            <a:pPr algn="ctr"/>
            <a:r>
              <a:rPr lang="ru-RU" sz="1600" b="1" dirty="0" smtClean="0"/>
              <a:t>«Золотые эполеты»</a:t>
            </a:r>
            <a:endParaRPr lang="ru-RU" sz="1600" b="1" dirty="0"/>
          </a:p>
        </p:txBody>
      </p:sp>
      <p:cxnSp>
        <p:nvCxnSpPr>
          <p:cNvPr id="36" name="Прямая со стрелкой 35"/>
          <p:cNvCxnSpPr>
            <a:stCxn id="4" idx="3"/>
          </p:cNvCxnSpPr>
          <p:nvPr/>
        </p:nvCxnSpPr>
        <p:spPr>
          <a:xfrm flipV="1">
            <a:off x="4644008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14327" y="1988840"/>
            <a:ext cx="2709563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Разноуровневая программа «Вокальное искусство»</a:t>
            </a:r>
            <a:endParaRPr lang="ru-RU" sz="16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2604390" y="2816932"/>
            <a:ext cx="68946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Целевая аудитория практики и количество участников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Обучающиеся 5-17 лет</a:t>
            </a:r>
          </a:p>
          <a:p>
            <a:pPr marL="0" indent="0">
              <a:buNone/>
            </a:pPr>
            <a:r>
              <a:rPr lang="ru-RU" dirty="0" smtClean="0"/>
              <a:t>Количественный состав ансамбля 98 человек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DDYU\Downloads\Screenshot_20230110_161419_com.instagram.android_edit_719406593238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645024"/>
            <a:ext cx="4095328" cy="29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DYU\Downloads\Screenshot_20230110_161427_com.instagram.android_edit_719390533873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381070" cy="29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DYU\Desktop\a60e9gn379t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99">
            <a:off x="6342049" y="1085542"/>
            <a:ext cx="27098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Ресурсы, необходимые для внедрения практики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b="1" dirty="0" smtClean="0"/>
              <a:t>Материально-технические</a:t>
            </a:r>
          </a:p>
          <a:p>
            <a:pPr marL="0" indent="0">
              <a:buNone/>
            </a:pPr>
            <a:r>
              <a:rPr lang="ru-RU" sz="5200" dirty="0"/>
              <a:t>Основная деятельность коллектива проходит в учебном кабинете, который оснащен всем необходимым для достижения цели программы обучения,  а именно:</a:t>
            </a:r>
          </a:p>
          <a:p>
            <a:r>
              <a:rPr lang="ru-RU" sz="5200" dirty="0"/>
              <a:t>– разнообразный музыкально-дидактический материал;</a:t>
            </a:r>
          </a:p>
          <a:p>
            <a:r>
              <a:rPr lang="ru-RU" sz="5200" dirty="0"/>
              <a:t>– современный музыкальный материл (файловая аудиотека);</a:t>
            </a:r>
          </a:p>
          <a:p>
            <a:r>
              <a:rPr lang="ru-RU" sz="5200" dirty="0"/>
              <a:t>– электро - фортепиано;</a:t>
            </a:r>
          </a:p>
          <a:p>
            <a:r>
              <a:rPr lang="ru-RU" sz="5200" dirty="0"/>
              <a:t>– зеркальная стена для контроля учащимися своих артистических действий;</a:t>
            </a:r>
          </a:p>
          <a:p>
            <a:r>
              <a:rPr lang="ru-RU" sz="5200" dirty="0"/>
              <a:t>– звукоусиливающая аппаратура;</a:t>
            </a:r>
          </a:p>
          <a:p>
            <a:r>
              <a:rPr lang="ru-RU" sz="5200" dirty="0"/>
              <a:t>– компьютер;</a:t>
            </a:r>
          </a:p>
          <a:p>
            <a:r>
              <a:rPr lang="ru-RU" sz="5200" dirty="0"/>
              <a:t>– программное обеспечение: программы для создания текстовых документов, электронных таблиц (</a:t>
            </a:r>
            <a:r>
              <a:rPr lang="ru-RU" sz="5200" dirty="0" err="1"/>
              <a:t>Microsoft</a:t>
            </a:r>
            <a:r>
              <a:rPr lang="ru-RU" sz="5200" dirty="0"/>
              <a:t> </a:t>
            </a:r>
            <a:r>
              <a:rPr lang="ru-RU" sz="5200" dirty="0" err="1"/>
              <a:t>Word</a:t>
            </a:r>
            <a:r>
              <a:rPr lang="ru-RU" sz="5200" dirty="0"/>
              <a:t>,  </a:t>
            </a:r>
            <a:r>
              <a:rPr lang="ru-RU" sz="5200" dirty="0" err="1"/>
              <a:t>Excel</a:t>
            </a:r>
            <a:r>
              <a:rPr lang="ru-RU" sz="5200" dirty="0"/>
              <a:t>); программа для создания презентаций </a:t>
            </a:r>
            <a:r>
              <a:rPr lang="ru-RU" sz="5200" dirty="0" err="1"/>
              <a:t>Microsoft</a:t>
            </a:r>
            <a:r>
              <a:rPr lang="ru-RU" sz="5200" dirty="0"/>
              <a:t> </a:t>
            </a:r>
            <a:r>
              <a:rPr lang="ru-RU" sz="5200" dirty="0" err="1"/>
              <a:t>PowerPoint</a:t>
            </a:r>
            <a:r>
              <a:rPr lang="ru-RU" sz="5200" dirty="0"/>
              <a:t>;</a:t>
            </a:r>
          </a:p>
          <a:p>
            <a:r>
              <a:rPr lang="ru-RU" sz="5200" dirty="0"/>
              <a:t>– музыкальные проигрыватели (</a:t>
            </a:r>
            <a:r>
              <a:rPr lang="ru-RU" sz="5200" dirty="0" err="1"/>
              <a:t>Winamp</a:t>
            </a:r>
            <a:r>
              <a:rPr lang="ru-RU" sz="5200" dirty="0"/>
              <a:t>,  </a:t>
            </a:r>
            <a:r>
              <a:rPr lang="ru-RU" sz="5200" dirty="0" err="1"/>
              <a:t>Windows</a:t>
            </a:r>
            <a:r>
              <a:rPr lang="ru-RU" sz="5200" dirty="0"/>
              <a:t> </a:t>
            </a:r>
            <a:r>
              <a:rPr lang="ru-RU" sz="5200" dirty="0" err="1"/>
              <a:t>Media</a:t>
            </a:r>
            <a:r>
              <a:rPr lang="ru-RU" sz="5200" dirty="0"/>
              <a:t> </a:t>
            </a:r>
            <a:r>
              <a:rPr lang="ru-RU" sz="5200" dirty="0" err="1"/>
              <a:t>Player</a:t>
            </a:r>
            <a:r>
              <a:rPr lang="ru-RU" sz="5200" dirty="0"/>
              <a:t>, </a:t>
            </a:r>
            <a:r>
              <a:rPr lang="ru-RU" sz="5200" dirty="0" err="1"/>
              <a:t>XMPlay</a:t>
            </a:r>
            <a:r>
              <a:rPr lang="ru-RU" sz="5200" dirty="0"/>
              <a:t>, </a:t>
            </a:r>
            <a:r>
              <a:rPr lang="ru-RU" sz="5200" dirty="0" err="1"/>
              <a:t>Aimp</a:t>
            </a:r>
            <a:r>
              <a:rPr lang="ru-RU" sz="5200" dirty="0"/>
              <a:t> и др.), программы для записи музыкальных файлов с компьютера на диск;</a:t>
            </a:r>
          </a:p>
          <a:p>
            <a:r>
              <a:rPr lang="ru-RU" sz="5200" dirty="0"/>
              <a:t>– звуковые редакторы: </a:t>
            </a:r>
            <a:r>
              <a:rPr lang="ru-RU" sz="5200" dirty="0" err="1"/>
              <a:t>Gold</a:t>
            </a:r>
            <a:r>
              <a:rPr lang="ru-RU" sz="5200" dirty="0"/>
              <a:t> </a:t>
            </a:r>
            <a:r>
              <a:rPr lang="ru-RU" sz="5200" dirty="0" err="1"/>
              <a:t>wave</a:t>
            </a:r>
            <a:r>
              <a:rPr lang="ru-RU" sz="5200" dirty="0"/>
              <a:t> (преобразование формата, слияние, резка треков, изменение громкости: нарастание, затухание, тишина), </a:t>
            </a:r>
            <a:r>
              <a:rPr lang="ru-RU" sz="5200" dirty="0" err="1"/>
              <a:t>Prosoniq</a:t>
            </a:r>
            <a:r>
              <a:rPr lang="ru-RU" sz="5200" dirty="0"/>
              <a:t> </a:t>
            </a:r>
            <a:r>
              <a:rPr lang="ru-RU" sz="5200" dirty="0" err="1"/>
              <a:t>Time</a:t>
            </a:r>
            <a:r>
              <a:rPr lang="ru-RU" sz="5200" dirty="0"/>
              <a:t> </a:t>
            </a:r>
            <a:r>
              <a:rPr lang="ru-RU" sz="5200" dirty="0" err="1"/>
              <a:t>factory</a:t>
            </a:r>
            <a:r>
              <a:rPr lang="ru-RU" sz="5200" dirty="0"/>
              <a:t> (изменение тона и темпа);</a:t>
            </a:r>
          </a:p>
          <a:p>
            <a:r>
              <a:rPr lang="ru-RU" sz="5200" dirty="0"/>
              <a:t>– музыкальный центр;</a:t>
            </a:r>
          </a:p>
          <a:p>
            <a:r>
              <a:rPr lang="ru-RU" sz="5200" dirty="0"/>
              <a:t>– микшерный пульт с 12 радио микрофонами;</a:t>
            </a:r>
          </a:p>
          <a:p>
            <a:r>
              <a:rPr lang="ru-RU" sz="5200" dirty="0"/>
              <a:t>– телевизор;</a:t>
            </a:r>
          </a:p>
          <a:p>
            <a:r>
              <a:rPr lang="ru-RU" sz="5200" dirty="0"/>
              <a:t>– звукозаписывающая студия;</a:t>
            </a:r>
          </a:p>
          <a:p>
            <a:r>
              <a:rPr lang="ru-RU" sz="5200" dirty="0"/>
              <a:t>– костюмерная комната;</a:t>
            </a:r>
          </a:p>
          <a:p>
            <a:r>
              <a:rPr lang="ru-RU" sz="5200" dirty="0"/>
              <a:t>– гримерная комната;</a:t>
            </a:r>
          </a:p>
          <a:p>
            <a:r>
              <a:rPr lang="ru-RU" sz="5200" dirty="0"/>
              <a:t>– компьютерная программа-хост для создания фонограмм -1 «</a:t>
            </a:r>
            <a:r>
              <a:rPr lang="en-US" sz="5200" dirty="0"/>
              <a:t>LOGIC PRO</a:t>
            </a:r>
            <a:r>
              <a:rPr lang="ru-RU" sz="5200" dirty="0"/>
              <a:t>», «</a:t>
            </a:r>
            <a:r>
              <a:rPr lang="en-US" sz="5200" dirty="0"/>
              <a:t>FL</a:t>
            </a:r>
            <a:r>
              <a:rPr lang="ru-RU" sz="5200" dirty="0"/>
              <a:t>-</a:t>
            </a:r>
            <a:r>
              <a:rPr lang="en-US" sz="5200" dirty="0"/>
              <a:t>Studio</a:t>
            </a:r>
            <a:r>
              <a:rPr lang="ru-RU" sz="5200" dirty="0" smtClean="0"/>
              <a:t>»;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81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ed67e5f44a451027d970172bb28b10b45a8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832</Words>
  <Application>Microsoft Office PowerPoint</Application>
  <PresentationFormat>Экран (4:3)</PresentationFormat>
  <Paragraphs>170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муниципальное образовательное автономное учреждение дополнительного образования «Дворец детей и юношества» городского округа города Райчихинска Амурской области   «Формирование ценностных ориентаций в воспитательной работе учреждения дополнительного образования»   Выполнила: заместитель директора по учебно-воспитательной работе МОАУ ДО «ДДЮ» С.В.Панфилова          </vt:lpstr>
      <vt:lpstr> </vt:lpstr>
      <vt:lpstr>Актуальность</vt:lpstr>
      <vt:lpstr>Система дополнительного образования обладает большим потенциалом для развития и формирования ценностных ориентаций -  деятельность ориентирована на выбор школьником освоение знаний. Реализация проекта «Успех каждого ребенка»  способствует выявлению, поддержке и развитию способностей талантов детей.</vt:lpstr>
      <vt:lpstr>Внутренняя модель структурных компонентов системы управления работой с одаренными детьми</vt:lpstr>
      <vt:lpstr>Внешняя модель сетевого взаимодействия Народный образцовый вокальный коллектив ансамбль «Карамельки»</vt:lpstr>
      <vt:lpstr>Детский Образцовый Народный ансамбль «Карамельки» осуществляет образовательную деятельность на протяжении 27 лет. Педагоги высшей кв.категории Черепанова Т.А. и Черепанов Д.Г. – заслуженные работники общего образования,  работают по авторской программе «Вокальное искусство», которая реализуется 11лет.  В каждой программе есть раздел «Рабочая программа воспитания». </vt:lpstr>
      <vt:lpstr>Целевая аудитория практики и количество участников</vt:lpstr>
      <vt:lpstr>Ресурсы, необходимые для внедрения практики</vt:lpstr>
      <vt:lpstr>Ресурсы, необходимые для внедрения практики</vt:lpstr>
      <vt:lpstr>Формы, периоды реализации воспитательной практики</vt:lpstr>
      <vt:lpstr>Сведения о представлении практики в рамках научно-методических мероприятий различных уровней </vt:lpstr>
      <vt:lpstr>СПАСИБО ЗА ВНИМАНИЕ!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Синие кубики</dc:title>
  <dc:creator>obstinate</dc:creator>
  <dc:description>Шаблон презентации с сайта https://presentation-creation.ru/</dc:description>
  <cp:lastModifiedBy>DDYU</cp:lastModifiedBy>
  <cp:revision>173</cp:revision>
  <cp:lastPrinted>2023-01-14T06:06:25Z</cp:lastPrinted>
  <dcterms:created xsi:type="dcterms:W3CDTF">2018-02-25T09:09:03Z</dcterms:created>
  <dcterms:modified xsi:type="dcterms:W3CDTF">2023-01-14T06:38:38Z</dcterms:modified>
</cp:coreProperties>
</file>