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7" r:id="rId4"/>
    <p:sldId id="275" r:id="rId5"/>
    <p:sldId id="269" r:id="rId6"/>
    <p:sldId id="270" r:id="rId7"/>
    <p:sldId id="273" r:id="rId8"/>
    <p:sldId id="272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ин Роман Александрович" initials="НРА" lastIdx="1" clrIdx="0">
    <p:extLst>
      <p:ext uri="{19B8F6BF-5375-455C-9EA6-DF929625EA0E}">
        <p15:presenceInfo xmlns:p15="http://schemas.microsoft.com/office/powerpoint/2012/main" userId="Никитин Роман Александ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70AD47"/>
    <a:srgbClr val="C55A11"/>
    <a:srgbClr val="E2F0D9"/>
    <a:srgbClr val="98D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0C6C5-55EE-47DE-9318-00FA00203A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75AFB4-BE6B-49B5-9EC0-0F181982530D}">
      <dgm:prSet phldrT="[Текст]"/>
      <dgm:spPr/>
      <dgm:t>
        <a:bodyPr/>
        <a:lstStyle/>
        <a:p>
          <a:r>
            <a:rPr lang="ru-RU" dirty="0" smtClean="0"/>
            <a:t>Проанализирована федеральная и региональная база, регламентирующая нагрузку на врача</a:t>
          </a:r>
          <a:endParaRPr lang="ru-RU" dirty="0"/>
        </a:p>
      </dgm:t>
    </dgm:pt>
    <dgm:pt modelId="{4BA746A5-A75B-4509-8081-7C6FD003A29F}" type="parTrans" cxnId="{3513177E-3A89-4625-8AD4-C95203446412}">
      <dgm:prSet/>
      <dgm:spPr/>
      <dgm:t>
        <a:bodyPr/>
        <a:lstStyle/>
        <a:p>
          <a:endParaRPr lang="ru-RU"/>
        </a:p>
      </dgm:t>
    </dgm:pt>
    <dgm:pt modelId="{5AC62F83-34D9-455C-9738-AE43EE21E20F}" type="sibTrans" cxnId="{3513177E-3A89-4625-8AD4-C95203446412}">
      <dgm:prSet/>
      <dgm:spPr/>
      <dgm:t>
        <a:bodyPr/>
        <a:lstStyle/>
        <a:p>
          <a:endParaRPr lang="ru-RU"/>
        </a:p>
      </dgm:t>
    </dgm:pt>
    <dgm:pt modelId="{CFAFA0E9-5F5A-4FB6-88B6-8153CD699CAE}">
      <dgm:prSet phldrT="[Текст]"/>
      <dgm:spPr/>
      <dgm:t>
        <a:bodyPr/>
        <a:lstStyle/>
        <a:p>
          <a:r>
            <a:rPr lang="ru-RU" dirty="0" smtClean="0"/>
            <a:t>Произведена типизация должностей и услуг</a:t>
          </a:r>
          <a:endParaRPr lang="ru-RU" dirty="0"/>
        </a:p>
      </dgm:t>
    </dgm:pt>
    <dgm:pt modelId="{F42E5CA3-84A6-4068-95B2-60B3FF677725}" type="parTrans" cxnId="{D6D36391-7BF2-4726-B4AF-8AECC87EDB4B}">
      <dgm:prSet/>
      <dgm:spPr/>
      <dgm:t>
        <a:bodyPr/>
        <a:lstStyle/>
        <a:p>
          <a:endParaRPr lang="ru-RU"/>
        </a:p>
      </dgm:t>
    </dgm:pt>
    <dgm:pt modelId="{1B047D26-1D61-4299-A512-2A2C0AE56DB1}" type="sibTrans" cxnId="{D6D36391-7BF2-4726-B4AF-8AECC87EDB4B}">
      <dgm:prSet/>
      <dgm:spPr/>
      <dgm:t>
        <a:bodyPr/>
        <a:lstStyle/>
        <a:p>
          <a:endParaRPr lang="ru-RU"/>
        </a:p>
      </dgm:t>
    </dgm:pt>
    <dgm:pt modelId="{216750D5-1BD9-4EB3-9073-FF5F1F46112A}">
      <dgm:prSet phldrT="[Текст]"/>
      <dgm:spPr/>
      <dgm:t>
        <a:bodyPr/>
        <a:lstStyle/>
        <a:p>
          <a:r>
            <a:rPr lang="ru-RU" dirty="0" smtClean="0"/>
            <a:t>Сформированы нормы нагрузки врачей специалистов</a:t>
          </a:r>
          <a:endParaRPr lang="ru-RU" dirty="0"/>
        </a:p>
      </dgm:t>
    </dgm:pt>
    <dgm:pt modelId="{2F7A4A32-4A6E-43E6-9B09-BEBBDFAC9B94}" type="parTrans" cxnId="{3FD53DA2-9F5B-4FE1-B880-A83B9E6DE512}">
      <dgm:prSet/>
      <dgm:spPr/>
      <dgm:t>
        <a:bodyPr/>
        <a:lstStyle/>
        <a:p>
          <a:endParaRPr lang="ru-RU"/>
        </a:p>
      </dgm:t>
    </dgm:pt>
    <dgm:pt modelId="{6857E28B-709C-44A1-972C-FC44F0D58B99}" type="sibTrans" cxnId="{3FD53DA2-9F5B-4FE1-B880-A83B9E6DE512}">
      <dgm:prSet/>
      <dgm:spPr/>
      <dgm:t>
        <a:bodyPr/>
        <a:lstStyle/>
        <a:p>
          <a:endParaRPr lang="ru-RU"/>
        </a:p>
      </dgm:t>
    </dgm:pt>
    <dgm:pt modelId="{1A3D6B15-7E46-4A52-888F-5359DF0A21B0}" type="pres">
      <dgm:prSet presAssocID="{5570C6C5-55EE-47DE-9318-00FA00203AAB}" presName="Name0" presStyleCnt="0">
        <dgm:presLayoutVars>
          <dgm:dir/>
          <dgm:resizeHandles val="exact"/>
        </dgm:presLayoutVars>
      </dgm:prSet>
      <dgm:spPr/>
    </dgm:pt>
    <dgm:pt modelId="{76D0A1C6-6340-43B3-BE40-AA5A89CD27D5}" type="pres">
      <dgm:prSet presAssocID="{7C75AFB4-BE6B-49B5-9EC0-0F18198253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76EA-622B-4210-A709-79FEBEB4CFB3}" type="pres">
      <dgm:prSet presAssocID="{5AC62F83-34D9-455C-9738-AE43EE21E2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949924D-F69A-469B-A5F2-5BFBD841BE08}" type="pres">
      <dgm:prSet presAssocID="{5AC62F83-34D9-455C-9738-AE43EE21E20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B056EAA-FDBD-46CB-81CF-E9153451626D}" type="pres">
      <dgm:prSet presAssocID="{CFAFA0E9-5F5A-4FB6-88B6-8153CD699C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75A09-E3AE-43BB-BC9C-FE85281E1B25}" type="pres">
      <dgm:prSet presAssocID="{1B047D26-1D61-4299-A512-2A2C0AE56D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5FA423C-D659-42AF-B0D9-097AAF0F1376}" type="pres">
      <dgm:prSet presAssocID="{1B047D26-1D61-4299-A512-2A2C0AE56D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8AE57D3-FF3D-45C1-BEF2-098C86FEB823}" type="pres">
      <dgm:prSet presAssocID="{216750D5-1BD9-4EB3-9073-FF5F1F4611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53DA2-9F5B-4FE1-B880-A83B9E6DE512}" srcId="{5570C6C5-55EE-47DE-9318-00FA00203AAB}" destId="{216750D5-1BD9-4EB3-9073-FF5F1F46112A}" srcOrd="2" destOrd="0" parTransId="{2F7A4A32-4A6E-43E6-9B09-BEBBDFAC9B94}" sibTransId="{6857E28B-709C-44A1-972C-FC44F0D58B99}"/>
    <dgm:cxn modelId="{B1052BB3-FCFC-4503-99FA-50214FD1494A}" type="presOf" srcId="{7C75AFB4-BE6B-49B5-9EC0-0F181982530D}" destId="{76D0A1C6-6340-43B3-BE40-AA5A89CD27D5}" srcOrd="0" destOrd="0" presId="urn:microsoft.com/office/officeart/2005/8/layout/process1"/>
    <dgm:cxn modelId="{B0763991-8FC4-4305-A52F-7F638715A487}" type="presOf" srcId="{5570C6C5-55EE-47DE-9318-00FA00203AAB}" destId="{1A3D6B15-7E46-4A52-888F-5359DF0A21B0}" srcOrd="0" destOrd="0" presId="urn:microsoft.com/office/officeart/2005/8/layout/process1"/>
    <dgm:cxn modelId="{E2B44148-8359-463B-8686-6B8E974D9E44}" type="presOf" srcId="{1B047D26-1D61-4299-A512-2A2C0AE56DB1}" destId="{02375A09-E3AE-43BB-BC9C-FE85281E1B25}" srcOrd="0" destOrd="0" presId="urn:microsoft.com/office/officeart/2005/8/layout/process1"/>
    <dgm:cxn modelId="{A46399EF-589E-4674-815C-111456884650}" type="presOf" srcId="{216750D5-1BD9-4EB3-9073-FF5F1F46112A}" destId="{38AE57D3-FF3D-45C1-BEF2-098C86FEB823}" srcOrd="0" destOrd="0" presId="urn:microsoft.com/office/officeart/2005/8/layout/process1"/>
    <dgm:cxn modelId="{3513177E-3A89-4625-8AD4-C95203446412}" srcId="{5570C6C5-55EE-47DE-9318-00FA00203AAB}" destId="{7C75AFB4-BE6B-49B5-9EC0-0F181982530D}" srcOrd="0" destOrd="0" parTransId="{4BA746A5-A75B-4509-8081-7C6FD003A29F}" sibTransId="{5AC62F83-34D9-455C-9738-AE43EE21E20F}"/>
    <dgm:cxn modelId="{D6D36391-7BF2-4726-B4AF-8AECC87EDB4B}" srcId="{5570C6C5-55EE-47DE-9318-00FA00203AAB}" destId="{CFAFA0E9-5F5A-4FB6-88B6-8153CD699CAE}" srcOrd="1" destOrd="0" parTransId="{F42E5CA3-84A6-4068-95B2-60B3FF677725}" sibTransId="{1B047D26-1D61-4299-A512-2A2C0AE56DB1}"/>
    <dgm:cxn modelId="{E81CEB6F-30FB-41F8-B6C2-30AA6DA54D05}" type="presOf" srcId="{5AC62F83-34D9-455C-9738-AE43EE21E20F}" destId="{9949924D-F69A-469B-A5F2-5BFBD841BE08}" srcOrd="1" destOrd="0" presId="urn:microsoft.com/office/officeart/2005/8/layout/process1"/>
    <dgm:cxn modelId="{C0A0AC33-1FDD-4BD7-8770-DE0CC68CE7CE}" type="presOf" srcId="{5AC62F83-34D9-455C-9738-AE43EE21E20F}" destId="{B1F876EA-622B-4210-A709-79FEBEB4CFB3}" srcOrd="0" destOrd="0" presId="urn:microsoft.com/office/officeart/2005/8/layout/process1"/>
    <dgm:cxn modelId="{44E8DA9F-99E6-4F56-8693-A8471B9BE650}" type="presOf" srcId="{CFAFA0E9-5F5A-4FB6-88B6-8153CD699CAE}" destId="{DB056EAA-FDBD-46CB-81CF-E9153451626D}" srcOrd="0" destOrd="0" presId="urn:microsoft.com/office/officeart/2005/8/layout/process1"/>
    <dgm:cxn modelId="{7CCB8A5C-2AE0-4F70-9AAA-946801295530}" type="presOf" srcId="{1B047D26-1D61-4299-A512-2A2C0AE56DB1}" destId="{05FA423C-D659-42AF-B0D9-097AAF0F1376}" srcOrd="1" destOrd="0" presId="urn:microsoft.com/office/officeart/2005/8/layout/process1"/>
    <dgm:cxn modelId="{BB0B193D-1435-47BA-9178-906FE3B9F65D}" type="presParOf" srcId="{1A3D6B15-7E46-4A52-888F-5359DF0A21B0}" destId="{76D0A1C6-6340-43B3-BE40-AA5A89CD27D5}" srcOrd="0" destOrd="0" presId="urn:microsoft.com/office/officeart/2005/8/layout/process1"/>
    <dgm:cxn modelId="{0E463991-18A6-47E7-A844-31FDDC64D02B}" type="presParOf" srcId="{1A3D6B15-7E46-4A52-888F-5359DF0A21B0}" destId="{B1F876EA-622B-4210-A709-79FEBEB4CFB3}" srcOrd="1" destOrd="0" presId="urn:microsoft.com/office/officeart/2005/8/layout/process1"/>
    <dgm:cxn modelId="{FF168BBE-ABD7-446A-8B33-3DF6E80A4937}" type="presParOf" srcId="{B1F876EA-622B-4210-A709-79FEBEB4CFB3}" destId="{9949924D-F69A-469B-A5F2-5BFBD841BE08}" srcOrd="0" destOrd="0" presId="urn:microsoft.com/office/officeart/2005/8/layout/process1"/>
    <dgm:cxn modelId="{D161FBB6-3C89-4D94-B98B-FED9396A3DB5}" type="presParOf" srcId="{1A3D6B15-7E46-4A52-888F-5359DF0A21B0}" destId="{DB056EAA-FDBD-46CB-81CF-E9153451626D}" srcOrd="2" destOrd="0" presId="urn:microsoft.com/office/officeart/2005/8/layout/process1"/>
    <dgm:cxn modelId="{F7E3BED1-B3BC-4D07-8937-C2F9BC39EAA9}" type="presParOf" srcId="{1A3D6B15-7E46-4A52-888F-5359DF0A21B0}" destId="{02375A09-E3AE-43BB-BC9C-FE85281E1B25}" srcOrd="3" destOrd="0" presId="urn:microsoft.com/office/officeart/2005/8/layout/process1"/>
    <dgm:cxn modelId="{074FFBFC-C095-46E9-B0E5-F60A73F9B69D}" type="presParOf" srcId="{02375A09-E3AE-43BB-BC9C-FE85281E1B25}" destId="{05FA423C-D659-42AF-B0D9-097AAF0F1376}" srcOrd="0" destOrd="0" presId="urn:microsoft.com/office/officeart/2005/8/layout/process1"/>
    <dgm:cxn modelId="{3356DDD8-EA2B-4269-92C8-6BCEE0723CC9}" type="presParOf" srcId="{1A3D6B15-7E46-4A52-888F-5359DF0A21B0}" destId="{38AE57D3-FF3D-45C1-BEF2-098C86FEB8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8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3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8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8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7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1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DDE4-2234-494F-866A-F96681850D0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2D58-253F-459E-A82A-DD744128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80252" cy="39110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12" y="3667623"/>
            <a:ext cx="12192000" cy="3206804"/>
          </a:xfrm>
          <a:prstGeom prst="rect">
            <a:avLst/>
          </a:prstGeom>
          <a:solidFill>
            <a:srgbClr val="F1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648" y="3902190"/>
            <a:ext cx="1034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000"/>
            <a:r>
              <a:rPr lang="ru-RU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Сахалинская практика доступной медицины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853377"/>
            <a:ext cx="2499246" cy="6468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51" y="0"/>
            <a:ext cx="5905250" cy="36922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77043" y="0"/>
            <a:ext cx="203209" cy="366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604383"/>
            <a:ext cx="12207824" cy="8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4189" y="299211"/>
          <a:ext cx="11521745" cy="6558789"/>
        </p:xfrm>
        <a:graphic>
          <a:graphicData uri="http://schemas.openxmlformats.org/drawingml/2006/table">
            <a:tbl>
              <a:tblPr firstCol="1"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4019570069"/>
                    </a:ext>
                  </a:extLst>
                </a:gridCol>
                <a:gridCol w="1801745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383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треки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1761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200" u="none" strike="noStrike" dirty="0" smtClean="0">
                          <a:effectLst/>
                        </a:rPr>
                        <a:t/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единых 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принципов </a:t>
                      </a:r>
                      <a:r>
                        <a:rPr lang="ru-RU" sz="1200" u="none" strike="noStrike" dirty="0">
                          <a:effectLst/>
                        </a:rPr>
                        <a:t>формирования расписания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Анализ текущей ситуации и сбор параметров и принципов формирования расписания в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нормативных актов, регламентирующих время приема пациентов в зависимости от профиля врача и причины обращения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типовых наборов расписания на пилотных учреждениях и тиражирование на регион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Формирование расписания в каждом МО и контроль правильности формирования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записи на прием формируется по единым принципам . Плановая нагрузка на МО контролируется.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93471426"/>
                  </a:ext>
                </a:extLst>
              </a:tr>
              <a:tr h="2125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Реализация механизма </a:t>
                      </a:r>
                      <a:r>
                        <a:rPr lang="ru-RU" sz="1200" u="none" strike="noStrike" dirty="0" smtClean="0">
                          <a:effectLst/>
                        </a:rPr>
                        <a:t/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«</a:t>
                      </a:r>
                      <a:r>
                        <a:rPr lang="ru-RU" sz="1200" u="none" strike="noStrike" dirty="0">
                          <a:effectLst/>
                        </a:rPr>
                        <a:t>Лист ожидания»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Включение функционала ЛО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 и «вызов врача на дом» в МИС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Проверка и актуализация инструкций по формированию и обработке листов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ожидания </a:t>
                      </a:r>
                      <a:r>
                        <a:rPr lang="ru-RU" sz="1200" u="none" strike="noStrike" dirty="0" smtClean="0">
                          <a:effectLst/>
                        </a:rPr>
                        <a:t> и вызовов на дом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пациент, обратившийся за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помощью фиксируется в системах и не «теряется»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631231"/>
                  </a:ext>
                </a:extLst>
              </a:tr>
              <a:tr h="6368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Создание 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структуры маршрутизации пациентов</a:t>
                      </a:r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Создание единого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колл</a:t>
                      </a:r>
                      <a:r>
                        <a:rPr lang="ru-RU" sz="1200" u="none" strike="noStrike" dirty="0" smtClean="0">
                          <a:effectLst/>
                        </a:rPr>
                        <a:t>-центра Министерства,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обеспечивающего функционал регистратур в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«Закрытие регистратур»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Регулярная актуализация скриптов работы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колл</a:t>
                      </a:r>
                      <a:r>
                        <a:rPr lang="ru-RU" sz="1200" u="none" strike="noStrike" dirty="0" smtClean="0">
                          <a:effectLst/>
                        </a:rPr>
                        <a:t>-центра и корректировка действий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диспетчеров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Обеспечение обратной связи от пациентов на ежедневной основе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пациент правильно маршрутизирован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 пациента есть возможность решить все вопросы «дистанционно» до посещения МО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149135"/>
                  </a:ext>
                </a:extLst>
              </a:tr>
              <a:tr h="420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Создание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единого информационного пространства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отображения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расписания всех МО в режиме «онлайн»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(на основе МИС/ГИС)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реализация наборов аналитической отчетности, отражающей качество наполнения расписания и фактическую доступность записи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реализация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масштабируемого решения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колл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-центра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Роботизация процесса получения обратной связи и предоставления доступа учреждениям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к результатам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участники работают в едином информационном пространств и подчинены единым правилам обработки данных. Результат работы с пациентом - объективен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55539"/>
                  </a:ext>
                </a:extLst>
              </a:tr>
              <a:tr h="16583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Создание «обслуживающих»  и организующих структур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Создание </a:t>
                      </a:r>
                      <a:r>
                        <a:rPr lang="ru-RU" sz="1200" u="none" strike="noStrike" dirty="0" smtClean="0">
                          <a:effectLst/>
                        </a:rPr>
                        <a:t>Проектного </a:t>
                      </a:r>
                      <a:r>
                        <a:rPr lang="ru-RU" sz="1200" u="none" strike="noStrike" dirty="0">
                          <a:effectLst/>
                        </a:rPr>
                        <a:t>офиса Министерства с полномочиями  </a:t>
                      </a:r>
                      <a:r>
                        <a:rPr lang="ru-RU" sz="1200" u="none" strike="noStrike" dirty="0" smtClean="0">
                          <a:effectLst/>
                        </a:rPr>
                        <a:t>контроля деятельности МО в части организации помощи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Создание структуры выполняющей функции анализа расписания/доступности записи и полномочиями на изменение расписаний 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1100" u="none" strike="noStrike" dirty="0">
                          <a:effectLst/>
                        </a:rPr>
                        <a:t>со </a:t>
                      </a:r>
                      <a:r>
                        <a:rPr lang="ru-RU" sz="1100" u="none" strike="noStrike" dirty="0" smtClean="0">
                          <a:effectLst/>
                        </a:rPr>
                        <a:t>стандартами (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миниофис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Обеспечение регулярных (еженедельных)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встреч Проектного офиса с получением обратной связи от МО, а также с корректировкой деятельности офиса и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МО обеспечены обратной связью и своевременной корректировкой действий. Обеспечена быстрая реакция на изменение внешних и внутренних факторов, влияющих на процесс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/>
                </a:tc>
                <a:extLst>
                  <a:ext uri="{0D108BD9-81ED-4DB2-BD59-A6C34878D82A}">
                    <a16:rowId xmlns:a16="http://schemas.microsoft.com/office/drawing/2014/main" xmlns="" val="3313707867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84188" y="0"/>
            <a:ext cx="11521746" cy="270933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34000">
                <a:schemeClr val="accent6"/>
              </a:gs>
              <a:gs pos="69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37353"/>
              </p:ext>
            </p:extLst>
          </p:nvPr>
        </p:nvGraphicFramePr>
        <p:xfrm>
          <a:off x="67136" y="372673"/>
          <a:ext cx="11160000" cy="1134734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304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9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Анализ текущей ситуации и сбор параметров и принципов формирования расписания в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нормативных актов, регламентирующих время приема пациентов в зависимости от профиля врача и причины обращения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типовых наборов расписания на пилотных учреждениях и тиражирование на регион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Формирование расписания в каждом МО и контроль правильности формирования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записи на прием формируется по единым принципам. Плановая нагрузка на МО контролируется.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93471426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33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Трек: Обеспечение единых принципов формирования расписания</a:t>
            </a: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0" y="1613538"/>
            <a:ext cx="8006321" cy="3053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6371851"/>
              </p:ext>
            </p:extLst>
          </p:nvPr>
        </p:nvGraphicFramePr>
        <p:xfrm>
          <a:off x="67136" y="4336987"/>
          <a:ext cx="8128000" cy="261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Загнутый угол 27"/>
          <p:cNvSpPr/>
          <p:nvPr/>
        </p:nvSpPr>
        <p:spPr>
          <a:xfrm>
            <a:off x="9175788" y="4324878"/>
            <a:ext cx="1777962" cy="232439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Распоряжение Министерства здравоохранения Сахалинской области  «Об утверждении норм нагрузки врачей-специалистов и порядка 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определения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плановой функции врачебной должности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12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8408804" y="5381170"/>
            <a:ext cx="452659" cy="529526"/>
            <a:chOff x="5345112" y="1044183"/>
            <a:chExt cx="452659" cy="529526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5345112" y="104418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4"/>
            <p:cNvSpPr txBox="1"/>
            <p:nvPr/>
          </p:nvSpPr>
          <p:spPr>
            <a:xfrm>
              <a:off x="5345112" y="1150088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684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73558"/>
              </p:ext>
            </p:extLst>
          </p:nvPr>
        </p:nvGraphicFramePr>
        <p:xfrm>
          <a:off x="67136" y="372673"/>
          <a:ext cx="11160000" cy="1134734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304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9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Анализ текущей ситуации и сбор параметров и принципов формирования расписания в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нормативных актов, регламентирующих время приема пациентов в зависимости от профиля врача и причины обращения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Разработка типовых наборов расписания на пилотных учреждениях и тиражирование на регион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Формирование расписания в каждом МО и контроль правильности формирования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записи на прием формируется по единым принципам. Плановая нагрузка на МО контролируется.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93471426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33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Трек: Обеспечение единых принципов формирования расписания</a:t>
            </a: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9807"/>
          <a:stretch/>
        </p:blipFill>
        <p:spPr>
          <a:xfrm>
            <a:off x="97811" y="1922877"/>
            <a:ext cx="8606256" cy="3428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2599260" y="5656793"/>
            <a:ext cx="4644589" cy="665504"/>
            <a:chOff x="2751063" y="5557698"/>
            <a:chExt cx="4644589" cy="665504"/>
          </a:xfrm>
        </p:grpSpPr>
        <p:sp>
          <p:nvSpPr>
            <p:cNvPr id="13" name="Стрелка: вправо 3">
              <a:extLst>
                <a:ext uri="{FF2B5EF4-FFF2-40B4-BE49-F238E27FC236}">
                  <a16:creationId xmlns:a16="http://schemas.microsoft.com/office/drawing/2014/main" xmlns="" id="{3727FAB8-1F20-432E-BD7C-BF7E1A9B624D}"/>
                </a:ext>
              </a:extLst>
            </p:cNvPr>
            <p:cNvSpPr/>
            <p:nvPr/>
          </p:nvSpPr>
          <p:spPr>
            <a:xfrm>
              <a:off x="2751063" y="5557698"/>
              <a:ext cx="4644589" cy="665504"/>
            </a:xfrm>
            <a:prstGeom prst="rightArrow">
              <a:avLst/>
            </a:prstGeom>
            <a:solidFill>
              <a:srgbClr val="1A46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TextBox 4"/>
            <p:cNvSpPr txBox="1"/>
            <p:nvPr/>
          </p:nvSpPr>
          <p:spPr>
            <a:xfrm>
              <a:off x="2842953" y="5690395"/>
              <a:ext cx="4310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/>
              <a:r>
                <a:rPr lang="ru-RU" sz="2000" b="1" dirty="0" smtClean="0">
                  <a:solidFill>
                    <a:schemeClr val="bg1"/>
                  </a:solidFill>
                </a:rPr>
                <a:t>ТАЛОНЫ </a:t>
              </a:r>
              <a:r>
                <a:rPr lang="ru-RU" sz="2000" b="1" dirty="0">
                  <a:solidFill>
                    <a:schemeClr val="bg1"/>
                  </a:solidFill>
                </a:rPr>
                <a:t>К ВРАЧАМ-ТЕРАПЕВТАМ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34">
            <a:extLst>
              <a:ext uri="{FF2B5EF4-FFF2-40B4-BE49-F238E27FC236}">
                <a16:creationId xmlns:a16="http://schemas.microsoft.com/office/drawing/2014/main" xmlns="" id="{19C06297-BA71-45DA-A505-6675A958F4BB}"/>
              </a:ext>
            </a:extLst>
          </p:cNvPr>
          <p:cNvSpPr txBox="1"/>
          <p:nvPr/>
        </p:nvSpPr>
        <p:spPr>
          <a:xfrm>
            <a:off x="799474" y="5408925"/>
            <a:ext cx="14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БЫЛО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xmlns="" id="{FDBACD69-AF1B-4D21-A68B-3F9FAC841CE3}"/>
              </a:ext>
            </a:extLst>
          </p:cNvPr>
          <p:cNvSpPr txBox="1"/>
          <p:nvPr/>
        </p:nvSpPr>
        <p:spPr>
          <a:xfrm>
            <a:off x="563687" y="5563531"/>
            <a:ext cx="169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3653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F2D1D99F-9461-4907-91A8-DE8A00495A16}"/>
              </a:ext>
            </a:extLst>
          </p:cNvPr>
          <p:cNvSpPr txBox="1"/>
          <p:nvPr/>
        </p:nvSpPr>
        <p:spPr>
          <a:xfrm>
            <a:off x="7491968" y="5555051"/>
            <a:ext cx="161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>
                <a:solidFill>
                  <a:srgbClr val="00B050"/>
                </a:solidFill>
                <a:latin typeface="Arial Black" panose="020B0A04020102020204" pitchFamily="34" charset="0"/>
              </a:rPr>
              <a:t>5686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xmlns="" id="{2B548C10-7D88-47C0-A007-329B0ABD0DF3}"/>
              </a:ext>
            </a:extLst>
          </p:cNvPr>
          <p:cNvSpPr txBox="1"/>
          <p:nvPr/>
        </p:nvSpPr>
        <p:spPr>
          <a:xfrm>
            <a:off x="7733909" y="5363476"/>
            <a:ext cx="118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СТАЛО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xmlns="" id="{2B548C10-7D88-47C0-A007-329B0ABD0DF3}"/>
              </a:ext>
            </a:extLst>
          </p:cNvPr>
          <p:cNvSpPr txBox="1"/>
          <p:nvPr/>
        </p:nvSpPr>
        <p:spPr>
          <a:xfrm>
            <a:off x="-8464" y="6085664"/>
            <a:ext cx="325770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15.11 – 21.11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ручная выгрузка записанных на прием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86" y="1556546"/>
            <a:ext cx="30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Единое расписание</a:t>
            </a:r>
            <a:endParaRPr lang="ru-RU" dirty="0"/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xmlns="" id="{2B548C10-7D88-47C0-A007-329B0ABD0DF3}"/>
              </a:ext>
            </a:extLst>
          </p:cNvPr>
          <p:cNvSpPr txBox="1"/>
          <p:nvPr/>
        </p:nvSpPr>
        <p:spPr>
          <a:xfrm>
            <a:off x="6328745" y="6070006"/>
            <a:ext cx="394577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06.12 – 12.12</a:t>
            </a:r>
            <a:br>
              <a:rPr lang="ru-RU" sz="16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налажен автоматический контроль расписаний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8981" y="1920620"/>
            <a:ext cx="2863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 </a:t>
            </a:r>
            <a:r>
              <a:rPr lang="ru-RU" dirty="0"/>
              <a:t>поток пациентов на 30% без увеличения нагрузки </a:t>
            </a:r>
            <a:r>
              <a:rPr lang="ru-RU" dirty="0" smtClean="0"/>
              <a:t>врачей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Создана система </a:t>
            </a:r>
            <a:r>
              <a:rPr lang="ru-RU" dirty="0"/>
              <a:t>объективного контроля организации работы </a:t>
            </a:r>
            <a:r>
              <a:rPr lang="ru-RU" dirty="0" smtClean="0"/>
              <a:t>поликлиник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3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Реализация </a:t>
            </a: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механизма «Лист 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ожидания»</a:t>
            </a: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4411" y="1437559"/>
            <a:ext cx="35153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работает: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При невозможности записи пациент помещается в лист ожидания, пациент может определить желаемую дату приема 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Операторами подбираются подходящие специалисты из всех организаций 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С пациентом связывается  </a:t>
            </a:r>
            <a:r>
              <a:rPr lang="en-US" sz="1600" dirty="0"/>
              <a:t>call</a:t>
            </a:r>
            <a:r>
              <a:rPr lang="ru-RU" sz="1600" dirty="0"/>
              <a:t>-центр, согласовывается дата визита, осуществляется запись на прием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66025"/>
              </p:ext>
            </p:extLst>
          </p:nvPr>
        </p:nvGraphicFramePr>
        <p:xfrm>
          <a:off x="72751" y="394337"/>
          <a:ext cx="9379022" cy="937255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534747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4324275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160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500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Включение функционала листа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ожидания в медицинской информационной системе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Проверка и актуализация инструкций по формированию и обработке листов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ожидания </a:t>
                      </a:r>
                      <a:r>
                        <a:rPr lang="ru-RU" sz="1200" u="none" strike="noStrike" dirty="0" smtClean="0">
                          <a:effectLst/>
                        </a:rPr>
                        <a:t> и вызовов на дом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пациент, обратившийся за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помощью гарантированно принимается врачом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631231"/>
                  </a:ext>
                </a:extLst>
              </a:tr>
            </a:tbl>
          </a:graphicData>
        </a:graphic>
      </p:graphicFrame>
      <p:sp>
        <p:nvSpPr>
          <p:cNvPr id="28" name="TextBox 16">
            <a:extLst>
              <a:ext uri="{FF2B5EF4-FFF2-40B4-BE49-F238E27FC236}">
                <a16:creationId xmlns:a16="http://schemas.microsoft.com/office/drawing/2014/main" xmlns="" id="{F41A4A59-40F0-40D6-8DEE-5317EF0C06BF}"/>
              </a:ext>
            </a:extLst>
          </p:cNvPr>
          <p:cNvSpPr txBox="1"/>
          <p:nvPr/>
        </p:nvSpPr>
        <p:spPr>
          <a:xfrm>
            <a:off x="72752" y="5359955"/>
            <a:ext cx="548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Эффекты:</a:t>
            </a:r>
            <a:endParaRPr lang="ru-RU" b="1" dirty="0"/>
          </a:p>
          <a:p>
            <a:r>
              <a:rPr lang="ru-RU" b="1" dirty="0"/>
              <a:t> - механизм гарантированного приема </a:t>
            </a:r>
            <a:r>
              <a:rPr lang="ru-RU" b="1" dirty="0" smtClean="0"/>
              <a:t>врач</a:t>
            </a:r>
            <a:r>
              <a:rPr lang="ru-RU" b="1" dirty="0"/>
              <a:t>о</a:t>
            </a:r>
            <a:r>
              <a:rPr lang="ru-RU" b="1" dirty="0" smtClean="0"/>
              <a:t>м</a:t>
            </a:r>
            <a:endParaRPr lang="ru-RU" b="1" dirty="0"/>
          </a:p>
          <a:p>
            <a:r>
              <a:rPr lang="ru-RU" b="1" dirty="0"/>
              <a:t> - механизм оценки кадрового обеспечения</a:t>
            </a:r>
          </a:p>
          <a:p>
            <a:r>
              <a:rPr lang="ru-RU" b="1" dirty="0"/>
              <a:t> - механизм выявления организационных проблем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8" y="1655288"/>
            <a:ext cx="7753311" cy="33252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9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структуры 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маршрутизации пациентов</a:t>
            </a: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44438"/>
              </p:ext>
            </p:extLst>
          </p:nvPr>
        </p:nvGraphicFramePr>
        <p:xfrm>
          <a:off x="72751" y="377643"/>
          <a:ext cx="11160000" cy="876295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160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630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Создание единого колл-центра Министерства,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обеспечивающего функционал регистратур в МО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«Закрытие регистратур»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Регулярная актуализация скриптов работы колл-центра и корректировка действий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диспетчеров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Обеспечение обратной связи от пациентов на ежедневной основе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1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пациент правильно маршрутизирован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 пациента есть возможность решить все вопросы «дистанционно» до посещения МО</a:t>
                      </a:r>
                      <a:endParaRPr lang="ru-RU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149135"/>
                  </a:ext>
                </a:extLst>
              </a:tr>
            </a:tbl>
          </a:graphicData>
        </a:graphic>
      </p:graphicFrame>
      <p:sp>
        <p:nvSpPr>
          <p:cNvPr id="12" name="Загнутый угол 11"/>
          <p:cNvSpPr/>
          <p:nvPr/>
        </p:nvSpPr>
        <p:spPr>
          <a:xfrm>
            <a:off x="76813" y="4893012"/>
            <a:ext cx="1494292" cy="1887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Распоряжение Министерства здравоохранения Сахалинской области  «Об организации работы единого контакт центра «Служба 1-300»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6" y="1513090"/>
            <a:ext cx="2135987" cy="2135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8" y="1456521"/>
            <a:ext cx="526310" cy="5263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1A4A59-40F0-40D6-8DEE-5317EF0C06BF}"/>
              </a:ext>
            </a:extLst>
          </p:cNvPr>
          <p:cNvSpPr txBox="1"/>
          <p:nvPr/>
        </p:nvSpPr>
        <p:spPr>
          <a:xfrm>
            <a:off x="665048" y="1490571"/>
            <a:ext cx="3310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Позвонить в контакт-центр 1-300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514"/>
            <a:ext cx="665049" cy="6650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47" y="2082374"/>
            <a:ext cx="3310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Записаться </a:t>
            </a:r>
            <a:r>
              <a:rPr lang="ru-RU" sz="1600" dirty="0" smtClean="0"/>
              <a:t>через </a:t>
            </a:r>
            <a:br>
              <a:rPr lang="ru-RU" sz="1600" dirty="0" smtClean="0"/>
            </a:br>
            <a:r>
              <a:rPr lang="ru-RU" sz="1600" dirty="0" smtClean="0"/>
              <a:t>региональный </a:t>
            </a:r>
            <a:r>
              <a:rPr lang="ru-RU" sz="1600" dirty="0"/>
              <a:t>портал </a:t>
            </a:r>
            <a:r>
              <a:rPr lang="ru-RU" sz="1600" dirty="0" smtClean="0"/>
              <a:t>или </a:t>
            </a:r>
            <a:r>
              <a:rPr lang="ru-RU" sz="1600" dirty="0"/>
              <a:t>мобильное приложение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3060"/>
            <a:ext cx="717182" cy="717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047" y="3064302"/>
            <a:ext cx="2611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Записаться через инфомат </a:t>
            </a:r>
            <a:r>
              <a:rPr lang="ru-RU" sz="1600" dirty="0" smtClean="0"/>
              <a:t>в </a:t>
            </a:r>
            <a:r>
              <a:rPr lang="ru-RU" sz="1600" dirty="0"/>
              <a:t>поликлинике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91" y="1401693"/>
            <a:ext cx="561835" cy="5618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0207" y="1335698"/>
            <a:ext cx="3263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Личный кабинет – результаты всех исследований всегда под рукой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91" y="2068747"/>
            <a:ext cx="674294" cy="6742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0037" y="2060897"/>
            <a:ext cx="416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1600" dirty="0"/>
              <a:t>Лист ожидания – сервис автоматически предлагается при недоступности записи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4" y="2787282"/>
            <a:ext cx="591829" cy="591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15341" y="2787282"/>
            <a:ext cx="443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1600" dirty="0"/>
              <a:t>Сервис </a:t>
            </a:r>
            <a:r>
              <a:rPr lang="ru-RU" sz="1600" dirty="0" err="1"/>
              <a:t>Телеврач</a:t>
            </a:r>
            <a:r>
              <a:rPr lang="ru-RU" sz="1600" dirty="0"/>
              <a:t> – нет необходимости идти в поликлинику за рецептом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1A4A59-40F0-40D6-8DEE-5317EF0C06BF}"/>
              </a:ext>
            </a:extLst>
          </p:cNvPr>
          <p:cNvSpPr txBox="1"/>
          <p:nvPr/>
        </p:nvSpPr>
        <p:spPr>
          <a:xfrm>
            <a:off x="5641646" y="3412772"/>
            <a:ext cx="392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Роботизированная система обратной связи (оценка запрашивается у каждого пациента после получения помощи) </a:t>
            </a:r>
            <a:endParaRPr lang="ru-RU" sz="16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26" y="3497728"/>
            <a:ext cx="570087" cy="570087"/>
          </a:xfrm>
          <a:prstGeom prst="rect">
            <a:avLst/>
          </a:prstGeom>
        </p:spPr>
      </p:pic>
      <p:sp>
        <p:nvSpPr>
          <p:cNvPr id="31" name="Загнутый угол 30"/>
          <p:cNvSpPr/>
          <p:nvPr/>
        </p:nvSpPr>
        <p:spPr>
          <a:xfrm>
            <a:off x="1970968" y="4893012"/>
            <a:ext cx="1494292" cy="1887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Протоколы и решения Проектного офиса Министерства здравоохранения Сахалинской области</a:t>
            </a:r>
            <a:endParaRPr lang="ru-RU" sz="12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7657" y="4210168"/>
            <a:ext cx="735367" cy="618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41A4A59-40F0-40D6-8DEE-5317EF0C06BF}"/>
              </a:ext>
            </a:extLst>
          </p:cNvPr>
          <p:cNvSpPr txBox="1"/>
          <p:nvPr/>
        </p:nvSpPr>
        <p:spPr>
          <a:xfrm>
            <a:off x="5600383" y="4284484"/>
            <a:ext cx="39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Сервис приема жалоб и обращений </a:t>
            </a:r>
            <a:br>
              <a:rPr lang="ru-RU" sz="1600" dirty="0" smtClean="0"/>
            </a:br>
            <a:r>
              <a:rPr lang="ru-RU" sz="1600" dirty="0" smtClean="0"/>
              <a:t>на основе контакт-центра 1-300</a:t>
            </a:r>
            <a:endParaRPr lang="ru-RU" sz="1600" dirty="0"/>
          </a:p>
        </p:txBody>
      </p:sp>
      <p:sp>
        <p:nvSpPr>
          <p:cNvPr id="35" name="Загнутый угол 34"/>
          <p:cNvSpPr/>
          <p:nvPr/>
        </p:nvSpPr>
        <p:spPr>
          <a:xfrm>
            <a:off x="3821048" y="4893012"/>
            <a:ext cx="1494292" cy="1887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Рабочие инструкции операторов контакт-центра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647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структуры 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маршрутизации пациентов</a:t>
            </a: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44438"/>
              </p:ext>
            </p:extLst>
          </p:nvPr>
        </p:nvGraphicFramePr>
        <p:xfrm>
          <a:off x="72751" y="377643"/>
          <a:ext cx="11160000" cy="876295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160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630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Создание единого колл-центра Министерства,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обеспечивающего функционал регистратур в МО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«Закрытие регистратур»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Регулярная актуализация скриптов работы колл-центра и корректировка действий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диспетчеров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Обеспечение обратной связи от пациентов на ежедневной основе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1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пациент правильно маршрутизирован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 пациента есть возможность решить все вопросы «дистанционно» до посещения МО</a:t>
                      </a:r>
                      <a:endParaRPr lang="ru-RU" sz="11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149135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" y="1472976"/>
            <a:ext cx="5668197" cy="2921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069" y="3478277"/>
            <a:ext cx="7436126" cy="2682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013429" y="1417905"/>
            <a:ext cx="577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Пациентоцентричный</a:t>
            </a:r>
            <a:r>
              <a:rPr lang="ru-RU" b="1" dirty="0" smtClean="0"/>
              <a:t> подход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Максимальный охват обратной связью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Объективный сбор информации и автоматический рейтинг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8743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единого информационного пространства</a:t>
            </a: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93063"/>
              </p:ext>
            </p:extLst>
          </p:nvPr>
        </p:nvGraphicFramePr>
        <p:xfrm>
          <a:off x="133389" y="413511"/>
          <a:ext cx="11160000" cy="1120135"/>
        </p:xfrm>
        <a:graphic>
          <a:graphicData uri="http://schemas.openxmlformats.org/drawingml/2006/table">
            <a:tbl>
              <a:tblPr firstCol="1"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286924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2033076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65916632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20160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420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отображения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расписания всех МО в режиме «онлайн»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(на основе МИС/ГИС)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реализация наборов аналитической отчетности, отражающей качество наполнения расписания и фактическую доступность записи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реализация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масштабируемого решения колл-центра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Роботизация процесса получения обратной связи и предоставления доступа учреждениям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к результатам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участники работают в едином информационном пространств и подчинены единым правилам обработки данных. Результат работы с пациентом - объективен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55539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" y="1663215"/>
            <a:ext cx="11171457" cy="43642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4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80863"/>
            <a:ext cx="12192000" cy="4848"/>
            <a:chOff x="0" y="280863"/>
            <a:chExt cx="12192000" cy="4848"/>
          </a:xfrm>
        </p:grpSpPr>
        <p:sp>
          <p:nvSpPr>
            <p:cNvPr id="15" name="object 12"/>
            <p:cNvSpPr/>
            <p:nvPr/>
          </p:nvSpPr>
          <p:spPr>
            <a:xfrm>
              <a:off x="0" y="280863"/>
              <a:ext cx="3122930" cy="0"/>
            </a:xfrm>
            <a:custGeom>
              <a:avLst/>
              <a:gdLst/>
              <a:ahLst/>
              <a:cxnLst/>
              <a:rect l="l" t="t" r="r" b="b"/>
              <a:pathLst>
                <a:path w="3122930">
                  <a:moveTo>
                    <a:pt x="0" y="0"/>
                  </a:moveTo>
                  <a:lnTo>
                    <a:pt x="3122676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122295" y="283941"/>
              <a:ext cx="8256905" cy="0"/>
            </a:xfrm>
            <a:custGeom>
              <a:avLst/>
              <a:gdLst/>
              <a:ahLst/>
              <a:cxnLst/>
              <a:rect l="l" t="t" r="r" b="b"/>
              <a:pathLst>
                <a:path w="8256905">
                  <a:moveTo>
                    <a:pt x="0" y="0"/>
                  </a:moveTo>
                  <a:lnTo>
                    <a:pt x="8256905" y="0"/>
                  </a:lnTo>
                </a:path>
              </a:pathLst>
            </a:custGeom>
            <a:ln w="57912">
              <a:solidFill>
                <a:srgbClr val="BB2F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1379200" y="2857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292" y="0"/>
                  </a:lnTo>
                </a:path>
              </a:pathLst>
            </a:custGeom>
            <a:ln w="57911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00939" y="-50831"/>
            <a:ext cx="7791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</a:t>
            </a:r>
            <a:r>
              <a:rPr lang="ru-RU" sz="12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Создание «обслуживающих»  и организующих структур</a:t>
            </a: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sz="12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01943"/>
              </p:ext>
            </p:extLst>
          </p:nvPr>
        </p:nvGraphicFramePr>
        <p:xfrm>
          <a:off x="133389" y="333933"/>
          <a:ext cx="11160000" cy="1717576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8473603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166703327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xmlns="" val="1937411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3844626180"/>
                    </a:ext>
                  </a:extLst>
                </a:gridCol>
              </a:tblGrid>
              <a:tr h="186068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Этапы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04938"/>
                  </a:ext>
                </a:extLst>
              </a:tr>
              <a:tr h="15305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Создание </a:t>
                      </a:r>
                      <a:r>
                        <a:rPr lang="ru-RU" sz="1200" u="none" strike="noStrike" dirty="0" smtClean="0">
                          <a:effectLst/>
                        </a:rPr>
                        <a:t>Проектного </a:t>
                      </a:r>
                      <a:r>
                        <a:rPr lang="ru-RU" sz="1200" u="none" strike="noStrike" dirty="0">
                          <a:effectLst/>
                        </a:rPr>
                        <a:t>офиса Министерства с полномочиями  </a:t>
                      </a:r>
                      <a:r>
                        <a:rPr lang="ru-RU" sz="1200" u="none" strike="noStrike" dirty="0" smtClean="0">
                          <a:effectLst/>
                        </a:rPr>
                        <a:t>контроля деятельности МО в части организации помощи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Создание структуры выполняющей функции анализа расписания/доступности записи и полномочиями на изменение расписаний 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1100" u="none" strike="noStrike" dirty="0">
                          <a:effectLst/>
                        </a:rPr>
                        <a:t>со </a:t>
                      </a:r>
                      <a:r>
                        <a:rPr lang="ru-RU" sz="1100" u="none" strike="noStrike" dirty="0" smtClean="0">
                          <a:effectLst/>
                        </a:rPr>
                        <a:t>стандартами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Обеспечение регулярных (еженедельных)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встреч Проектного офиса с получением обратной связи от МО, а также с корректировкой деятельности офиса и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МО обеспечены обратной связью и своевременной корректировкой действий. Обеспечена быстрая реакция на изменение внешних и внутренних факторов, влияющих на процесс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5" marR="4135" marT="413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313707867"/>
                  </a:ext>
                </a:extLst>
              </a:tr>
            </a:tbl>
          </a:graphicData>
        </a:graphic>
      </p:graphicFrame>
      <p:sp>
        <p:nvSpPr>
          <p:cNvPr id="12" name="Загнутый угол 11"/>
          <p:cNvSpPr/>
          <p:nvPr/>
        </p:nvSpPr>
        <p:spPr>
          <a:xfrm>
            <a:off x="133389" y="2302212"/>
            <a:ext cx="1494292" cy="1887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Распоряжение Министерства здравоохранения Сахалинской области  «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О создании Проектного офиса министерства»</a:t>
            </a:r>
            <a:endParaRPr lang="ru-RU" sz="1200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133389" y="4588212"/>
            <a:ext cx="1494292" cy="1887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Протоколы и решения Проектного офиса Министерства здравоохранения Сахалинской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18628" y="3035694"/>
            <a:ext cx="10019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Является инструментом управления доступностью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Определяет нагрузку на учреждения и управляет расписанием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Вправе принимать организационные решения для каждого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Разрабатывает предложения для принятия управленческих решений</a:t>
            </a:r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6600" y="2302212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Проектный офис: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09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841</Words>
  <Application>Microsoft Office PowerPoint</Application>
  <PresentationFormat>Широкоэкранный</PresentationFormat>
  <Paragraphs>140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Franklin Gothic Heavy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 Роман Александрович</dc:creator>
  <cp:lastModifiedBy>Тыщенко Анна Сергеевна</cp:lastModifiedBy>
  <cp:revision>77</cp:revision>
  <dcterms:created xsi:type="dcterms:W3CDTF">2022-09-19T03:26:49Z</dcterms:created>
  <dcterms:modified xsi:type="dcterms:W3CDTF">2022-12-22T11:32:23Z</dcterms:modified>
</cp:coreProperties>
</file>