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95" r:id="rId1"/>
  </p:sldMasterIdLst>
  <p:notesMasterIdLst>
    <p:notesMasterId r:id="rId20"/>
  </p:notesMasterIdLst>
  <p:sldIdLst>
    <p:sldId id="261" r:id="rId2"/>
    <p:sldId id="294" r:id="rId3"/>
    <p:sldId id="950" r:id="rId4"/>
    <p:sldId id="946" r:id="rId5"/>
    <p:sldId id="956" r:id="rId6"/>
    <p:sldId id="900" r:id="rId7"/>
    <p:sldId id="966" r:id="rId8"/>
    <p:sldId id="967" r:id="rId9"/>
    <p:sldId id="968" r:id="rId10"/>
    <p:sldId id="913" r:id="rId11"/>
    <p:sldId id="969" r:id="rId12"/>
    <p:sldId id="970" r:id="rId13"/>
    <p:sldId id="971" r:id="rId14"/>
    <p:sldId id="972" r:id="rId15"/>
    <p:sldId id="973" r:id="rId16"/>
    <p:sldId id="975" r:id="rId17"/>
    <p:sldId id="976" r:id="rId18"/>
    <p:sldId id="977" r:id="rId19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5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E54"/>
    <a:srgbClr val="B2D3FF"/>
    <a:srgbClr val="1053ED"/>
    <a:srgbClr val="0092F4"/>
    <a:srgbClr val="70A1F3"/>
    <a:srgbClr val="0E4AAF"/>
    <a:srgbClr val="0E3F94"/>
    <a:srgbClr val="5D8BF4"/>
    <a:srgbClr val="1363E9"/>
    <a:srgbClr val="2D3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1338" autoAdjust="0"/>
  </p:normalViewPr>
  <p:slideViewPr>
    <p:cSldViewPr snapToGrid="0" snapToObjects="1">
      <p:cViewPr>
        <p:scale>
          <a:sx n="125" d="100"/>
          <a:sy n="125" d="100"/>
        </p:scale>
        <p:origin x="66" y="-216"/>
      </p:cViewPr>
      <p:guideLst>
        <p:guide pos="415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549444938059787E-2"/>
          <c:y val="5.8421352188751566E-2"/>
          <c:w val="0.43135492304707046"/>
          <c:h val="0.883157295622496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B8-414C-A726-AFC4E13E14D3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B8-414C-A726-AFC4E13E14D3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AB8-414C-A726-AFC4E13E14D3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AB8-414C-A726-AFC4E13E14D3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AB8-414C-A726-AFC4E13E14D3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AB8-414C-A726-AFC4E13E14D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'[Опрос (1) 06.04.2022.xlsx]Результат'!$A$3:$A$8</c:f>
              <c:strCache>
                <c:ptCount val="6"/>
                <c:pt idx="0">
                  <c:v>грубость</c:v>
                </c:pt>
                <c:pt idx="1">
                  <c:v>нехватка врачей</c:v>
                </c:pt>
                <c:pt idx="2">
                  <c:v>компетенция и опыт специалистов</c:v>
                </c:pt>
                <c:pt idx="3">
                  <c:v>Сложности с записью и доступностью</c:v>
                </c:pt>
                <c:pt idx="4">
                  <c:v>Не подтвердили проблему</c:v>
                </c:pt>
                <c:pt idx="5">
                  <c:v>отказ отвечать</c:v>
                </c:pt>
              </c:strCache>
            </c:strRef>
          </c:cat>
          <c:val>
            <c:numRef>
              <c:f>'[Опрос (1) 06.04.2022.xlsx]Результат'!$B$3:$B$8</c:f>
              <c:numCache>
                <c:formatCode>General</c:formatCode>
                <c:ptCount val="6"/>
                <c:pt idx="0">
                  <c:v>4</c:v>
                </c:pt>
                <c:pt idx="1">
                  <c:v>8</c:v>
                </c:pt>
                <c:pt idx="2">
                  <c:v>29</c:v>
                </c:pt>
                <c:pt idx="3">
                  <c:v>29</c:v>
                </c:pt>
                <c:pt idx="4">
                  <c:v>34</c:v>
                </c:pt>
                <c:pt idx="5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AB8-414C-A726-AFC4E13E14D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7773992258749759"/>
          <c:y val="4.2260324212678869E-2"/>
          <c:w val="0.52226007741250235"/>
          <c:h val="0.91547935157464222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lnSpc>
              <a:spcPct val="100000"/>
            </a:lnSpc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AA9912-8DAF-4080-BF2D-38EF47A08DDC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</dgm:pt>
    <dgm:pt modelId="{42B71CF9-3F80-46B7-86B0-3849AB602DF4}">
      <dgm:prSet phldrT="[Текст]"/>
      <dgm:spPr/>
      <dgm:t>
        <a:bodyPr/>
        <a:lstStyle/>
        <a:p>
          <a:r>
            <a:rPr lang="ru-RU" dirty="0" smtClean="0"/>
            <a:t>Сформировать базу пациентов, подлежащих </a:t>
          </a:r>
          <a:br>
            <a:rPr lang="ru-RU" dirty="0" smtClean="0"/>
          </a:br>
          <a:r>
            <a:rPr lang="ru-RU" dirty="0" smtClean="0"/>
            <a:t>Д-наблюдению</a:t>
          </a:r>
          <a:endParaRPr lang="ru-RU" dirty="0"/>
        </a:p>
      </dgm:t>
    </dgm:pt>
    <dgm:pt modelId="{48A2BDA6-879C-4881-A5C0-42AF509F8AAF}" type="parTrans" cxnId="{24D0E0E2-B371-4380-9B16-DDA1DFEA9057}">
      <dgm:prSet/>
      <dgm:spPr/>
      <dgm:t>
        <a:bodyPr/>
        <a:lstStyle/>
        <a:p>
          <a:endParaRPr lang="ru-RU"/>
        </a:p>
      </dgm:t>
    </dgm:pt>
    <dgm:pt modelId="{8FE84030-67AA-4AE9-BBD5-B43A00EC5626}" type="sibTrans" cxnId="{24D0E0E2-B371-4380-9B16-DDA1DFEA9057}">
      <dgm:prSet/>
      <dgm:spPr/>
      <dgm:t>
        <a:bodyPr/>
        <a:lstStyle/>
        <a:p>
          <a:endParaRPr lang="ru-RU"/>
        </a:p>
      </dgm:t>
    </dgm:pt>
    <dgm:pt modelId="{74DB4249-56C5-4CFD-B625-8BA50DD8A937}">
      <dgm:prSet phldrT="[Текст]"/>
      <dgm:spPr/>
      <dgm:t>
        <a:bodyPr/>
        <a:lstStyle/>
        <a:p>
          <a:r>
            <a:rPr lang="ru-RU" dirty="0" smtClean="0"/>
            <a:t>Обеспечить постановку пациентов на </a:t>
          </a:r>
          <a:br>
            <a:rPr lang="ru-RU" dirty="0" smtClean="0"/>
          </a:br>
          <a:r>
            <a:rPr lang="ru-RU" dirty="0" smtClean="0"/>
            <a:t>Д-наблюдение</a:t>
          </a:r>
          <a:endParaRPr lang="ru-RU" dirty="0"/>
        </a:p>
      </dgm:t>
    </dgm:pt>
    <dgm:pt modelId="{9DAEA550-75E0-485D-9A89-D6E28C69DB0A}" type="parTrans" cxnId="{7F1E6A03-BAC2-4330-9136-96C5E949E0D7}">
      <dgm:prSet/>
      <dgm:spPr/>
      <dgm:t>
        <a:bodyPr/>
        <a:lstStyle/>
        <a:p>
          <a:endParaRPr lang="ru-RU"/>
        </a:p>
      </dgm:t>
    </dgm:pt>
    <dgm:pt modelId="{199E14FB-D350-4E02-9A50-3B3B3F611172}" type="sibTrans" cxnId="{7F1E6A03-BAC2-4330-9136-96C5E949E0D7}">
      <dgm:prSet/>
      <dgm:spPr/>
      <dgm:t>
        <a:bodyPr/>
        <a:lstStyle/>
        <a:p>
          <a:endParaRPr lang="ru-RU"/>
        </a:p>
      </dgm:t>
    </dgm:pt>
    <dgm:pt modelId="{7EE9D2E1-F1AF-4C0A-A2BD-12F8CDEC3502}">
      <dgm:prSet phldrT="[Текст]"/>
      <dgm:spPr/>
      <dgm:t>
        <a:bodyPr/>
        <a:lstStyle/>
        <a:p>
          <a:r>
            <a:rPr lang="ru-RU" dirty="0" smtClean="0"/>
            <a:t>Сформировать индивидуальные планы </a:t>
          </a:r>
          <a:br>
            <a:rPr lang="ru-RU" dirty="0" smtClean="0"/>
          </a:br>
          <a:r>
            <a:rPr lang="ru-RU" dirty="0" smtClean="0"/>
            <a:t>Д-наблюдения</a:t>
          </a:r>
          <a:endParaRPr lang="ru-RU" dirty="0"/>
        </a:p>
      </dgm:t>
    </dgm:pt>
    <dgm:pt modelId="{36EE45F2-CD96-44FE-A1C1-4BE5ECBEB409}" type="parTrans" cxnId="{01AD1E99-1DD0-4AFA-A98A-622A4EEDC54D}">
      <dgm:prSet/>
      <dgm:spPr/>
      <dgm:t>
        <a:bodyPr/>
        <a:lstStyle/>
        <a:p>
          <a:endParaRPr lang="ru-RU"/>
        </a:p>
      </dgm:t>
    </dgm:pt>
    <dgm:pt modelId="{D509C522-FB9C-461C-91AD-9A1FDC153C8D}" type="sibTrans" cxnId="{01AD1E99-1DD0-4AFA-A98A-622A4EEDC54D}">
      <dgm:prSet/>
      <dgm:spPr/>
      <dgm:t>
        <a:bodyPr/>
        <a:lstStyle/>
        <a:p>
          <a:endParaRPr lang="ru-RU"/>
        </a:p>
      </dgm:t>
    </dgm:pt>
    <dgm:pt modelId="{F17A690E-7791-495C-BA39-EF46C261B160}">
      <dgm:prSet phldrT="[Текст]"/>
      <dgm:spPr/>
      <dgm:t>
        <a:bodyPr/>
        <a:lstStyle/>
        <a:p>
          <a:r>
            <a:rPr lang="ru-RU" dirty="0" smtClean="0"/>
            <a:t>Обеспечить выполнение планов</a:t>
          </a:r>
          <a:endParaRPr lang="ru-RU" dirty="0"/>
        </a:p>
      </dgm:t>
    </dgm:pt>
    <dgm:pt modelId="{CB63420B-400B-48E0-AA3B-7651DFB8E1AB}" type="parTrans" cxnId="{55E7B259-5C56-4433-9F09-6C4CDA851A06}">
      <dgm:prSet/>
      <dgm:spPr/>
      <dgm:t>
        <a:bodyPr/>
        <a:lstStyle/>
        <a:p>
          <a:endParaRPr lang="ru-RU"/>
        </a:p>
      </dgm:t>
    </dgm:pt>
    <dgm:pt modelId="{EA950136-9180-4DFD-AEA4-5269855899D6}" type="sibTrans" cxnId="{55E7B259-5C56-4433-9F09-6C4CDA851A06}">
      <dgm:prSet/>
      <dgm:spPr/>
      <dgm:t>
        <a:bodyPr/>
        <a:lstStyle/>
        <a:p>
          <a:endParaRPr lang="ru-RU"/>
        </a:p>
      </dgm:t>
    </dgm:pt>
    <dgm:pt modelId="{D17D38DF-A07E-40DE-AC91-AF8C54135C9A}" type="pres">
      <dgm:prSet presAssocID="{04AA9912-8DAF-4080-BF2D-38EF47A08DDC}" presName="Name0" presStyleCnt="0">
        <dgm:presLayoutVars>
          <dgm:dir/>
          <dgm:resizeHandles val="exact"/>
        </dgm:presLayoutVars>
      </dgm:prSet>
      <dgm:spPr/>
    </dgm:pt>
    <dgm:pt modelId="{3CA84476-C353-45DE-BE2D-2D9BB998DE29}" type="pres">
      <dgm:prSet presAssocID="{42B71CF9-3F80-46B7-86B0-3849AB602DF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3756A-F224-48ED-A4DB-969B68ACDD0C}" type="pres">
      <dgm:prSet presAssocID="{8FE84030-67AA-4AE9-BBD5-B43A00EC5626}" presName="sibTrans" presStyleLbl="sibTrans2D1" presStyleIdx="0" presStyleCnt="3"/>
      <dgm:spPr/>
      <dgm:t>
        <a:bodyPr/>
        <a:lstStyle/>
        <a:p>
          <a:endParaRPr lang="ru-RU"/>
        </a:p>
      </dgm:t>
    </dgm:pt>
    <dgm:pt modelId="{89C927A1-9EC0-40DC-AECE-E2CA0FD9E816}" type="pres">
      <dgm:prSet presAssocID="{8FE84030-67AA-4AE9-BBD5-B43A00EC5626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EC63E06D-9325-4310-B0D3-C22301457C6F}" type="pres">
      <dgm:prSet presAssocID="{74DB4249-56C5-4CFD-B625-8BA50DD8A93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B40479-3697-462D-866C-06971E282167}" type="pres">
      <dgm:prSet presAssocID="{199E14FB-D350-4E02-9A50-3B3B3F611172}" presName="sibTrans" presStyleLbl="sibTrans2D1" presStyleIdx="1" presStyleCnt="3"/>
      <dgm:spPr/>
      <dgm:t>
        <a:bodyPr/>
        <a:lstStyle/>
        <a:p>
          <a:endParaRPr lang="ru-RU"/>
        </a:p>
      </dgm:t>
    </dgm:pt>
    <dgm:pt modelId="{98CD35B6-FC5D-45CD-B33B-2F6ADDA8EC4F}" type="pres">
      <dgm:prSet presAssocID="{199E14FB-D350-4E02-9A50-3B3B3F611172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3CECC71D-70AB-44FC-B3D3-2CE330C1C15F}" type="pres">
      <dgm:prSet presAssocID="{7EE9D2E1-F1AF-4C0A-A2BD-12F8CDEC350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6F1DF6-1690-4EE0-9CD2-800EA92683D7}" type="pres">
      <dgm:prSet presAssocID="{D509C522-FB9C-461C-91AD-9A1FDC153C8D}" presName="sibTrans" presStyleLbl="sibTrans2D1" presStyleIdx="2" presStyleCnt="3"/>
      <dgm:spPr/>
      <dgm:t>
        <a:bodyPr/>
        <a:lstStyle/>
        <a:p>
          <a:endParaRPr lang="ru-RU"/>
        </a:p>
      </dgm:t>
    </dgm:pt>
    <dgm:pt modelId="{042941DB-4681-4734-95AA-949ECA17C940}" type="pres">
      <dgm:prSet presAssocID="{D509C522-FB9C-461C-91AD-9A1FDC153C8D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9A4B99EC-8FF8-4FEA-B46B-8DAD8661A1E8}" type="pres">
      <dgm:prSet presAssocID="{F17A690E-7791-495C-BA39-EF46C261B16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1E6A03-BAC2-4330-9136-96C5E949E0D7}" srcId="{04AA9912-8DAF-4080-BF2D-38EF47A08DDC}" destId="{74DB4249-56C5-4CFD-B625-8BA50DD8A937}" srcOrd="1" destOrd="0" parTransId="{9DAEA550-75E0-485D-9A89-D6E28C69DB0A}" sibTransId="{199E14FB-D350-4E02-9A50-3B3B3F611172}"/>
    <dgm:cxn modelId="{2FC83598-9DD2-44B1-8415-BC762EABC585}" type="presOf" srcId="{D509C522-FB9C-461C-91AD-9A1FDC153C8D}" destId="{746F1DF6-1690-4EE0-9CD2-800EA92683D7}" srcOrd="0" destOrd="0" presId="urn:microsoft.com/office/officeart/2005/8/layout/process1"/>
    <dgm:cxn modelId="{075A2D4C-C03A-433F-A4C5-F2AF6A8504B3}" type="presOf" srcId="{F17A690E-7791-495C-BA39-EF46C261B160}" destId="{9A4B99EC-8FF8-4FEA-B46B-8DAD8661A1E8}" srcOrd="0" destOrd="0" presId="urn:microsoft.com/office/officeart/2005/8/layout/process1"/>
    <dgm:cxn modelId="{C74C3756-09EB-4F9E-ADE7-D4C26021BB47}" type="presOf" srcId="{199E14FB-D350-4E02-9A50-3B3B3F611172}" destId="{01B40479-3697-462D-866C-06971E282167}" srcOrd="0" destOrd="0" presId="urn:microsoft.com/office/officeart/2005/8/layout/process1"/>
    <dgm:cxn modelId="{05A87BA7-5768-4F10-95FA-747DC536BBE4}" type="presOf" srcId="{8FE84030-67AA-4AE9-BBD5-B43A00EC5626}" destId="{89C927A1-9EC0-40DC-AECE-E2CA0FD9E816}" srcOrd="1" destOrd="0" presId="urn:microsoft.com/office/officeart/2005/8/layout/process1"/>
    <dgm:cxn modelId="{6C9E9D34-84C0-4B74-B375-FE7EFD83FACF}" type="presOf" srcId="{7EE9D2E1-F1AF-4C0A-A2BD-12F8CDEC3502}" destId="{3CECC71D-70AB-44FC-B3D3-2CE330C1C15F}" srcOrd="0" destOrd="0" presId="urn:microsoft.com/office/officeart/2005/8/layout/process1"/>
    <dgm:cxn modelId="{55E7B259-5C56-4433-9F09-6C4CDA851A06}" srcId="{04AA9912-8DAF-4080-BF2D-38EF47A08DDC}" destId="{F17A690E-7791-495C-BA39-EF46C261B160}" srcOrd="3" destOrd="0" parTransId="{CB63420B-400B-48E0-AA3B-7651DFB8E1AB}" sibTransId="{EA950136-9180-4DFD-AEA4-5269855899D6}"/>
    <dgm:cxn modelId="{3EAB6BA0-724E-4593-BAB8-C7550D77D07A}" type="presOf" srcId="{04AA9912-8DAF-4080-BF2D-38EF47A08DDC}" destId="{D17D38DF-A07E-40DE-AC91-AF8C54135C9A}" srcOrd="0" destOrd="0" presId="urn:microsoft.com/office/officeart/2005/8/layout/process1"/>
    <dgm:cxn modelId="{01AD1E99-1DD0-4AFA-A98A-622A4EEDC54D}" srcId="{04AA9912-8DAF-4080-BF2D-38EF47A08DDC}" destId="{7EE9D2E1-F1AF-4C0A-A2BD-12F8CDEC3502}" srcOrd="2" destOrd="0" parTransId="{36EE45F2-CD96-44FE-A1C1-4BE5ECBEB409}" sibTransId="{D509C522-FB9C-461C-91AD-9A1FDC153C8D}"/>
    <dgm:cxn modelId="{7ECE41CC-F884-4201-A28B-F7D2753FC536}" type="presOf" srcId="{199E14FB-D350-4E02-9A50-3B3B3F611172}" destId="{98CD35B6-FC5D-45CD-B33B-2F6ADDA8EC4F}" srcOrd="1" destOrd="0" presId="urn:microsoft.com/office/officeart/2005/8/layout/process1"/>
    <dgm:cxn modelId="{F9033C09-0B9C-40CB-A3C9-BCC7CD5B0BA7}" type="presOf" srcId="{D509C522-FB9C-461C-91AD-9A1FDC153C8D}" destId="{042941DB-4681-4734-95AA-949ECA17C940}" srcOrd="1" destOrd="0" presId="urn:microsoft.com/office/officeart/2005/8/layout/process1"/>
    <dgm:cxn modelId="{8599EA6B-D032-4B6E-A296-94EC220BFE51}" type="presOf" srcId="{8FE84030-67AA-4AE9-BBD5-B43A00EC5626}" destId="{8723756A-F224-48ED-A4DB-969B68ACDD0C}" srcOrd="0" destOrd="0" presId="urn:microsoft.com/office/officeart/2005/8/layout/process1"/>
    <dgm:cxn modelId="{7758CF44-9872-41E0-B7A1-3938D740A928}" type="presOf" srcId="{42B71CF9-3F80-46B7-86B0-3849AB602DF4}" destId="{3CA84476-C353-45DE-BE2D-2D9BB998DE29}" srcOrd="0" destOrd="0" presId="urn:microsoft.com/office/officeart/2005/8/layout/process1"/>
    <dgm:cxn modelId="{24D0E0E2-B371-4380-9B16-DDA1DFEA9057}" srcId="{04AA9912-8DAF-4080-BF2D-38EF47A08DDC}" destId="{42B71CF9-3F80-46B7-86B0-3849AB602DF4}" srcOrd="0" destOrd="0" parTransId="{48A2BDA6-879C-4881-A5C0-42AF509F8AAF}" sibTransId="{8FE84030-67AA-4AE9-BBD5-B43A00EC5626}"/>
    <dgm:cxn modelId="{159ECDDC-524C-415D-A954-291B8974B2F7}" type="presOf" srcId="{74DB4249-56C5-4CFD-B625-8BA50DD8A937}" destId="{EC63E06D-9325-4310-B0D3-C22301457C6F}" srcOrd="0" destOrd="0" presId="urn:microsoft.com/office/officeart/2005/8/layout/process1"/>
    <dgm:cxn modelId="{1F45BB2E-02CF-4AE8-A684-A0D15FF09A1A}" type="presParOf" srcId="{D17D38DF-A07E-40DE-AC91-AF8C54135C9A}" destId="{3CA84476-C353-45DE-BE2D-2D9BB998DE29}" srcOrd="0" destOrd="0" presId="urn:microsoft.com/office/officeart/2005/8/layout/process1"/>
    <dgm:cxn modelId="{2B744791-24D6-4F00-B767-F8182F4E8808}" type="presParOf" srcId="{D17D38DF-A07E-40DE-AC91-AF8C54135C9A}" destId="{8723756A-F224-48ED-A4DB-969B68ACDD0C}" srcOrd="1" destOrd="0" presId="urn:microsoft.com/office/officeart/2005/8/layout/process1"/>
    <dgm:cxn modelId="{607B84E8-B896-4957-AA64-71B55B28A7B8}" type="presParOf" srcId="{8723756A-F224-48ED-A4DB-969B68ACDD0C}" destId="{89C927A1-9EC0-40DC-AECE-E2CA0FD9E816}" srcOrd="0" destOrd="0" presId="urn:microsoft.com/office/officeart/2005/8/layout/process1"/>
    <dgm:cxn modelId="{5E0FFCA0-40CF-4C40-A373-FDB07E254228}" type="presParOf" srcId="{D17D38DF-A07E-40DE-AC91-AF8C54135C9A}" destId="{EC63E06D-9325-4310-B0D3-C22301457C6F}" srcOrd="2" destOrd="0" presId="urn:microsoft.com/office/officeart/2005/8/layout/process1"/>
    <dgm:cxn modelId="{084C6593-FB33-4217-B354-95A1F0B814A3}" type="presParOf" srcId="{D17D38DF-A07E-40DE-AC91-AF8C54135C9A}" destId="{01B40479-3697-462D-866C-06971E282167}" srcOrd="3" destOrd="0" presId="urn:microsoft.com/office/officeart/2005/8/layout/process1"/>
    <dgm:cxn modelId="{CA895565-4C87-451D-850D-DC66AC676029}" type="presParOf" srcId="{01B40479-3697-462D-866C-06971E282167}" destId="{98CD35B6-FC5D-45CD-B33B-2F6ADDA8EC4F}" srcOrd="0" destOrd="0" presId="urn:microsoft.com/office/officeart/2005/8/layout/process1"/>
    <dgm:cxn modelId="{45B0A511-587E-4873-946F-871DC43C27BD}" type="presParOf" srcId="{D17D38DF-A07E-40DE-AC91-AF8C54135C9A}" destId="{3CECC71D-70AB-44FC-B3D3-2CE330C1C15F}" srcOrd="4" destOrd="0" presId="urn:microsoft.com/office/officeart/2005/8/layout/process1"/>
    <dgm:cxn modelId="{EBC8671E-77A7-4D90-B66D-5B38A3BDD064}" type="presParOf" srcId="{D17D38DF-A07E-40DE-AC91-AF8C54135C9A}" destId="{746F1DF6-1690-4EE0-9CD2-800EA92683D7}" srcOrd="5" destOrd="0" presId="urn:microsoft.com/office/officeart/2005/8/layout/process1"/>
    <dgm:cxn modelId="{5349BD91-6D7C-4FB2-ACC6-537DF3227FD6}" type="presParOf" srcId="{746F1DF6-1690-4EE0-9CD2-800EA92683D7}" destId="{042941DB-4681-4734-95AA-949ECA17C940}" srcOrd="0" destOrd="0" presId="urn:microsoft.com/office/officeart/2005/8/layout/process1"/>
    <dgm:cxn modelId="{D90CEA4B-578A-49A7-AC73-0934EEDBD846}" type="presParOf" srcId="{D17D38DF-A07E-40DE-AC91-AF8C54135C9A}" destId="{9A4B99EC-8FF8-4FEA-B46B-8DAD8661A1E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84476-C353-45DE-BE2D-2D9BB998DE29}">
      <dsp:nvSpPr>
        <dsp:cNvPr id="0" name=""/>
        <dsp:cNvSpPr/>
      </dsp:nvSpPr>
      <dsp:spPr>
        <a:xfrm>
          <a:off x="2883" y="1604422"/>
          <a:ext cx="1260542" cy="7563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Сформировать базу пациентов, подлежащих </a:t>
          </a:r>
          <a:br>
            <a:rPr lang="ru-RU" sz="1100" kern="1200" dirty="0" smtClean="0"/>
          </a:br>
          <a:r>
            <a:rPr lang="ru-RU" sz="1100" kern="1200" dirty="0" smtClean="0"/>
            <a:t>Д-наблюдению</a:t>
          </a:r>
          <a:endParaRPr lang="ru-RU" sz="1100" kern="1200" dirty="0"/>
        </a:p>
      </dsp:txBody>
      <dsp:txXfrm>
        <a:off x="25035" y="1626574"/>
        <a:ext cx="1216238" cy="712021"/>
      </dsp:txXfrm>
    </dsp:sp>
    <dsp:sp modelId="{8723756A-F224-48ED-A4DB-969B68ACDD0C}">
      <dsp:nvSpPr>
        <dsp:cNvPr id="0" name=""/>
        <dsp:cNvSpPr/>
      </dsp:nvSpPr>
      <dsp:spPr>
        <a:xfrm>
          <a:off x="1389480" y="1826278"/>
          <a:ext cx="267235" cy="3126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389480" y="1888801"/>
        <a:ext cx="187065" cy="187568"/>
      </dsp:txXfrm>
    </dsp:sp>
    <dsp:sp modelId="{EC63E06D-9325-4310-B0D3-C22301457C6F}">
      <dsp:nvSpPr>
        <dsp:cNvPr id="0" name=""/>
        <dsp:cNvSpPr/>
      </dsp:nvSpPr>
      <dsp:spPr>
        <a:xfrm>
          <a:off x="1767643" y="1604422"/>
          <a:ext cx="1260542" cy="7563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Обеспечить постановку пациентов на </a:t>
          </a:r>
          <a:br>
            <a:rPr lang="ru-RU" sz="1100" kern="1200" dirty="0" smtClean="0"/>
          </a:br>
          <a:r>
            <a:rPr lang="ru-RU" sz="1100" kern="1200" dirty="0" smtClean="0"/>
            <a:t>Д-наблюдение</a:t>
          </a:r>
          <a:endParaRPr lang="ru-RU" sz="1100" kern="1200" dirty="0"/>
        </a:p>
      </dsp:txBody>
      <dsp:txXfrm>
        <a:off x="1789795" y="1626574"/>
        <a:ext cx="1216238" cy="712021"/>
      </dsp:txXfrm>
    </dsp:sp>
    <dsp:sp modelId="{01B40479-3697-462D-866C-06971E282167}">
      <dsp:nvSpPr>
        <dsp:cNvPr id="0" name=""/>
        <dsp:cNvSpPr/>
      </dsp:nvSpPr>
      <dsp:spPr>
        <a:xfrm>
          <a:off x="3154240" y="1826278"/>
          <a:ext cx="267235" cy="3126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3154240" y="1888801"/>
        <a:ext cx="187065" cy="187568"/>
      </dsp:txXfrm>
    </dsp:sp>
    <dsp:sp modelId="{3CECC71D-70AB-44FC-B3D3-2CE330C1C15F}">
      <dsp:nvSpPr>
        <dsp:cNvPr id="0" name=""/>
        <dsp:cNvSpPr/>
      </dsp:nvSpPr>
      <dsp:spPr>
        <a:xfrm>
          <a:off x="3532403" y="1604422"/>
          <a:ext cx="1260542" cy="7563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Сформировать индивидуальные планы </a:t>
          </a:r>
          <a:br>
            <a:rPr lang="ru-RU" sz="1100" kern="1200" dirty="0" smtClean="0"/>
          </a:br>
          <a:r>
            <a:rPr lang="ru-RU" sz="1100" kern="1200" dirty="0" smtClean="0"/>
            <a:t>Д-наблюдения</a:t>
          </a:r>
          <a:endParaRPr lang="ru-RU" sz="1100" kern="1200" dirty="0"/>
        </a:p>
      </dsp:txBody>
      <dsp:txXfrm>
        <a:off x="3554555" y="1626574"/>
        <a:ext cx="1216238" cy="712021"/>
      </dsp:txXfrm>
    </dsp:sp>
    <dsp:sp modelId="{746F1DF6-1690-4EE0-9CD2-800EA92683D7}">
      <dsp:nvSpPr>
        <dsp:cNvPr id="0" name=""/>
        <dsp:cNvSpPr/>
      </dsp:nvSpPr>
      <dsp:spPr>
        <a:xfrm>
          <a:off x="4919000" y="1826278"/>
          <a:ext cx="267235" cy="3126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919000" y="1888801"/>
        <a:ext cx="187065" cy="187568"/>
      </dsp:txXfrm>
    </dsp:sp>
    <dsp:sp modelId="{9A4B99EC-8FF8-4FEA-B46B-8DAD8661A1E8}">
      <dsp:nvSpPr>
        <dsp:cNvPr id="0" name=""/>
        <dsp:cNvSpPr/>
      </dsp:nvSpPr>
      <dsp:spPr>
        <a:xfrm>
          <a:off x="5297163" y="1604422"/>
          <a:ext cx="1260542" cy="7563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Обеспечить выполнение планов</a:t>
          </a:r>
          <a:endParaRPr lang="ru-RU" sz="1100" kern="1200" dirty="0"/>
        </a:p>
      </dsp:txBody>
      <dsp:txXfrm>
        <a:off x="5319315" y="1626574"/>
        <a:ext cx="1216238" cy="712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947209" y="4861441"/>
            <a:ext cx="5209646" cy="4605576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16765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594" latinLnBrk="0">
      <a:defRPr sz="1200">
        <a:latin typeface="+mj-lt"/>
        <a:ea typeface="+mj-ea"/>
        <a:cs typeface="+mj-cs"/>
        <a:sym typeface="Calibri"/>
      </a:defRPr>
    </a:lvl2pPr>
    <a:lvl3pPr indent="457189" latinLnBrk="0">
      <a:defRPr sz="1200">
        <a:latin typeface="+mj-lt"/>
        <a:ea typeface="+mj-ea"/>
        <a:cs typeface="+mj-cs"/>
        <a:sym typeface="Calibri"/>
      </a:defRPr>
    </a:lvl3pPr>
    <a:lvl4pPr indent="685783" latinLnBrk="0">
      <a:defRPr sz="1200">
        <a:latin typeface="+mj-lt"/>
        <a:ea typeface="+mj-ea"/>
        <a:cs typeface="+mj-cs"/>
        <a:sym typeface="Calibri"/>
      </a:defRPr>
    </a:lvl4pPr>
    <a:lvl5pPr indent="914377" latinLnBrk="0">
      <a:defRPr sz="1200">
        <a:latin typeface="+mj-lt"/>
        <a:ea typeface="+mj-ea"/>
        <a:cs typeface="+mj-cs"/>
        <a:sym typeface="Calibri"/>
      </a:defRPr>
    </a:lvl5pPr>
    <a:lvl6pPr indent="1142971" latinLnBrk="0">
      <a:defRPr sz="1200">
        <a:latin typeface="+mj-lt"/>
        <a:ea typeface="+mj-ea"/>
        <a:cs typeface="+mj-cs"/>
        <a:sym typeface="Calibri"/>
      </a:defRPr>
    </a:lvl6pPr>
    <a:lvl7pPr indent="1371566" latinLnBrk="0">
      <a:defRPr sz="1200">
        <a:latin typeface="+mj-lt"/>
        <a:ea typeface="+mj-ea"/>
        <a:cs typeface="+mj-cs"/>
        <a:sym typeface="Calibri"/>
      </a:defRPr>
    </a:lvl7pPr>
    <a:lvl8pPr indent="1600160" latinLnBrk="0">
      <a:defRPr sz="1200">
        <a:latin typeface="+mj-lt"/>
        <a:ea typeface="+mj-ea"/>
        <a:cs typeface="+mj-cs"/>
        <a:sym typeface="Calibri"/>
      </a:defRPr>
    </a:lvl8pPr>
    <a:lvl9pPr indent="1828754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55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74984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2968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206222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370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609258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810469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83376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667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870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870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364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416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642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793777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446962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06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4EAF-C880-4BCE-B550-F72C51741B91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79270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4EAF-C880-4BCE-B550-F72C51741B91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39337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логот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793414" y="6374685"/>
            <a:ext cx="749300" cy="18256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200" smtClean="0">
                <a:solidFill>
                  <a:srgbClr val="0F398B"/>
                </a:solidFill>
                <a:latin typeface="+mj-lt"/>
                <a:ea typeface="Arial" charset="0"/>
                <a:cs typeface="Arial" charset="0"/>
              </a:rPr>
              <a:pPr algn="r"/>
              <a:t>‹#›</a:t>
            </a:fld>
            <a:endParaRPr lang="en-US" sz="1200" dirty="0">
              <a:solidFill>
                <a:srgbClr val="0F398B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57861" y="398917"/>
            <a:ext cx="8634188" cy="70707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401" b="1">
                <a:solidFill>
                  <a:srgbClr val="26304D"/>
                </a:solidFill>
                <a:latin typeface="Golos Text" panose="020B0503020202020204" pitchFamily="34" charset="-52"/>
                <a:ea typeface="Rosatom" panose="020B0503040504020204" pitchFamily="34" charset="-52"/>
                <a:cs typeface="Golos Text" panose="020B0503020202020204" pitchFamily="34" charset="-52"/>
              </a:defRPr>
            </a:lvl1pPr>
          </a:lstStyle>
          <a:p>
            <a:r>
              <a:rPr lang="ru-RU" dirty="0"/>
              <a:t>Заголовок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0003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408" userDrawn="1">
          <p15:clr>
            <a:srgbClr val="FBAE40"/>
          </p15:clr>
        </p15:guide>
        <p15:guide id="4" pos="3635" userDrawn="1">
          <p15:clr>
            <a:srgbClr val="FBAE40"/>
          </p15:clr>
        </p15:guide>
        <p15:guide id="5" pos="4044" userDrawn="1">
          <p15:clr>
            <a:srgbClr val="FBAE40"/>
          </p15:clr>
        </p15:guide>
        <p15:guide id="6" pos="7272" userDrawn="1">
          <p15:clr>
            <a:srgbClr val="FBAE40"/>
          </p15:clr>
        </p15:guide>
        <p15:guide id="7" orient="horz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249" userDrawn="1">
          <p15:clr>
            <a:srgbClr val="FBAE40"/>
          </p15:clr>
        </p15:guide>
        <p15:guide id="10" orient="horz" pos="409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4EAF-C880-4BCE-B550-F72C51741B91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208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4EAF-C880-4BCE-B550-F72C51741B91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34296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4EAF-C880-4BCE-B550-F72C51741B91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70091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4EAF-C880-4BCE-B550-F72C51741B91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14853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4EAF-C880-4BCE-B550-F72C51741B91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45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4EAF-C880-4BCE-B550-F72C51741B91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46050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4EAF-C880-4BCE-B550-F72C51741B91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07843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4EAF-C880-4BCE-B550-F72C51741B91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99819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24EAF-C880-4BCE-B550-F72C51741B91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14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66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3.png"/><Relationship Id="rId5" Type="http://schemas.openxmlformats.org/officeDocument/2006/relationships/diagramData" Target="../diagrams/data1.xml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A320D2-6D2A-4417-B8C7-E6F315B2B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339CE0F-97BA-4C77-AE9E-B96654375B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87"/>
          <a:stretch/>
        </p:blipFill>
        <p:spPr>
          <a:xfrm>
            <a:off x="4219576" y="-1"/>
            <a:ext cx="7987772" cy="6391083"/>
          </a:xfrm>
          <a:prstGeom prst="rect">
            <a:avLst/>
          </a:prstGeom>
        </p:spPr>
      </p:pic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264F1607-1BE6-457A-AC57-47D76343EC8F}"/>
              </a:ext>
            </a:extLst>
          </p:cNvPr>
          <p:cNvSpPr/>
          <p:nvPr/>
        </p:nvSpPr>
        <p:spPr>
          <a:xfrm>
            <a:off x="0" y="-1"/>
            <a:ext cx="8476343" cy="6858001"/>
          </a:xfrm>
          <a:custGeom>
            <a:avLst/>
            <a:gdLst>
              <a:gd name="connsiteX0" fmla="*/ 1 w 6334124"/>
              <a:gd name="connsiteY0" fmla="*/ 0 h 6858001"/>
              <a:gd name="connsiteX1" fmla="*/ 2201458 w 6334124"/>
              <a:gd name="connsiteY1" fmla="*/ 0 h 6858001"/>
              <a:gd name="connsiteX2" fmla="*/ 2201458 w 6334124"/>
              <a:gd name="connsiteY2" fmla="*/ 1 h 6858001"/>
              <a:gd name="connsiteX3" fmla="*/ 6334124 w 6334124"/>
              <a:gd name="connsiteY3" fmla="*/ 1 h 6858001"/>
              <a:gd name="connsiteX4" fmla="*/ 3003125 w 6334124"/>
              <a:gd name="connsiteY4" fmla="*/ 6858001 h 6858001"/>
              <a:gd name="connsiteX5" fmla="*/ 0 w 6334124"/>
              <a:gd name="connsiteY5" fmla="*/ 6858001 h 6858001"/>
              <a:gd name="connsiteX6" fmla="*/ 0 w 6334124"/>
              <a:gd name="connsiteY6" fmla="*/ 4465522 h 6858001"/>
              <a:gd name="connsiteX7" fmla="*/ 1 w 6334124"/>
              <a:gd name="connsiteY7" fmla="*/ 446552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4124" h="6858001">
                <a:moveTo>
                  <a:pt x="1" y="0"/>
                </a:moveTo>
                <a:lnTo>
                  <a:pt x="2201458" y="0"/>
                </a:lnTo>
                <a:lnTo>
                  <a:pt x="2201458" y="1"/>
                </a:lnTo>
                <a:lnTo>
                  <a:pt x="6334124" y="1"/>
                </a:lnTo>
                <a:lnTo>
                  <a:pt x="3003125" y="6858001"/>
                </a:lnTo>
                <a:lnTo>
                  <a:pt x="0" y="6858001"/>
                </a:lnTo>
                <a:lnTo>
                  <a:pt x="0" y="4465522"/>
                </a:lnTo>
                <a:lnTo>
                  <a:pt x="1" y="44655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35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74371" y="2433699"/>
            <a:ext cx="5847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12000"/>
            <a:r>
              <a:rPr lang="ru-RU" sz="2800" b="1" dirty="0">
                <a:solidFill>
                  <a:schemeClr val="accent6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Сахалинская практика доступной медицины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B12640D-30F2-4A44-B008-9187172CAC99}"/>
              </a:ext>
            </a:extLst>
          </p:cNvPr>
          <p:cNvSpPr/>
          <p:nvPr/>
        </p:nvSpPr>
        <p:spPr>
          <a:xfrm>
            <a:off x="674371" y="5207335"/>
            <a:ext cx="34242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10E54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2022</a:t>
            </a:r>
            <a:r>
              <a:rPr lang="ru-RU" sz="2000" b="1" dirty="0">
                <a:solidFill>
                  <a:srgbClr val="010E54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год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A9A2D00-B6C4-422B-B93F-4974C5277A09}"/>
              </a:ext>
            </a:extLst>
          </p:cNvPr>
          <p:cNvGrpSpPr/>
          <p:nvPr/>
        </p:nvGrpSpPr>
        <p:grpSpPr>
          <a:xfrm>
            <a:off x="2" y="6380534"/>
            <a:ext cx="12207345" cy="477467"/>
            <a:chOff x="0" y="6380534"/>
            <a:chExt cx="12207345" cy="477466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EB7E9EC-A522-43E4-A231-A4147AB2ADB7}"/>
                </a:ext>
              </a:extLst>
            </p:cNvPr>
            <p:cNvSpPr/>
            <p:nvPr/>
          </p:nvSpPr>
          <p:spPr>
            <a:xfrm flipH="1">
              <a:off x="0" y="6380534"/>
              <a:ext cx="12207345" cy="477466"/>
            </a:xfrm>
            <a:prstGeom prst="rect">
              <a:avLst/>
            </a:prstGeom>
            <a:gradFill>
              <a:gsLst>
                <a:gs pos="40000">
                  <a:srgbClr val="053C90">
                    <a:alpha val="0"/>
                  </a:srgbClr>
                </a:gs>
                <a:gs pos="100000">
                  <a:srgbClr val="010E54"/>
                </a:gs>
                <a:gs pos="0">
                  <a:srgbClr val="0754B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1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41CFF06-D1EF-4DB2-B4B2-A10FEEA67266}"/>
                </a:ext>
              </a:extLst>
            </p:cNvPr>
            <p:cNvSpPr/>
            <p:nvPr/>
          </p:nvSpPr>
          <p:spPr>
            <a:xfrm>
              <a:off x="575441" y="6454259"/>
              <a:ext cx="3244799" cy="338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Цифровой эффективный регион</a:t>
              </a: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E68CF5D-6315-46A0-BA8E-51B7F90261D1}"/>
              </a:ext>
            </a:extLst>
          </p:cNvPr>
          <p:cNvSpPr/>
          <p:nvPr/>
        </p:nvSpPr>
        <p:spPr>
          <a:xfrm>
            <a:off x="674370" y="4160895"/>
            <a:ext cx="3949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здравоохранения Сахалинской области</a:t>
            </a:r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2BAA2F91-0234-4C3E-ABE1-596AA2FAF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4971C39-0D86-4AC2-9B5A-41FFEBB0B8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" y="715279"/>
            <a:ext cx="663829" cy="663829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66C3446-B3A2-491F-8031-E09E14957D73}"/>
              </a:ext>
            </a:extLst>
          </p:cNvPr>
          <p:cNvSpPr/>
          <p:nvPr/>
        </p:nvSpPr>
        <p:spPr>
          <a:xfrm>
            <a:off x="1365128" y="677175"/>
            <a:ext cx="3393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ШКОЛА</a:t>
            </a:r>
          </a:p>
          <a:p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УПРАВЛЕНИЯ ДАННЫМИ</a:t>
            </a:r>
            <a:endParaRPr lang="ru-RU" sz="2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550882-241B-4CE0-940C-EC167BA0D3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1" y="638438"/>
            <a:ext cx="767674" cy="8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CE3F5D0-65E5-44A0-AA65-3CDC7146090F}"/>
              </a:ext>
            </a:extLst>
          </p:cNvPr>
          <p:cNvSpPr/>
          <p:nvPr/>
        </p:nvSpPr>
        <p:spPr>
          <a:xfrm>
            <a:off x="1" y="0"/>
            <a:ext cx="12155866" cy="6380215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581CE70-584F-4418-9635-6CD914D6A269}"/>
              </a:ext>
            </a:extLst>
          </p:cNvPr>
          <p:cNvSpPr/>
          <p:nvPr/>
        </p:nvSpPr>
        <p:spPr>
          <a:xfrm>
            <a:off x="-1025" y="-8537"/>
            <a:ext cx="3990095" cy="63662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113413B-09BA-4ECE-A539-C0F18C5AF938}"/>
              </a:ext>
            </a:extLst>
          </p:cNvPr>
          <p:cNvSpPr/>
          <p:nvPr/>
        </p:nvSpPr>
        <p:spPr>
          <a:xfrm>
            <a:off x="8088586" y="1"/>
            <a:ext cx="4095740" cy="63662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5C41A21-9376-C042-CCED-8430893C2E4F}"/>
              </a:ext>
            </a:extLst>
          </p:cNvPr>
          <p:cNvSpPr/>
          <p:nvPr/>
        </p:nvSpPr>
        <p:spPr>
          <a:xfrm>
            <a:off x="4" y="255627"/>
            <a:ext cx="12191997" cy="1099200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BFCFE">
                  <a:alpha val="9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34" name="Shape 89">
            <a:extLst>
              <a:ext uri="{FF2B5EF4-FFF2-40B4-BE49-F238E27FC236}">
                <a16:creationId xmlns:a16="http://schemas.microsoft.com/office/drawing/2014/main" id="{5FBE8029-6C57-9C0A-94C8-EA309AB17666}"/>
              </a:ext>
            </a:extLst>
          </p:cNvPr>
          <p:cNvSpPr/>
          <p:nvPr/>
        </p:nvSpPr>
        <p:spPr>
          <a:xfrm>
            <a:off x="1629403" y="571326"/>
            <a:ext cx="9394199" cy="46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7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ru-RU" sz="2000" b="1" dirty="0">
                <a:solidFill>
                  <a:srgbClr val="0002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Лист ожидания. Кадровые решения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676BF1-4BEC-4389-A2DA-404319C47D93}"/>
              </a:ext>
            </a:extLst>
          </p:cNvPr>
          <p:cNvSpPr/>
          <p:nvPr/>
        </p:nvSpPr>
        <p:spPr>
          <a:xfrm>
            <a:off x="255193" y="2453878"/>
            <a:ext cx="36102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Анализируя Лист ожидания, определяем Фактическую потребность в специалистах в разрезе специальностей </a:t>
            </a:r>
          </a:p>
        </p:txBody>
      </p:sp>
      <p:sp>
        <p:nvSpPr>
          <p:cNvPr id="20" name="Shape 89">
            <a:extLst>
              <a:ext uri="{FF2B5EF4-FFF2-40B4-BE49-F238E27FC236}">
                <a16:creationId xmlns:a16="http://schemas.microsoft.com/office/drawing/2014/main" id="{B90FF5FA-899A-4324-9560-8F80D514F8BB}"/>
              </a:ext>
            </a:extLst>
          </p:cNvPr>
          <p:cNvSpPr/>
          <p:nvPr/>
        </p:nvSpPr>
        <p:spPr>
          <a:xfrm>
            <a:off x="287851" y="1669129"/>
            <a:ext cx="856492" cy="707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01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10E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F1B173A-A0CD-4DF4-B864-D77A15514BFB}"/>
              </a:ext>
            </a:extLst>
          </p:cNvPr>
          <p:cNvSpPr/>
          <p:nvPr/>
        </p:nvSpPr>
        <p:spPr>
          <a:xfrm>
            <a:off x="4179163" y="2453878"/>
            <a:ext cx="3665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Привлекаем специалистов для удовлетворения потребности пациентов, а не заполнения штатного расписания</a:t>
            </a:r>
          </a:p>
        </p:txBody>
      </p:sp>
      <p:sp>
        <p:nvSpPr>
          <p:cNvPr id="26" name="Shape 89">
            <a:extLst>
              <a:ext uri="{FF2B5EF4-FFF2-40B4-BE49-F238E27FC236}">
                <a16:creationId xmlns:a16="http://schemas.microsoft.com/office/drawing/2014/main" id="{7933B58A-36F2-4D4B-B168-BC523206BAE3}"/>
              </a:ext>
            </a:extLst>
          </p:cNvPr>
          <p:cNvSpPr/>
          <p:nvPr/>
        </p:nvSpPr>
        <p:spPr>
          <a:xfrm>
            <a:off x="4211821" y="1669129"/>
            <a:ext cx="694897" cy="707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01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10E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A5FB05C-2199-4AF6-9A09-7B2CEBD62A2A}"/>
              </a:ext>
            </a:extLst>
          </p:cNvPr>
          <p:cNvSpPr/>
          <p:nvPr/>
        </p:nvSpPr>
        <p:spPr>
          <a:xfrm>
            <a:off x="8281565" y="2453878"/>
            <a:ext cx="36393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Корректируем штатную численность врачей, исходя из реальной потребности</a:t>
            </a:r>
          </a:p>
        </p:txBody>
      </p:sp>
      <p:sp>
        <p:nvSpPr>
          <p:cNvPr id="31" name="Shape 89">
            <a:extLst>
              <a:ext uri="{FF2B5EF4-FFF2-40B4-BE49-F238E27FC236}">
                <a16:creationId xmlns:a16="http://schemas.microsoft.com/office/drawing/2014/main" id="{D41300AB-251A-45EF-8CE1-DBFF300DEFC5}"/>
              </a:ext>
            </a:extLst>
          </p:cNvPr>
          <p:cNvSpPr/>
          <p:nvPr/>
        </p:nvSpPr>
        <p:spPr>
          <a:xfrm>
            <a:off x="8314223" y="1672423"/>
            <a:ext cx="974703" cy="707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01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10E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10" name="Прямоугольник 15">
            <a:extLst>
              <a:ext uri="{FF2B5EF4-FFF2-40B4-BE49-F238E27FC236}">
                <a16:creationId xmlns:a16="http://schemas.microsoft.com/office/drawing/2014/main" id="{45116FF5-2DBD-C3A3-BA58-C1D8AD2FFE77}"/>
              </a:ext>
            </a:extLst>
          </p:cNvPr>
          <p:cNvSpPr/>
          <p:nvPr/>
        </p:nvSpPr>
        <p:spPr>
          <a:xfrm>
            <a:off x="0" y="4041453"/>
            <a:ext cx="12192000" cy="2342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28D409-F7EF-201A-F9FB-D6754DE9B188}"/>
              </a:ext>
            </a:extLst>
          </p:cNvPr>
          <p:cNvSpPr/>
          <p:nvPr/>
        </p:nvSpPr>
        <p:spPr>
          <a:xfrm>
            <a:off x="575443" y="6454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445F91C-5860-0F5F-F1E7-187DEB981197}"/>
              </a:ext>
            </a:extLst>
          </p:cNvPr>
          <p:cNvSpPr/>
          <p:nvPr/>
        </p:nvSpPr>
        <p:spPr>
          <a:xfrm flipH="1">
            <a:off x="-7672" y="6380533"/>
            <a:ext cx="12207345" cy="477467"/>
          </a:xfrm>
          <a:prstGeom prst="rect">
            <a:avLst/>
          </a:prstGeom>
          <a:gradFill>
            <a:gsLst>
              <a:gs pos="40000">
                <a:srgbClr val="053C90">
                  <a:alpha val="0"/>
                </a:srgbClr>
              </a:gs>
              <a:gs pos="100000">
                <a:srgbClr val="010E54"/>
              </a:gs>
              <a:gs pos="0">
                <a:srgbClr val="0754B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600558-C6CA-9D46-0854-8AE2AA0D25EB}"/>
              </a:ext>
            </a:extLst>
          </p:cNvPr>
          <p:cNvSpPr/>
          <p:nvPr/>
        </p:nvSpPr>
        <p:spPr>
          <a:xfrm>
            <a:off x="280048" y="64670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F32074F-BE4E-8077-5A49-0B0AAF28B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7" y="301116"/>
            <a:ext cx="1008223" cy="1008223"/>
          </a:xfrm>
          <a:prstGeom prst="rect">
            <a:avLst/>
          </a:prstGeom>
        </p:spPr>
      </p:pic>
      <p:sp>
        <p:nvSpPr>
          <p:cNvPr id="38" name="Номер слайда 5">
            <a:extLst>
              <a:ext uri="{FF2B5EF4-FFF2-40B4-BE49-F238E27FC236}">
                <a16:creationId xmlns:a16="http://schemas.microsoft.com/office/drawing/2014/main" id="{9AF6718A-66B4-4065-9A0E-C87ACC95E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Текст 7">
            <a:extLst>
              <a:ext uri="{FF2B5EF4-FFF2-40B4-BE49-F238E27FC236}">
                <a16:creationId xmlns:a16="http://schemas.microsoft.com/office/drawing/2014/main" id="{236DCA00-C11D-46FE-8C21-1606622AA3A2}"/>
              </a:ext>
            </a:extLst>
          </p:cNvPr>
          <p:cNvSpPr txBox="1">
            <a:spLocks/>
          </p:cNvSpPr>
          <p:nvPr/>
        </p:nvSpPr>
        <p:spPr>
          <a:xfrm flipH="1">
            <a:off x="3151191" y="1420847"/>
            <a:ext cx="5889619" cy="4451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ru-RU" sz="1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Принцип планирования привлечения кадров:</a:t>
            </a:r>
            <a:endParaRPr lang="ru-RU" sz="18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162D642-AE4E-438D-BDDE-C5557FA6B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586" y="4074111"/>
            <a:ext cx="6393543" cy="22561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b="16815"/>
          <a:stretch/>
        </p:blipFill>
        <p:spPr>
          <a:xfrm>
            <a:off x="1144343" y="4074111"/>
            <a:ext cx="3034820" cy="225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1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1CBFB7E-A81A-4A86-BBDE-EECC9E106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D080E22-A7ED-48EE-B0E9-265DE366C235}"/>
              </a:ext>
            </a:extLst>
          </p:cNvPr>
          <p:cNvSpPr/>
          <p:nvPr/>
        </p:nvSpPr>
        <p:spPr>
          <a:xfrm>
            <a:off x="-20784" y="1"/>
            <a:ext cx="7814921" cy="6389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37C74FF-610A-4A78-B24A-34371A73402A}"/>
              </a:ext>
            </a:extLst>
          </p:cNvPr>
          <p:cNvSpPr/>
          <p:nvPr/>
        </p:nvSpPr>
        <p:spPr>
          <a:xfrm>
            <a:off x="2" y="255626"/>
            <a:ext cx="12191997" cy="1099200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BFCFE">
                  <a:alpha val="9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Shape 89">
            <a:extLst>
              <a:ext uri="{FF2B5EF4-FFF2-40B4-BE49-F238E27FC236}">
                <a16:creationId xmlns:a16="http://schemas.microsoft.com/office/drawing/2014/main" id="{8F5D2067-FF9A-47E0-B7B2-E315DF0A268A}"/>
              </a:ext>
            </a:extLst>
          </p:cNvPr>
          <p:cNvSpPr/>
          <p:nvPr/>
        </p:nvSpPr>
        <p:spPr>
          <a:xfrm>
            <a:off x="1629402" y="571326"/>
            <a:ext cx="9394198" cy="46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7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ru-RU" sz="2000" b="1" dirty="0">
                <a:solidFill>
                  <a:srgbClr val="0002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Ежедневные отчеты Губернатору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12C863D-32A6-495C-A1A9-1C12BF63B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5" y="301115"/>
            <a:ext cx="1008222" cy="1008222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9AC9BA6-71B2-41DF-8FD8-9C44A3B595D8}"/>
              </a:ext>
            </a:extLst>
          </p:cNvPr>
          <p:cNvSpPr/>
          <p:nvPr/>
        </p:nvSpPr>
        <p:spPr>
          <a:xfrm>
            <a:off x="348681" y="1688120"/>
            <a:ext cx="72930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Ежедневно в автоматическом режиме в чат-бот Губернатора области направляются отчеты:</a:t>
            </a:r>
            <a:endParaRPr lang="ru-RU" sz="22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1913636-2E98-4F1A-B57E-566215A6FAEA}"/>
              </a:ext>
            </a:extLst>
          </p:cNvPr>
          <p:cNvSpPr/>
          <p:nvPr/>
        </p:nvSpPr>
        <p:spPr>
          <a:xfrm flipH="1">
            <a:off x="-7670" y="6380534"/>
            <a:ext cx="12207345" cy="477467"/>
          </a:xfrm>
          <a:prstGeom prst="rect">
            <a:avLst/>
          </a:prstGeom>
          <a:gradFill>
            <a:gsLst>
              <a:gs pos="40000">
                <a:srgbClr val="053C90">
                  <a:alpha val="0"/>
                </a:srgbClr>
              </a:gs>
              <a:gs pos="100000">
                <a:srgbClr val="010E54"/>
              </a:gs>
              <a:gs pos="0">
                <a:srgbClr val="0754B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8C1F9B3A-D77C-49F8-8DB8-6E924306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F10A803-440F-4B06-A0D9-97504B98B513}"/>
              </a:ext>
            </a:extLst>
          </p:cNvPr>
          <p:cNvSpPr/>
          <p:nvPr/>
        </p:nvSpPr>
        <p:spPr>
          <a:xfrm>
            <a:off x="575443" y="6454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35643D-8E10-474B-A15D-45C90EC7D781}"/>
              </a:ext>
            </a:extLst>
          </p:cNvPr>
          <p:cNvSpPr/>
          <p:nvPr/>
        </p:nvSpPr>
        <p:spPr>
          <a:xfrm>
            <a:off x="517044" y="2670195"/>
            <a:ext cx="6977769" cy="326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Доступность записи на прием к врачу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Загруженности стационаров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Выполнения планов по диспансеризации и профилактическим осмотрам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Выполнения региональной программы углубленного обследования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Результаты обратной связи от пациентов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2817" y="284819"/>
            <a:ext cx="3836081" cy="2818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2818" y="3155182"/>
            <a:ext cx="3868207" cy="1559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2818" y="4808166"/>
            <a:ext cx="1507547" cy="14280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993" y="4829541"/>
            <a:ext cx="2272379" cy="135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C297B085-F2D0-48DB-B086-841B605C36C2}"/>
              </a:ext>
            </a:extLst>
          </p:cNvPr>
          <p:cNvSpPr/>
          <p:nvPr/>
        </p:nvSpPr>
        <p:spPr>
          <a:xfrm>
            <a:off x="-7670" y="0"/>
            <a:ext cx="3058318" cy="63805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BDEBF5CE-7B9D-414D-9B1A-8770A8BAA993}"/>
              </a:ext>
            </a:extLst>
          </p:cNvPr>
          <p:cNvSpPr/>
          <p:nvPr/>
        </p:nvSpPr>
        <p:spPr>
          <a:xfrm>
            <a:off x="3049707" y="0"/>
            <a:ext cx="3058318" cy="63805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D11738B6-08E1-4EA1-8F21-3FFE039FBFA2}"/>
              </a:ext>
            </a:extLst>
          </p:cNvPr>
          <p:cNvSpPr/>
          <p:nvPr/>
        </p:nvSpPr>
        <p:spPr>
          <a:xfrm>
            <a:off x="6091682" y="0"/>
            <a:ext cx="3058318" cy="63805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D0DBF6-0BD9-48A3-9339-7B3AFA3CB55D}"/>
              </a:ext>
            </a:extLst>
          </p:cNvPr>
          <p:cNvSpPr/>
          <p:nvPr/>
        </p:nvSpPr>
        <p:spPr>
          <a:xfrm>
            <a:off x="9150568" y="0"/>
            <a:ext cx="3058318" cy="63805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95AC1DF-2F5D-488A-AC72-00CA0AF8E843}"/>
              </a:ext>
            </a:extLst>
          </p:cNvPr>
          <p:cNvSpPr/>
          <p:nvPr/>
        </p:nvSpPr>
        <p:spPr>
          <a:xfrm>
            <a:off x="215824" y="1757655"/>
            <a:ext cx="2611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Увеличили количество талонов к терапевту в городских поликлиниках</a:t>
            </a:r>
            <a:endParaRPr lang="ru-RU" sz="1600" b="1" dirty="0">
              <a:solidFill>
                <a:schemeClr val="tx2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6F47ADF9-0A04-4D05-A5BE-824F78884F89}"/>
              </a:ext>
            </a:extLst>
          </p:cNvPr>
          <p:cNvGrpSpPr/>
          <p:nvPr/>
        </p:nvGrpSpPr>
        <p:grpSpPr>
          <a:xfrm>
            <a:off x="114803" y="4495325"/>
            <a:ext cx="2813372" cy="1143443"/>
            <a:chOff x="8662860" y="4361981"/>
            <a:chExt cx="2813372" cy="1143443"/>
          </a:xfrm>
        </p:grpSpPr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B7B9E888-CFA4-46D5-8463-27398D117616}"/>
                </a:ext>
              </a:extLst>
            </p:cNvPr>
            <p:cNvSpPr/>
            <p:nvPr/>
          </p:nvSpPr>
          <p:spPr>
            <a:xfrm>
              <a:off x="8662860" y="4366651"/>
              <a:ext cx="1415772" cy="1138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solidFill>
                    <a:srgbClr val="FF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Было </a:t>
              </a: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3653</a:t>
              </a:r>
              <a:r>
                <a:rPr lang="ru-RU" b="1" dirty="0">
                  <a:solidFill>
                    <a:srgbClr val="FF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15</a:t>
              </a:r>
              <a:r>
                <a:rPr lang="ru-RU" dirty="0">
                  <a:solidFill>
                    <a:srgbClr val="FF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.11-21.11</a:t>
              </a: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F32B372C-4B79-4645-841D-E3A614B76C19}"/>
                </a:ext>
              </a:extLst>
            </p:cNvPr>
            <p:cNvSpPr/>
            <p:nvPr/>
          </p:nvSpPr>
          <p:spPr>
            <a:xfrm>
              <a:off x="10009164" y="4361981"/>
              <a:ext cx="1467068" cy="1138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solidFill>
                    <a:schemeClr val="tx2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Стало</a:t>
              </a:r>
              <a:r>
                <a:rPr lang="ru-RU" b="1" dirty="0">
                  <a:solidFill>
                    <a:schemeClr val="tx2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sz="3200" b="1" dirty="0">
                  <a:solidFill>
                    <a:schemeClr val="tx2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5686</a:t>
              </a:r>
              <a:r>
                <a:rPr lang="ru-RU" b="1" dirty="0">
                  <a:solidFill>
                    <a:schemeClr val="tx2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dirty="0">
                  <a:solidFill>
                    <a:schemeClr val="tx2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06.12–12.12</a:t>
              </a:r>
            </a:p>
          </p:txBody>
        </p:sp>
      </p:grp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B98E0FD8-D8EE-4DA2-AB2A-F97833A63724}"/>
              </a:ext>
            </a:extLst>
          </p:cNvPr>
          <p:cNvSpPr/>
          <p:nvPr/>
        </p:nvSpPr>
        <p:spPr>
          <a:xfrm>
            <a:off x="3273201" y="1757655"/>
            <a:ext cx="2611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Обеспечили гарантированный прием специалистом через лист ожидани</a:t>
            </a:r>
            <a:r>
              <a:rPr lang="ru-RU" sz="1600" dirty="0">
                <a:solidFill>
                  <a:schemeClr val="tx2"/>
                </a:solidFill>
                <a:latin typeface="Century Gothic" panose="020B0502020202020204" pitchFamily="34" charset="0"/>
              </a:rPr>
              <a:t>я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E66259E8-7E8C-4721-B8F5-888BE1261129}"/>
              </a:ext>
            </a:extLst>
          </p:cNvPr>
          <p:cNvSpPr/>
          <p:nvPr/>
        </p:nvSpPr>
        <p:spPr>
          <a:xfrm>
            <a:off x="6315176" y="1757655"/>
            <a:ext cx="2611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Подтвердили верность решений ростом оценки качества от пациентов</a:t>
            </a:r>
            <a:endParaRPr lang="en-US" sz="16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2AA9ED7C-4C6E-466B-93F4-D38DB5892961}"/>
              </a:ext>
            </a:extLst>
          </p:cNvPr>
          <p:cNvGrpSpPr/>
          <p:nvPr/>
        </p:nvGrpSpPr>
        <p:grpSpPr>
          <a:xfrm>
            <a:off x="6381669" y="4495325"/>
            <a:ext cx="2481549" cy="1143443"/>
            <a:chOff x="8787093" y="4361981"/>
            <a:chExt cx="2481549" cy="1143443"/>
          </a:xfrm>
        </p:grpSpPr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996598C2-3981-4C83-BB88-42DA7004D7E2}"/>
                </a:ext>
              </a:extLst>
            </p:cNvPr>
            <p:cNvSpPr/>
            <p:nvPr/>
          </p:nvSpPr>
          <p:spPr>
            <a:xfrm>
              <a:off x="8787093" y="4366651"/>
              <a:ext cx="1167307" cy="1138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solidFill>
                    <a:srgbClr val="FF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Было </a:t>
              </a:r>
            </a:p>
            <a:p>
              <a:pPr algn="ctr"/>
              <a:r>
                <a:rPr lang="ru-RU" sz="3200" b="1" dirty="0">
                  <a:solidFill>
                    <a:srgbClr val="FF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3,76</a:t>
              </a:r>
              <a:r>
                <a:rPr lang="ru-RU" b="1" dirty="0">
                  <a:solidFill>
                    <a:srgbClr val="FF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dirty="0">
                  <a:solidFill>
                    <a:srgbClr val="FF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декабрь</a:t>
              </a: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49ED258B-6038-41A4-A034-7C62FE910615}"/>
                </a:ext>
              </a:extLst>
            </p:cNvPr>
            <p:cNvSpPr/>
            <p:nvPr/>
          </p:nvSpPr>
          <p:spPr>
            <a:xfrm>
              <a:off x="10216752" y="4361981"/>
              <a:ext cx="1051890" cy="1138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solidFill>
                    <a:schemeClr val="tx2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Стало</a:t>
              </a:r>
              <a:r>
                <a:rPr lang="ru-RU" b="1" dirty="0">
                  <a:solidFill>
                    <a:schemeClr val="tx2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sz="3200" b="1" dirty="0">
                  <a:solidFill>
                    <a:schemeClr val="tx2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4,19</a:t>
              </a:r>
              <a:r>
                <a:rPr lang="ru-RU" b="1" dirty="0">
                  <a:solidFill>
                    <a:schemeClr val="tx2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ru-RU" b="1" dirty="0" smtClean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ru-RU" b="1" dirty="0" smtClean="0">
                  <a:solidFill>
                    <a:schemeClr val="tx2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ноябрь</a:t>
              </a:r>
              <a:endParaRPr lang="ru-RU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9444413" y="1757655"/>
            <a:ext cx="2663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Сформирован кадровый резерв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D0EAD24-69BF-4C2C-A9EC-4093891E61A8}"/>
              </a:ext>
            </a:extLst>
          </p:cNvPr>
          <p:cNvSpPr/>
          <p:nvPr/>
        </p:nvSpPr>
        <p:spPr>
          <a:xfrm flipH="1">
            <a:off x="-7670" y="6380534"/>
            <a:ext cx="12207345" cy="477467"/>
          </a:xfrm>
          <a:prstGeom prst="rect">
            <a:avLst/>
          </a:prstGeom>
          <a:gradFill>
            <a:gsLst>
              <a:gs pos="40000">
                <a:srgbClr val="053C90">
                  <a:alpha val="0"/>
                </a:srgbClr>
              </a:gs>
              <a:gs pos="100000">
                <a:srgbClr val="010E54"/>
              </a:gs>
              <a:gs pos="0">
                <a:srgbClr val="0754B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52" name="Номер слайда 5">
            <a:extLst>
              <a:ext uri="{FF2B5EF4-FFF2-40B4-BE49-F238E27FC236}">
                <a16:creationId xmlns:a16="http://schemas.microsoft.com/office/drawing/2014/main" id="{F3ECCBA8-9321-4A24-ADC5-7A06B83F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007DCCDE-AE6A-41D3-A742-FE9A7A718035}"/>
              </a:ext>
            </a:extLst>
          </p:cNvPr>
          <p:cNvSpPr/>
          <p:nvPr/>
        </p:nvSpPr>
        <p:spPr>
          <a:xfrm>
            <a:off x="575443" y="6454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F12BC57-1EDD-4757-845B-B93D0003E3E5}"/>
              </a:ext>
            </a:extLst>
          </p:cNvPr>
          <p:cNvSpPr/>
          <p:nvPr/>
        </p:nvSpPr>
        <p:spPr>
          <a:xfrm>
            <a:off x="0" y="255626"/>
            <a:ext cx="12191999" cy="1099200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BFCFE">
                  <a:alpha val="9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Shape 89">
            <a:extLst>
              <a:ext uri="{FF2B5EF4-FFF2-40B4-BE49-F238E27FC236}">
                <a16:creationId xmlns:a16="http://schemas.microsoft.com/office/drawing/2014/main" id="{EF884C0B-90AA-4E21-A36A-AFFA7F4CA2FC}"/>
              </a:ext>
            </a:extLst>
          </p:cNvPr>
          <p:cNvSpPr/>
          <p:nvPr/>
        </p:nvSpPr>
        <p:spPr>
          <a:xfrm>
            <a:off x="1629402" y="616883"/>
            <a:ext cx="9394198" cy="376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Какие результаты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B3C7B2C-841C-43AF-91DA-44C1B3C0B4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5" y="301115"/>
            <a:ext cx="1008222" cy="100822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6E06814-62FD-40B9-BABA-99D4707A88CF}"/>
              </a:ext>
            </a:extLst>
          </p:cNvPr>
          <p:cNvSpPr txBox="1"/>
          <p:nvPr/>
        </p:nvSpPr>
        <p:spPr>
          <a:xfrm>
            <a:off x="9225216" y="2937523"/>
            <a:ext cx="2651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Неврология</a:t>
            </a:r>
            <a:r>
              <a:rPr lang="ru-RU" dirty="0">
                <a:latin typeface="Century Gothic" panose="020B0502020202020204" pitchFamily="34" charset="0"/>
              </a:rPr>
              <a:t> - 2 врача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Терапия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latin typeface="Century Gothic" panose="020B0502020202020204" pitchFamily="34" charset="0"/>
              </a:rPr>
              <a:t>- 3 врача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УЗИ</a:t>
            </a:r>
            <a:r>
              <a:rPr lang="ru-RU" dirty="0">
                <a:latin typeface="Century Gothic" panose="020B0502020202020204" pitchFamily="34" charset="0"/>
              </a:rPr>
              <a:t> - 3 врача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Хирургия</a:t>
            </a:r>
            <a:r>
              <a:rPr lang="ru-RU" dirty="0">
                <a:latin typeface="Century Gothic" panose="020B0502020202020204" pitchFamily="34" charset="0"/>
              </a:rPr>
              <a:t> - 1 врач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0B3806E-2767-4074-BA31-D4F15B7B43EB}"/>
              </a:ext>
            </a:extLst>
          </p:cNvPr>
          <p:cNvSpPr txBox="1"/>
          <p:nvPr/>
        </p:nvSpPr>
        <p:spPr>
          <a:xfrm>
            <a:off x="108276" y="3169806"/>
            <a:ext cx="2826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ТАЛОНЫ К ВРАЧАМ-ТЕРАПЕВТАМ</a:t>
            </a:r>
            <a:endParaRPr lang="ru-RU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233933E-DAB1-498C-898E-F6E021A0CAD2}"/>
              </a:ext>
            </a:extLst>
          </p:cNvPr>
          <p:cNvSpPr txBox="1"/>
          <p:nvPr/>
        </p:nvSpPr>
        <p:spPr>
          <a:xfrm>
            <a:off x="3166568" y="3180693"/>
            <a:ext cx="2824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ПОПАЛИ НА ПРИЕМ ЧЕРЕЗ ЛИСТ ОЖИДАНИЯ</a:t>
            </a:r>
            <a:endParaRPr lang="ru-RU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59D3207-C50A-4C18-A506-EF3593C5A0E4}"/>
              </a:ext>
            </a:extLst>
          </p:cNvPr>
          <p:cNvSpPr txBox="1"/>
          <p:nvPr/>
        </p:nvSpPr>
        <p:spPr>
          <a:xfrm>
            <a:off x="6261759" y="3148216"/>
            <a:ext cx="2718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СРЕДНЯЯ ОЦЕНКА ПАЦИЕНТАМИ</a:t>
            </a:r>
            <a:endParaRPr lang="ru-RU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B751362-5A60-456E-9BDE-2F420AAA69D3}"/>
              </a:ext>
            </a:extLst>
          </p:cNvPr>
          <p:cNvSpPr txBox="1"/>
          <p:nvPr/>
        </p:nvSpPr>
        <p:spPr>
          <a:xfrm>
            <a:off x="9225216" y="2576265"/>
            <a:ext cx="2651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Постоянный резерв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5C657C2-5AFF-44FE-91E6-12D43EA6D649}"/>
              </a:ext>
            </a:extLst>
          </p:cNvPr>
          <p:cNvSpPr txBox="1"/>
          <p:nvPr/>
        </p:nvSpPr>
        <p:spPr>
          <a:xfrm>
            <a:off x="9225216" y="4302974"/>
            <a:ext cx="2909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Оперативный резерв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E767C23-3697-4FB9-B34D-76AB2AA159D6}"/>
              </a:ext>
            </a:extLst>
          </p:cNvPr>
          <p:cNvSpPr txBox="1"/>
          <p:nvPr/>
        </p:nvSpPr>
        <p:spPr>
          <a:xfrm>
            <a:off x="9225216" y="4707490"/>
            <a:ext cx="2909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Любые специальности врачей</a:t>
            </a:r>
            <a:r>
              <a:rPr lang="ru-RU" dirty="0">
                <a:latin typeface="Century Gothic" panose="020B0502020202020204" pitchFamily="34" charset="0"/>
              </a:rPr>
              <a:t> – привлечение из стационаров области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A8A26FB-CFE4-425F-B0C1-D0332ED2B1F6}"/>
              </a:ext>
            </a:extLst>
          </p:cNvPr>
          <p:cNvSpPr txBox="1"/>
          <p:nvPr/>
        </p:nvSpPr>
        <p:spPr>
          <a:xfrm>
            <a:off x="3255951" y="4495325"/>
            <a:ext cx="26458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+ </a:t>
            </a:r>
            <a:r>
              <a:rPr lang="en-US" sz="4000" b="1" dirty="0" smtClean="0">
                <a:solidFill>
                  <a:srgbClr val="010E54"/>
                </a:solidFill>
                <a:latin typeface="Century Gothic" panose="020B0502020202020204" pitchFamily="34" charset="0"/>
              </a:rPr>
              <a:t>59 625</a:t>
            </a:r>
            <a:r>
              <a:rPr lang="ru-RU" sz="48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endParaRPr lang="ru-RU" sz="48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человек получили помощь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01.01-26.</a:t>
            </a:r>
            <a:r>
              <a:rPr lang="en-US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1</a:t>
            </a:r>
            <a:r>
              <a:rPr lang="ru-RU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1</a:t>
            </a:r>
            <a:endParaRPr lang="ru-RU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5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0969C91-FE61-4A31-BAC1-27117D088F79}"/>
              </a:ext>
            </a:extLst>
          </p:cNvPr>
          <p:cNvSpPr/>
          <p:nvPr/>
        </p:nvSpPr>
        <p:spPr>
          <a:xfrm flipV="1">
            <a:off x="0" y="3852440"/>
            <a:ext cx="12191999" cy="30055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A5EFDE-16B4-4AC8-BFF3-12A772EEB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1" y="3947404"/>
            <a:ext cx="12136519" cy="28575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12AC915-A21A-4054-9016-520E19F10099}"/>
              </a:ext>
            </a:extLst>
          </p:cNvPr>
          <p:cNvSpPr/>
          <p:nvPr/>
        </p:nvSpPr>
        <p:spPr>
          <a:xfrm flipH="1">
            <a:off x="-7670" y="6380534"/>
            <a:ext cx="12207345" cy="477467"/>
          </a:xfrm>
          <a:prstGeom prst="rect">
            <a:avLst/>
          </a:prstGeom>
          <a:gradFill>
            <a:gsLst>
              <a:gs pos="40000">
                <a:srgbClr val="053C90">
                  <a:alpha val="0"/>
                </a:srgbClr>
              </a:gs>
              <a:gs pos="100000">
                <a:srgbClr val="010E54"/>
              </a:gs>
              <a:gs pos="0">
                <a:srgbClr val="0754B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B8E37483-241F-4379-8526-571091EFF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003A9EE-950F-408F-A0ED-E4A94DD219A8}"/>
              </a:ext>
            </a:extLst>
          </p:cNvPr>
          <p:cNvSpPr/>
          <p:nvPr/>
        </p:nvSpPr>
        <p:spPr>
          <a:xfrm>
            <a:off x="575443" y="6454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C27939-2A41-4A48-A152-9A9EE05F10FC}"/>
              </a:ext>
            </a:extLst>
          </p:cNvPr>
          <p:cNvSpPr/>
          <p:nvPr/>
        </p:nvSpPr>
        <p:spPr>
          <a:xfrm>
            <a:off x="2" y="255626"/>
            <a:ext cx="12191997" cy="1099200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BFCFE">
                  <a:alpha val="9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Shape 89">
            <a:extLst>
              <a:ext uri="{FF2B5EF4-FFF2-40B4-BE49-F238E27FC236}">
                <a16:creationId xmlns:a16="http://schemas.microsoft.com/office/drawing/2014/main" id="{9E761827-B008-4F44-853D-6BA2B4258923}"/>
              </a:ext>
            </a:extLst>
          </p:cNvPr>
          <p:cNvSpPr/>
          <p:nvPr/>
        </p:nvSpPr>
        <p:spPr>
          <a:xfrm>
            <a:off x="1629402" y="571326"/>
            <a:ext cx="9394198" cy="46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7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ru-RU" sz="2000" b="1" dirty="0">
                <a:solidFill>
                  <a:srgbClr val="0002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Получение оценки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8C29D76-3C23-4EAE-AF11-44DF7DEEF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5" y="301115"/>
            <a:ext cx="1008222" cy="100822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B24FD07-26DD-413F-BCB0-38046A8A63E9}"/>
              </a:ext>
            </a:extLst>
          </p:cNvPr>
          <p:cNvSpPr txBox="1"/>
          <p:nvPr/>
        </p:nvSpPr>
        <p:spPr>
          <a:xfrm>
            <a:off x="5506495" y="1287213"/>
            <a:ext cx="65045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Источник получения оценки: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ru-RU" sz="1600" dirty="0">
                <a:latin typeface="Century Gothic" panose="020B0502020202020204" pitchFamily="34" charset="0"/>
              </a:rPr>
              <a:t>роботизированная система (</a:t>
            </a:r>
            <a:r>
              <a:rPr lang="ru-RU" sz="1600" dirty="0" smtClean="0">
                <a:latin typeface="Century Gothic" panose="020B0502020202020204" pitchFamily="34" charset="0"/>
              </a:rPr>
              <a:t>145</a:t>
            </a:r>
            <a:r>
              <a:rPr lang="en-US" sz="1600" dirty="0" smtClean="0">
                <a:latin typeface="Century Gothic" panose="020B0502020202020204" pitchFamily="34" charset="0"/>
              </a:rPr>
              <a:t> </a:t>
            </a:r>
            <a:r>
              <a:rPr lang="ru-RU" sz="1600" dirty="0" smtClean="0">
                <a:latin typeface="Century Gothic" panose="020B0502020202020204" pitchFamily="34" charset="0"/>
              </a:rPr>
              <a:t>080 </a:t>
            </a:r>
            <a:r>
              <a:rPr lang="ru-RU" sz="1600" dirty="0">
                <a:latin typeface="Century Gothic" panose="020B0502020202020204" pitchFamily="34" charset="0"/>
              </a:rPr>
              <a:t>оценок на </a:t>
            </a:r>
            <a:r>
              <a:rPr lang="ru-RU" sz="1600" dirty="0" smtClean="0">
                <a:latin typeface="Century Gothic" panose="020B0502020202020204" pitchFamily="34" charset="0"/>
              </a:rPr>
              <a:t>24.10.)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089B33-F0EB-4EDC-871D-43AF1B0A7E38}"/>
              </a:ext>
            </a:extLst>
          </p:cNvPr>
          <p:cNvSpPr txBox="1"/>
          <p:nvPr/>
        </p:nvSpPr>
        <p:spPr>
          <a:xfrm>
            <a:off x="517046" y="1289012"/>
            <a:ext cx="4985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Пациенты оценивают по пятибалльной шкале удовлетворенность качеством работы врача и доступность записи на прием.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8D623E-5D5A-4DEC-8ECC-56D7F9923B32}"/>
              </a:ext>
            </a:extLst>
          </p:cNvPr>
          <p:cNvSpPr txBox="1"/>
          <p:nvPr/>
        </p:nvSpPr>
        <p:spPr>
          <a:xfrm>
            <a:off x="3568572" y="2687693"/>
            <a:ext cx="1099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4,</a:t>
            </a:r>
            <a:r>
              <a:rPr lang="en-US" sz="2400" b="1" dirty="0">
                <a:latin typeface="Century Gothic" panose="020B0502020202020204" pitchFamily="34" charset="0"/>
              </a:rPr>
              <a:t>3</a:t>
            </a:r>
            <a:r>
              <a:rPr lang="ru-RU" sz="24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595EE1-69E8-4D0D-8A8F-764D1A9BF65C}"/>
              </a:ext>
            </a:extLst>
          </p:cNvPr>
          <p:cNvSpPr txBox="1"/>
          <p:nvPr/>
        </p:nvSpPr>
        <p:spPr>
          <a:xfrm>
            <a:off x="3568572" y="3097715"/>
            <a:ext cx="1099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4</a:t>
            </a:r>
            <a:r>
              <a:rPr lang="ru-RU" sz="2400" b="1" dirty="0">
                <a:latin typeface="Century Gothic" panose="020B0502020202020204" pitchFamily="34" charset="0"/>
              </a:rPr>
              <a:t>,</a:t>
            </a:r>
            <a:r>
              <a:rPr lang="en-US" sz="2400" b="1" dirty="0" smtClean="0">
                <a:latin typeface="Century Gothic" panose="020B0502020202020204" pitchFamily="34" charset="0"/>
              </a:rPr>
              <a:t>0</a:t>
            </a:r>
            <a:r>
              <a:rPr lang="ru-RU" sz="2400" b="1" dirty="0" smtClean="0">
                <a:latin typeface="Century Gothic" panose="020B0502020202020204" pitchFamily="34" charset="0"/>
              </a:rPr>
              <a:t>3</a:t>
            </a:r>
            <a:endParaRPr lang="ru-RU" sz="2400" b="1" dirty="0"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C8BD85-5513-4112-94DF-3909F2D0A3ED}"/>
              </a:ext>
            </a:extLst>
          </p:cNvPr>
          <p:cNvSpPr txBox="1"/>
          <p:nvPr/>
        </p:nvSpPr>
        <p:spPr>
          <a:xfrm>
            <a:off x="783545" y="2751132"/>
            <a:ext cx="233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Оценка качества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95ACFA-5677-470D-ABC4-19461C001669}"/>
              </a:ext>
            </a:extLst>
          </p:cNvPr>
          <p:cNvSpPr txBox="1"/>
          <p:nvPr/>
        </p:nvSpPr>
        <p:spPr>
          <a:xfrm>
            <a:off x="783545" y="3164214"/>
            <a:ext cx="3004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Оценка доступности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7E3ECA-5498-42C1-99ED-30BC1163916A}"/>
              </a:ext>
            </a:extLst>
          </p:cNvPr>
          <p:cNvSpPr txBox="1"/>
          <p:nvPr/>
        </p:nvSpPr>
        <p:spPr>
          <a:xfrm>
            <a:off x="591772" y="2367493"/>
            <a:ext cx="4624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Средние значения за последние 30 дней </a:t>
            </a: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7B5E7F73-F66E-4CD9-86A3-1928EC5A3EE6}"/>
              </a:ext>
            </a:extLst>
          </p:cNvPr>
          <p:cNvSpPr/>
          <p:nvPr/>
        </p:nvSpPr>
        <p:spPr>
          <a:xfrm>
            <a:off x="600671" y="2292013"/>
            <a:ext cx="4624471" cy="130002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A2BFA79-C8FE-4970-BCC1-854591AF7F91}"/>
              </a:ext>
            </a:extLst>
          </p:cNvPr>
          <p:cNvSpPr txBox="1"/>
          <p:nvPr/>
        </p:nvSpPr>
        <p:spPr>
          <a:xfrm>
            <a:off x="5506495" y="1886322"/>
            <a:ext cx="6299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Контроль качества: </a:t>
            </a:r>
            <a:r>
              <a:rPr lang="ru-RU" sz="1600" dirty="0">
                <a:latin typeface="Century Gothic" panose="020B0502020202020204" pitchFamily="34" charset="0"/>
              </a:rPr>
              <a:t>Операторы регионального контакт-центра осуществляют повторные опросы пациентов, поставивших оценку ниже 3-х баллов, для определения причин негативного восприятия</a:t>
            </a:r>
          </a:p>
          <a:p>
            <a:r>
              <a:rPr lang="ru-RU" b="1" dirty="0">
                <a:latin typeface="Century Gothic" panose="020B0502020202020204" pitchFamily="34" charset="0"/>
              </a:rPr>
              <a:t>Цель: </a:t>
            </a:r>
            <a:r>
              <a:rPr lang="ru-RU" sz="1600" dirty="0">
                <a:latin typeface="Century Gothic" panose="020B0502020202020204" pitchFamily="34" charset="0"/>
              </a:rPr>
              <a:t>Выявить причину неудовлетворенности пациента, принять системные решения и меры, обеспечить реализацию запросов 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314259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2A7CC0D-12CA-414D-9079-87815C2149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/>
          <a:stretch/>
        </p:blipFill>
        <p:spPr>
          <a:xfrm>
            <a:off x="5307401" y="1497687"/>
            <a:ext cx="6541697" cy="2391249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1C26215-D1AA-4808-9DAD-2424D41E8032}"/>
              </a:ext>
            </a:extLst>
          </p:cNvPr>
          <p:cNvSpPr/>
          <p:nvPr/>
        </p:nvSpPr>
        <p:spPr>
          <a:xfrm flipH="1">
            <a:off x="-7670" y="6380534"/>
            <a:ext cx="12207345" cy="477467"/>
          </a:xfrm>
          <a:prstGeom prst="rect">
            <a:avLst/>
          </a:prstGeom>
          <a:gradFill>
            <a:gsLst>
              <a:gs pos="40000">
                <a:srgbClr val="053C90">
                  <a:alpha val="0"/>
                </a:srgbClr>
              </a:gs>
              <a:gs pos="100000">
                <a:srgbClr val="010E54"/>
              </a:gs>
              <a:gs pos="0">
                <a:srgbClr val="0754B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C0B0E354-C6C3-437D-ACB4-39B2ED78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2FF2BEF-16B2-47A0-8201-3363E43ABDAD}"/>
              </a:ext>
            </a:extLst>
          </p:cNvPr>
          <p:cNvSpPr/>
          <p:nvPr/>
        </p:nvSpPr>
        <p:spPr>
          <a:xfrm>
            <a:off x="575443" y="6454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2FA766D-E698-4D33-8EE9-46B5FB4522FE}"/>
              </a:ext>
            </a:extLst>
          </p:cNvPr>
          <p:cNvSpPr/>
          <p:nvPr/>
        </p:nvSpPr>
        <p:spPr>
          <a:xfrm>
            <a:off x="2" y="255626"/>
            <a:ext cx="12191997" cy="1099200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BFCFE">
                  <a:alpha val="9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Shape 89">
            <a:extLst>
              <a:ext uri="{FF2B5EF4-FFF2-40B4-BE49-F238E27FC236}">
                <a16:creationId xmlns:a16="http://schemas.microsoft.com/office/drawing/2014/main" id="{7DABFF7C-7DDD-4E5B-A59B-72A8A9C0F0D7}"/>
              </a:ext>
            </a:extLst>
          </p:cNvPr>
          <p:cNvSpPr/>
          <p:nvPr/>
        </p:nvSpPr>
        <p:spPr>
          <a:xfrm>
            <a:off x="1629402" y="616883"/>
            <a:ext cx="9394198" cy="376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70">
              <a:spcBef>
                <a:spcPct val="0"/>
              </a:spcBef>
              <a:buClrTx/>
              <a:defRPr/>
            </a:pPr>
            <a:r>
              <a:rPr lang="ru-RU" sz="2000" b="1" dirty="0">
                <a:solidFill>
                  <a:srgbClr val="0002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дает оценка качества?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6271083-7829-4D35-923B-72988A2616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5" y="301115"/>
            <a:ext cx="1008222" cy="100822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6217B9D-37E8-457B-BF87-360A9ABE0FCB}"/>
              </a:ext>
            </a:extLst>
          </p:cNvPr>
          <p:cNvSpPr txBox="1"/>
          <p:nvPr/>
        </p:nvSpPr>
        <p:spPr>
          <a:xfrm>
            <a:off x="858995" y="4341742"/>
            <a:ext cx="3979705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Оценка персонифицирована, дает возможность вести мониторинг и принимать решения в разрезе организаций, подразделений, врачей.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17104C-4D48-4FB2-B5AC-D27D72C4484C}"/>
              </a:ext>
            </a:extLst>
          </p:cNvPr>
          <p:cNvSpPr txBox="1"/>
          <p:nvPr/>
        </p:nvSpPr>
        <p:spPr>
          <a:xfrm>
            <a:off x="8682338" y="4341742"/>
            <a:ext cx="3405375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Позволяет создать полноценную </a:t>
            </a:r>
            <a:r>
              <a:rPr lang="ru-RU" dirty="0" err="1">
                <a:solidFill>
                  <a:schemeClr val="tx2"/>
                </a:solidFill>
                <a:latin typeface="Century Gothic" panose="020B0502020202020204" pitchFamily="34" charset="0"/>
              </a:rPr>
              <a:t>пациентоориентированную</a:t>
            </a:r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 среду в отрасли.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B8937E-8A99-414D-8CBE-006110C3D5BB}"/>
              </a:ext>
            </a:extLst>
          </p:cNvPr>
          <p:cNvSpPr txBox="1"/>
          <p:nvPr/>
        </p:nvSpPr>
        <p:spPr>
          <a:xfrm>
            <a:off x="5620575" y="4341742"/>
            <a:ext cx="2512232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Выявлять запросы общества, находить скрытые организационные проблемы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70BEA2BE-5B5F-4727-B79E-20A92FC40B3C}"/>
              </a:ext>
            </a:extLst>
          </p:cNvPr>
          <p:cNvSpPr/>
          <p:nvPr/>
        </p:nvSpPr>
        <p:spPr>
          <a:xfrm>
            <a:off x="382456" y="4428367"/>
            <a:ext cx="397968" cy="39796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l"/>
            <a:endParaRPr lang="ru-RU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8BB4DF21-100E-437C-AE80-AA69E02503B7}"/>
              </a:ext>
            </a:extLst>
          </p:cNvPr>
          <p:cNvSpPr/>
          <p:nvPr/>
        </p:nvSpPr>
        <p:spPr>
          <a:xfrm>
            <a:off x="5113151" y="4428367"/>
            <a:ext cx="397968" cy="39796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l"/>
            <a:endParaRPr lang="ru-RU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9BF2D7E4-0FA6-441E-B968-2C42CB86EFB2}"/>
              </a:ext>
            </a:extLst>
          </p:cNvPr>
          <p:cNvSpPr/>
          <p:nvPr/>
        </p:nvSpPr>
        <p:spPr>
          <a:xfrm>
            <a:off x="8207682" y="4399035"/>
            <a:ext cx="397968" cy="3979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l"/>
            <a:endParaRPr lang="ru-RU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B6DAEE59-91A8-4D2B-9C9D-66EF85AF68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4166695"/>
              </p:ext>
            </p:extLst>
          </p:nvPr>
        </p:nvGraphicFramePr>
        <p:xfrm>
          <a:off x="205777" y="1497686"/>
          <a:ext cx="4895850" cy="2391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6597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1CBFB7E-A81A-4A86-BBDE-EECC9E106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D080E22-A7ED-48EE-B0E9-265DE366C235}"/>
              </a:ext>
            </a:extLst>
          </p:cNvPr>
          <p:cNvSpPr/>
          <p:nvPr/>
        </p:nvSpPr>
        <p:spPr>
          <a:xfrm>
            <a:off x="-20784" y="1"/>
            <a:ext cx="5770709" cy="6389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37C74FF-610A-4A78-B24A-34371A73402A}"/>
              </a:ext>
            </a:extLst>
          </p:cNvPr>
          <p:cNvSpPr/>
          <p:nvPr/>
        </p:nvSpPr>
        <p:spPr>
          <a:xfrm>
            <a:off x="2" y="255626"/>
            <a:ext cx="12191997" cy="1099200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BFCFE">
                  <a:alpha val="9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Shape 89">
            <a:extLst>
              <a:ext uri="{FF2B5EF4-FFF2-40B4-BE49-F238E27FC236}">
                <a16:creationId xmlns:a16="http://schemas.microsoft.com/office/drawing/2014/main" id="{8F5D2067-FF9A-47E0-B7B2-E315DF0A268A}"/>
              </a:ext>
            </a:extLst>
          </p:cNvPr>
          <p:cNvSpPr/>
          <p:nvPr/>
        </p:nvSpPr>
        <p:spPr>
          <a:xfrm>
            <a:off x="1629402" y="571326"/>
            <a:ext cx="9394198" cy="46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7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ru-RU" sz="2000" b="1" dirty="0">
                <a:solidFill>
                  <a:srgbClr val="0002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позволяет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12C863D-32A6-495C-A1A9-1C12BF63B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5" y="301115"/>
            <a:ext cx="1008222" cy="100822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1913636-2E98-4F1A-B57E-566215A6FAEA}"/>
              </a:ext>
            </a:extLst>
          </p:cNvPr>
          <p:cNvSpPr/>
          <p:nvPr/>
        </p:nvSpPr>
        <p:spPr>
          <a:xfrm flipH="1">
            <a:off x="-7670" y="6380534"/>
            <a:ext cx="12207345" cy="477467"/>
          </a:xfrm>
          <a:prstGeom prst="rect">
            <a:avLst/>
          </a:prstGeom>
          <a:gradFill>
            <a:gsLst>
              <a:gs pos="40000">
                <a:srgbClr val="053C90">
                  <a:alpha val="0"/>
                </a:srgbClr>
              </a:gs>
              <a:gs pos="100000">
                <a:srgbClr val="010E54"/>
              </a:gs>
              <a:gs pos="0">
                <a:srgbClr val="0754B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8C1F9B3A-D77C-49F8-8DB8-6E924306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F10A803-440F-4B06-A0D9-97504B98B513}"/>
              </a:ext>
            </a:extLst>
          </p:cNvPr>
          <p:cNvSpPr/>
          <p:nvPr/>
        </p:nvSpPr>
        <p:spPr>
          <a:xfrm>
            <a:off x="575443" y="6454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35643D-8E10-474B-A15D-45C90EC7D781}"/>
              </a:ext>
            </a:extLst>
          </p:cNvPr>
          <p:cNvSpPr/>
          <p:nvPr/>
        </p:nvSpPr>
        <p:spPr>
          <a:xfrm>
            <a:off x="517045" y="1610451"/>
            <a:ext cx="49983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Проводить оценку в любом разрезе – медицинская организация, отделение, профиль, должность врача, ФИО специалиста.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Строить рейтинги организаций и специалистов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Обеспечить автоматизированный контроль динамики преобразований поликлиник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Создать объективную систему мотивации сотрудников всех уровней.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367A046-554F-47B1-99FA-2FC705826427}"/>
              </a:ext>
            </a:extLst>
          </p:cNvPr>
          <p:cNvGrpSpPr/>
          <p:nvPr/>
        </p:nvGrpSpPr>
        <p:grpSpPr>
          <a:xfrm>
            <a:off x="5930900" y="265570"/>
            <a:ext cx="6080126" cy="6047174"/>
            <a:chOff x="5573021" y="-90369"/>
            <a:chExt cx="6438005" cy="6403113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16C5887-1098-4170-A97D-2E4993CA3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3021" y="2864694"/>
              <a:ext cx="6438005" cy="344805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820C6D7-67B0-4E7A-8E04-2A6D0D4C3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73021" y="-90369"/>
              <a:ext cx="6438005" cy="2887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136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8944C60-48FF-E6B7-8E7A-DB6A688DF8C5}"/>
              </a:ext>
            </a:extLst>
          </p:cNvPr>
          <p:cNvSpPr txBox="1"/>
          <p:nvPr/>
        </p:nvSpPr>
        <p:spPr>
          <a:xfrm>
            <a:off x="-247085" y="5509988"/>
            <a:ext cx="5393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normalizeH="0" baseline="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Arial Black" panose="020B0A04020102020204" pitchFamily="34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1C26215-D1AA-4808-9DAD-2424D41E8032}"/>
              </a:ext>
            </a:extLst>
          </p:cNvPr>
          <p:cNvSpPr/>
          <p:nvPr/>
        </p:nvSpPr>
        <p:spPr>
          <a:xfrm flipH="1">
            <a:off x="-7670" y="6380534"/>
            <a:ext cx="12207345" cy="477467"/>
          </a:xfrm>
          <a:prstGeom prst="rect">
            <a:avLst/>
          </a:prstGeom>
          <a:gradFill>
            <a:gsLst>
              <a:gs pos="40000">
                <a:srgbClr val="053C90">
                  <a:alpha val="0"/>
                </a:srgbClr>
              </a:gs>
              <a:gs pos="100000">
                <a:srgbClr val="010E54"/>
              </a:gs>
              <a:gs pos="0">
                <a:srgbClr val="0754B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C0B0E354-C6C3-437D-ACB4-39B2ED78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2FF2BEF-16B2-47A0-8201-3363E43ABDAD}"/>
              </a:ext>
            </a:extLst>
          </p:cNvPr>
          <p:cNvSpPr/>
          <p:nvPr/>
        </p:nvSpPr>
        <p:spPr>
          <a:xfrm>
            <a:off x="575443" y="6454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2FA766D-E698-4D33-8EE9-46B5FB4522FE}"/>
              </a:ext>
            </a:extLst>
          </p:cNvPr>
          <p:cNvSpPr/>
          <p:nvPr/>
        </p:nvSpPr>
        <p:spPr>
          <a:xfrm>
            <a:off x="2" y="255626"/>
            <a:ext cx="12191997" cy="1099200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BFCFE">
                  <a:alpha val="9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Shape 89">
            <a:extLst>
              <a:ext uri="{FF2B5EF4-FFF2-40B4-BE49-F238E27FC236}">
                <a16:creationId xmlns:a16="http://schemas.microsoft.com/office/drawing/2014/main" id="{7DABFF7C-7DDD-4E5B-A59B-72A8A9C0F0D7}"/>
              </a:ext>
            </a:extLst>
          </p:cNvPr>
          <p:cNvSpPr/>
          <p:nvPr/>
        </p:nvSpPr>
        <p:spPr>
          <a:xfrm>
            <a:off x="1629402" y="571326"/>
            <a:ext cx="9394198" cy="46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7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ru-RU" sz="2000" b="1" dirty="0">
                <a:solidFill>
                  <a:srgbClr val="0002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мотивации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6271083-7829-4D35-923B-72988A261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5" y="301115"/>
            <a:ext cx="1008222" cy="100822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8A72D08-2EDD-4688-A6FC-04D6E5F2B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429" y="2143335"/>
            <a:ext cx="6147544" cy="370294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D00F91-6E0B-43CD-B7FD-CABC567442F2}"/>
              </a:ext>
            </a:extLst>
          </p:cNvPr>
          <p:cNvSpPr/>
          <p:nvPr/>
        </p:nvSpPr>
        <p:spPr>
          <a:xfrm>
            <a:off x="332001" y="1906075"/>
            <a:ext cx="4739342" cy="44744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E941E0-628A-48F4-BB66-EE2B24971028}"/>
              </a:ext>
            </a:extLst>
          </p:cNvPr>
          <p:cNvSpPr txBox="1"/>
          <p:nvPr/>
        </p:nvSpPr>
        <p:spPr>
          <a:xfrm>
            <a:off x="332947" y="1463018"/>
            <a:ext cx="1167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Century Gothic" panose="020B0502020202020204" pitchFamily="34" charset="0"/>
              </a:rPr>
              <a:t>Созданная система оценки и мониторинга позволила внедрить объективную систему мотивации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31339E-0C63-42F4-8F76-908F6721B3B2}"/>
              </a:ext>
            </a:extLst>
          </p:cNvPr>
          <p:cNvSpPr txBox="1"/>
          <p:nvPr/>
        </p:nvSpPr>
        <p:spPr>
          <a:xfrm>
            <a:off x="414592" y="2067393"/>
            <a:ext cx="4575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Century Gothic" panose="020B0502020202020204" pitchFamily="34" charset="0"/>
              </a:rPr>
              <a:t>Внедрена система </a:t>
            </a:r>
            <a:r>
              <a:rPr lang="en-US" b="1" dirty="0">
                <a:solidFill>
                  <a:schemeClr val="tx2"/>
                </a:solidFill>
                <a:latin typeface="Century Gothic" panose="020B0502020202020204" pitchFamily="34" charset="0"/>
              </a:rPr>
              <a:t>KPI</a:t>
            </a:r>
            <a:r>
              <a:rPr lang="ru-RU" b="1" dirty="0">
                <a:solidFill>
                  <a:schemeClr val="tx2"/>
                </a:solidFill>
                <a:latin typeface="Century Gothic" panose="020B0502020202020204" pitchFamily="34" charset="0"/>
              </a:rPr>
              <a:t>. Руководители (Министр, Главные врачи), критерии: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1F5290-CA2D-4719-A020-B32CBBC9D3C6}"/>
              </a:ext>
            </a:extLst>
          </p:cNvPr>
          <p:cNvSpPr txBox="1"/>
          <p:nvPr/>
        </p:nvSpPr>
        <p:spPr>
          <a:xfrm>
            <a:off x="414593" y="4629570"/>
            <a:ext cx="4575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Century Gothic" panose="020B0502020202020204" pitchFamily="34" charset="0"/>
              </a:rPr>
              <a:t>Врачи, критерии: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8489E8D-CD68-49AA-B9DE-138D301E36E2}"/>
              </a:ext>
            </a:extLst>
          </p:cNvPr>
          <p:cNvSpPr/>
          <p:nvPr/>
        </p:nvSpPr>
        <p:spPr>
          <a:xfrm>
            <a:off x="413647" y="2767052"/>
            <a:ext cx="45751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Выполнение объемов медицинской помощи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Достижение показателей доступности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Достижение плановых значений оценки пациентов.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69C06D-72A3-4B6E-96AB-FE9DC6CAAAEB}"/>
              </a:ext>
            </a:extLst>
          </p:cNvPr>
          <p:cNvSpPr/>
          <p:nvPr/>
        </p:nvSpPr>
        <p:spPr>
          <a:xfrm>
            <a:off x="413646" y="5039969"/>
            <a:ext cx="4575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Выполнение объемов согласно замещаемой ставки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Достижение плановых значений оценки пациентов.</a:t>
            </a:r>
          </a:p>
        </p:txBody>
      </p:sp>
    </p:spTree>
    <p:extLst>
      <p:ext uri="{BB962C8B-B14F-4D97-AF65-F5344CB8AC3E}">
        <p14:creationId xmlns:p14="http://schemas.microsoft.com/office/powerpoint/2010/main" val="141737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1C26215-D1AA-4808-9DAD-2424D41E8032}"/>
              </a:ext>
            </a:extLst>
          </p:cNvPr>
          <p:cNvSpPr/>
          <p:nvPr/>
        </p:nvSpPr>
        <p:spPr>
          <a:xfrm flipH="1">
            <a:off x="-7670" y="6380534"/>
            <a:ext cx="12207345" cy="477467"/>
          </a:xfrm>
          <a:prstGeom prst="rect">
            <a:avLst/>
          </a:prstGeom>
          <a:gradFill>
            <a:gsLst>
              <a:gs pos="40000">
                <a:srgbClr val="053C90">
                  <a:alpha val="0"/>
                </a:srgbClr>
              </a:gs>
              <a:gs pos="100000">
                <a:srgbClr val="010E54"/>
              </a:gs>
              <a:gs pos="0">
                <a:srgbClr val="0754B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C0B0E354-C6C3-437D-ACB4-39B2ED78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2FF2BEF-16B2-47A0-8201-3363E43ABDAD}"/>
              </a:ext>
            </a:extLst>
          </p:cNvPr>
          <p:cNvSpPr/>
          <p:nvPr/>
        </p:nvSpPr>
        <p:spPr>
          <a:xfrm>
            <a:off x="575443" y="6454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2FA766D-E698-4D33-8EE9-46B5FB4522FE}"/>
              </a:ext>
            </a:extLst>
          </p:cNvPr>
          <p:cNvSpPr/>
          <p:nvPr/>
        </p:nvSpPr>
        <p:spPr>
          <a:xfrm>
            <a:off x="2" y="255626"/>
            <a:ext cx="12191997" cy="1099200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BFCFE">
                  <a:alpha val="9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Shape 89">
            <a:extLst>
              <a:ext uri="{FF2B5EF4-FFF2-40B4-BE49-F238E27FC236}">
                <a16:creationId xmlns:a16="http://schemas.microsoft.com/office/drawing/2014/main" id="{7DABFF7C-7DDD-4E5B-A59B-72A8A9C0F0D7}"/>
              </a:ext>
            </a:extLst>
          </p:cNvPr>
          <p:cNvSpPr/>
          <p:nvPr/>
        </p:nvSpPr>
        <p:spPr>
          <a:xfrm>
            <a:off x="1629402" y="571326"/>
            <a:ext cx="9394198" cy="46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7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ru-RU" sz="2000" b="1" dirty="0">
                <a:solidFill>
                  <a:srgbClr val="0002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Выводы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6271083-7829-4D35-923B-72988A261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5" y="301115"/>
            <a:ext cx="1008222" cy="1008222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0927DC3B-7ED6-4FB6-9ED5-B3FF0A7B9FFA}"/>
              </a:ext>
            </a:extLst>
          </p:cNvPr>
          <p:cNvGrpSpPr/>
          <p:nvPr/>
        </p:nvGrpSpPr>
        <p:grpSpPr>
          <a:xfrm>
            <a:off x="899883" y="1263762"/>
            <a:ext cx="10210395" cy="5193472"/>
            <a:chOff x="1719472" y="1408902"/>
            <a:chExt cx="8491180" cy="4319001"/>
          </a:xfrm>
        </p:grpSpPr>
        <p:grpSp>
          <p:nvGrpSpPr>
            <p:cNvPr id="67" name="组合 14">
              <a:extLst>
                <a:ext uri="{FF2B5EF4-FFF2-40B4-BE49-F238E27FC236}">
                  <a16:creationId xmlns:a16="http://schemas.microsoft.com/office/drawing/2014/main" id="{B489E46E-4F24-4276-998F-3C6405725DEC}"/>
                </a:ext>
              </a:extLst>
            </p:cNvPr>
            <p:cNvGrpSpPr/>
            <p:nvPr/>
          </p:nvGrpSpPr>
          <p:grpSpPr>
            <a:xfrm>
              <a:off x="6905703" y="1900470"/>
              <a:ext cx="3304949" cy="3827433"/>
              <a:chOff x="6903509" y="2279686"/>
              <a:chExt cx="3305714" cy="3828319"/>
            </a:xfrm>
          </p:grpSpPr>
          <p:sp>
            <p:nvSpPr>
              <p:cNvPr id="97" name="矩形 15">
                <a:extLst>
                  <a:ext uri="{FF2B5EF4-FFF2-40B4-BE49-F238E27FC236}">
                    <a16:creationId xmlns:a16="http://schemas.microsoft.com/office/drawing/2014/main" id="{F0D38EB4-89E3-4C50-A56F-67D94C77C59A}"/>
                  </a:ext>
                </a:extLst>
              </p:cNvPr>
              <p:cNvSpPr/>
              <p:nvPr/>
            </p:nvSpPr>
            <p:spPr>
              <a:xfrm flipH="1">
                <a:off x="6903509" y="2920827"/>
                <a:ext cx="3024160" cy="128399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1778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8" name="图片 16">
                <a:extLst>
                  <a:ext uri="{FF2B5EF4-FFF2-40B4-BE49-F238E27FC236}">
                    <a16:creationId xmlns:a16="http://schemas.microsoft.com/office/drawing/2014/main" id="{1911193B-0D4A-4911-B536-12C3B9AB4A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010" t="71194" r="15480" b="14470"/>
              <a:stretch/>
            </p:blipFill>
            <p:spPr>
              <a:xfrm rot="16200000" flipV="1">
                <a:off x="7859483" y="3758265"/>
                <a:ext cx="3828319" cy="871161"/>
              </a:xfrm>
              <a:prstGeom prst="rect">
                <a:avLst/>
              </a:prstGeom>
            </p:spPr>
          </p:pic>
        </p:grpSp>
        <p:sp>
          <p:nvSpPr>
            <p:cNvPr id="68" name="矩形 17">
              <a:extLst>
                <a:ext uri="{FF2B5EF4-FFF2-40B4-BE49-F238E27FC236}">
                  <a16:creationId xmlns:a16="http://schemas.microsoft.com/office/drawing/2014/main" id="{07AB61BE-D8BF-479C-84A1-EBFAEF7BA066}"/>
                </a:ext>
              </a:extLst>
            </p:cNvPr>
            <p:cNvSpPr/>
            <p:nvPr/>
          </p:nvSpPr>
          <p:spPr>
            <a:xfrm flipH="1">
              <a:off x="6905703" y="3825156"/>
              <a:ext cx="3023460" cy="128369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778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9" name="组合 18">
              <a:extLst>
                <a:ext uri="{FF2B5EF4-FFF2-40B4-BE49-F238E27FC236}">
                  <a16:creationId xmlns:a16="http://schemas.microsoft.com/office/drawing/2014/main" id="{15CA13BF-1288-44AA-AA5D-EDBAABAF40B8}"/>
                </a:ext>
              </a:extLst>
            </p:cNvPr>
            <p:cNvGrpSpPr/>
            <p:nvPr/>
          </p:nvGrpSpPr>
          <p:grpSpPr>
            <a:xfrm>
              <a:off x="5807762" y="3825157"/>
              <a:ext cx="1452914" cy="1283692"/>
              <a:chOff x="5805314" y="4204819"/>
              <a:chExt cx="1453250" cy="1283989"/>
            </a:xfrm>
          </p:grpSpPr>
          <p:sp>
            <p:nvSpPr>
              <p:cNvPr id="95" name="Freeform 23">
                <a:extLst>
                  <a:ext uri="{FF2B5EF4-FFF2-40B4-BE49-F238E27FC236}">
                    <a16:creationId xmlns:a16="http://schemas.microsoft.com/office/drawing/2014/main" id="{CB077DCF-5624-458A-8FFB-779275CC005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51495" y="4343306"/>
                <a:ext cx="1160891" cy="1005307"/>
              </a:xfrm>
              <a:custGeom>
                <a:avLst/>
                <a:gdLst>
                  <a:gd name="T0" fmla="*/ 170 w 679"/>
                  <a:gd name="T1" fmla="*/ 588 h 588"/>
                  <a:gd name="T2" fmla="*/ 0 w 679"/>
                  <a:gd name="T3" fmla="*/ 294 h 588"/>
                  <a:gd name="T4" fmla="*/ 170 w 679"/>
                  <a:gd name="T5" fmla="*/ 0 h 588"/>
                  <a:gd name="T6" fmla="*/ 509 w 679"/>
                  <a:gd name="T7" fmla="*/ 0 h 588"/>
                  <a:gd name="T8" fmla="*/ 679 w 679"/>
                  <a:gd name="T9" fmla="*/ 294 h 588"/>
                  <a:gd name="T10" fmla="*/ 509 w 679"/>
                  <a:gd name="T11" fmla="*/ 588 h 588"/>
                  <a:gd name="T12" fmla="*/ 170 w 679"/>
                  <a:gd name="T13" fmla="*/ 58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9" h="588">
                    <a:moveTo>
                      <a:pt x="170" y="588"/>
                    </a:moveTo>
                    <a:lnTo>
                      <a:pt x="0" y="294"/>
                    </a:lnTo>
                    <a:lnTo>
                      <a:pt x="170" y="0"/>
                    </a:lnTo>
                    <a:lnTo>
                      <a:pt x="509" y="0"/>
                    </a:lnTo>
                    <a:lnTo>
                      <a:pt x="679" y="294"/>
                    </a:lnTo>
                    <a:lnTo>
                      <a:pt x="509" y="588"/>
                    </a:lnTo>
                    <a:lnTo>
                      <a:pt x="170" y="588"/>
                    </a:lnTo>
                    <a:close/>
                  </a:path>
                </a:pathLst>
              </a:custGeom>
              <a:solidFill>
                <a:srgbClr val="FFFFFF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Freeform 6">
                <a:extLst>
                  <a:ext uri="{FF2B5EF4-FFF2-40B4-BE49-F238E27FC236}">
                    <a16:creationId xmlns:a16="http://schemas.microsoft.com/office/drawing/2014/main" id="{193544C5-05DB-44F2-8583-E2F1A7AB7B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5805314" y="4204819"/>
                <a:ext cx="1453250" cy="1283989"/>
              </a:xfrm>
              <a:custGeom>
                <a:avLst/>
                <a:gdLst>
                  <a:gd name="T0" fmla="*/ 353 w 357"/>
                  <a:gd name="T1" fmla="*/ 143 h 315"/>
                  <a:gd name="T2" fmla="*/ 278 w 357"/>
                  <a:gd name="T3" fmla="*/ 14 h 315"/>
                  <a:gd name="T4" fmla="*/ 253 w 357"/>
                  <a:gd name="T5" fmla="*/ 0 h 315"/>
                  <a:gd name="T6" fmla="*/ 104 w 357"/>
                  <a:gd name="T7" fmla="*/ 0 h 315"/>
                  <a:gd name="T8" fmla="*/ 79 w 357"/>
                  <a:gd name="T9" fmla="*/ 14 h 315"/>
                  <a:gd name="T10" fmla="*/ 5 w 357"/>
                  <a:gd name="T11" fmla="*/ 143 h 315"/>
                  <a:gd name="T12" fmla="*/ 5 w 357"/>
                  <a:gd name="T13" fmla="*/ 172 h 315"/>
                  <a:gd name="T14" fmla="*/ 79 w 357"/>
                  <a:gd name="T15" fmla="*/ 301 h 315"/>
                  <a:gd name="T16" fmla="*/ 104 w 357"/>
                  <a:gd name="T17" fmla="*/ 315 h 315"/>
                  <a:gd name="T18" fmla="*/ 253 w 357"/>
                  <a:gd name="T19" fmla="*/ 315 h 315"/>
                  <a:gd name="T20" fmla="*/ 278 w 357"/>
                  <a:gd name="T21" fmla="*/ 301 h 315"/>
                  <a:gd name="T22" fmla="*/ 353 w 357"/>
                  <a:gd name="T23" fmla="*/ 172 h 315"/>
                  <a:gd name="T24" fmla="*/ 353 w 357"/>
                  <a:gd name="T25" fmla="*/ 143 h 315"/>
                  <a:gd name="T26" fmla="*/ 284 w 357"/>
                  <a:gd name="T27" fmla="*/ 172 h 315"/>
                  <a:gd name="T28" fmla="*/ 244 w 357"/>
                  <a:gd name="T29" fmla="*/ 241 h 315"/>
                  <a:gd name="T30" fmla="*/ 218 w 357"/>
                  <a:gd name="T31" fmla="*/ 256 h 315"/>
                  <a:gd name="T32" fmla="*/ 139 w 357"/>
                  <a:gd name="T33" fmla="*/ 256 h 315"/>
                  <a:gd name="T34" fmla="*/ 113 w 357"/>
                  <a:gd name="T35" fmla="*/ 241 h 315"/>
                  <a:gd name="T36" fmla="*/ 74 w 357"/>
                  <a:gd name="T37" fmla="*/ 172 h 315"/>
                  <a:gd name="T38" fmla="*/ 74 w 357"/>
                  <a:gd name="T39" fmla="*/ 143 h 315"/>
                  <a:gd name="T40" fmla="*/ 113 w 357"/>
                  <a:gd name="T41" fmla="*/ 74 h 315"/>
                  <a:gd name="T42" fmla="*/ 139 w 357"/>
                  <a:gd name="T43" fmla="*/ 59 h 315"/>
                  <a:gd name="T44" fmla="*/ 218 w 357"/>
                  <a:gd name="T45" fmla="*/ 59 h 315"/>
                  <a:gd name="T46" fmla="*/ 244 w 357"/>
                  <a:gd name="T47" fmla="*/ 74 h 315"/>
                  <a:gd name="T48" fmla="*/ 284 w 357"/>
                  <a:gd name="T49" fmla="*/ 143 h 315"/>
                  <a:gd name="T50" fmla="*/ 284 w 357"/>
                  <a:gd name="T51" fmla="*/ 17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7" h="315">
                    <a:moveTo>
                      <a:pt x="353" y="143"/>
                    </a:moveTo>
                    <a:cubicBezTo>
                      <a:pt x="278" y="14"/>
                      <a:pt x="278" y="14"/>
                      <a:pt x="278" y="14"/>
                    </a:cubicBezTo>
                    <a:cubicBezTo>
                      <a:pt x="273" y="6"/>
                      <a:pt x="262" y="0"/>
                      <a:pt x="253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5"/>
                      <a:pt x="104" y="315"/>
                    </a:cubicBezTo>
                    <a:cubicBezTo>
                      <a:pt x="253" y="315"/>
                      <a:pt x="253" y="315"/>
                      <a:pt x="253" y="315"/>
                    </a:cubicBezTo>
                    <a:cubicBezTo>
                      <a:pt x="262" y="315"/>
                      <a:pt x="273" y="309"/>
                      <a:pt x="278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7" y="164"/>
                      <a:pt x="357" y="151"/>
                      <a:pt x="353" y="143"/>
                    </a:cubicBezTo>
                    <a:moveTo>
                      <a:pt x="284" y="172"/>
                    </a:moveTo>
                    <a:cubicBezTo>
                      <a:pt x="244" y="241"/>
                      <a:pt x="244" y="241"/>
                      <a:pt x="244" y="241"/>
                    </a:cubicBezTo>
                    <a:cubicBezTo>
                      <a:pt x="239" y="249"/>
                      <a:pt x="228" y="256"/>
                      <a:pt x="218" y="256"/>
                    </a:cubicBezTo>
                    <a:cubicBezTo>
                      <a:pt x="139" y="256"/>
                      <a:pt x="139" y="256"/>
                      <a:pt x="139" y="256"/>
                    </a:cubicBezTo>
                    <a:cubicBezTo>
                      <a:pt x="129" y="256"/>
                      <a:pt x="118" y="249"/>
                      <a:pt x="113" y="241"/>
                    </a:cubicBezTo>
                    <a:cubicBezTo>
                      <a:pt x="74" y="172"/>
                      <a:pt x="74" y="172"/>
                      <a:pt x="74" y="172"/>
                    </a:cubicBezTo>
                    <a:cubicBezTo>
                      <a:pt x="69" y="164"/>
                      <a:pt x="69" y="151"/>
                      <a:pt x="74" y="143"/>
                    </a:cubicBezTo>
                    <a:cubicBezTo>
                      <a:pt x="113" y="74"/>
                      <a:pt x="113" y="74"/>
                      <a:pt x="113" y="74"/>
                    </a:cubicBezTo>
                    <a:cubicBezTo>
                      <a:pt x="118" y="66"/>
                      <a:pt x="129" y="59"/>
                      <a:pt x="139" y="59"/>
                    </a:cubicBezTo>
                    <a:cubicBezTo>
                      <a:pt x="218" y="59"/>
                      <a:pt x="218" y="59"/>
                      <a:pt x="218" y="59"/>
                    </a:cubicBezTo>
                    <a:cubicBezTo>
                      <a:pt x="228" y="59"/>
                      <a:pt x="239" y="66"/>
                      <a:pt x="244" y="74"/>
                    </a:cubicBezTo>
                    <a:cubicBezTo>
                      <a:pt x="284" y="143"/>
                      <a:pt x="284" y="143"/>
                      <a:pt x="284" y="143"/>
                    </a:cubicBezTo>
                    <a:cubicBezTo>
                      <a:pt x="288" y="151"/>
                      <a:pt x="288" y="164"/>
                      <a:pt x="284" y="172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5000"/>
                      <a:lumOff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3500000" scaled="1"/>
                <a:tileRect/>
              </a:gradFill>
              <a:ln w="349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77800" dist="127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0" name="文本框 49">
              <a:extLst>
                <a:ext uri="{FF2B5EF4-FFF2-40B4-BE49-F238E27FC236}">
                  <a16:creationId xmlns:a16="http://schemas.microsoft.com/office/drawing/2014/main" id="{DDF8480E-2738-4CFD-8332-64880CE17928}"/>
                </a:ext>
              </a:extLst>
            </p:cNvPr>
            <p:cNvSpPr txBox="1"/>
            <p:nvPr/>
          </p:nvSpPr>
          <p:spPr>
            <a:xfrm>
              <a:off x="6198608" y="4162275"/>
              <a:ext cx="678810" cy="58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999" b="1" dirty="0">
                  <a:solidFill>
                    <a:schemeClr val="accent5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3999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1" name="矩形 22">
              <a:extLst>
                <a:ext uri="{FF2B5EF4-FFF2-40B4-BE49-F238E27FC236}">
                  <a16:creationId xmlns:a16="http://schemas.microsoft.com/office/drawing/2014/main" id="{ED283AE7-3CB8-4B4B-A97C-B6FACE294A77}"/>
                </a:ext>
              </a:extLst>
            </p:cNvPr>
            <p:cNvSpPr/>
            <p:nvPr/>
          </p:nvSpPr>
          <p:spPr>
            <a:xfrm>
              <a:off x="2000961" y="3184163"/>
              <a:ext cx="3023460" cy="128369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1778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2" name="组合 23">
              <a:extLst>
                <a:ext uri="{FF2B5EF4-FFF2-40B4-BE49-F238E27FC236}">
                  <a16:creationId xmlns:a16="http://schemas.microsoft.com/office/drawing/2014/main" id="{51395C68-828D-4087-9ACD-1392BA063FF7}"/>
                </a:ext>
              </a:extLst>
            </p:cNvPr>
            <p:cNvGrpSpPr/>
            <p:nvPr/>
          </p:nvGrpSpPr>
          <p:grpSpPr>
            <a:xfrm>
              <a:off x="4651006" y="3184164"/>
              <a:ext cx="1452914" cy="1283692"/>
              <a:chOff x="4648290" y="3563678"/>
              <a:chExt cx="1453250" cy="1283989"/>
            </a:xfrm>
          </p:grpSpPr>
          <p:sp>
            <p:nvSpPr>
              <p:cNvPr id="93" name="Freeform 23">
                <a:extLst>
                  <a:ext uri="{FF2B5EF4-FFF2-40B4-BE49-F238E27FC236}">
                    <a16:creationId xmlns:a16="http://schemas.microsoft.com/office/drawing/2014/main" id="{CC2F25AA-C956-4DD6-B623-5B968C380D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469" y="3702165"/>
                <a:ext cx="1160891" cy="1005307"/>
              </a:xfrm>
              <a:custGeom>
                <a:avLst/>
                <a:gdLst>
                  <a:gd name="T0" fmla="*/ 170 w 679"/>
                  <a:gd name="T1" fmla="*/ 588 h 588"/>
                  <a:gd name="T2" fmla="*/ 0 w 679"/>
                  <a:gd name="T3" fmla="*/ 294 h 588"/>
                  <a:gd name="T4" fmla="*/ 170 w 679"/>
                  <a:gd name="T5" fmla="*/ 0 h 588"/>
                  <a:gd name="T6" fmla="*/ 509 w 679"/>
                  <a:gd name="T7" fmla="*/ 0 h 588"/>
                  <a:gd name="T8" fmla="*/ 679 w 679"/>
                  <a:gd name="T9" fmla="*/ 294 h 588"/>
                  <a:gd name="T10" fmla="*/ 509 w 679"/>
                  <a:gd name="T11" fmla="*/ 588 h 588"/>
                  <a:gd name="T12" fmla="*/ 170 w 679"/>
                  <a:gd name="T13" fmla="*/ 58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9" h="588">
                    <a:moveTo>
                      <a:pt x="170" y="588"/>
                    </a:moveTo>
                    <a:lnTo>
                      <a:pt x="0" y="294"/>
                    </a:lnTo>
                    <a:lnTo>
                      <a:pt x="170" y="0"/>
                    </a:lnTo>
                    <a:lnTo>
                      <a:pt x="509" y="0"/>
                    </a:lnTo>
                    <a:lnTo>
                      <a:pt x="679" y="294"/>
                    </a:lnTo>
                    <a:lnTo>
                      <a:pt x="509" y="588"/>
                    </a:lnTo>
                    <a:lnTo>
                      <a:pt x="170" y="588"/>
                    </a:lnTo>
                    <a:close/>
                  </a:path>
                </a:pathLst>
              </a:custGeom>
              <a:solidFill>
                <a:srgbClr val="FFFFFF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" name="Freeform 6">
                <a:extLst>
                  <a:ext uri="{FF2B5EF4-FFF2-40B4-BE49-F238E27FC236}">
                    <a16:creationId xmlns:a16="http://schemas.microsoft.com/office/drawing/2014/main" id="{49D75425-EDE9-4C9D-BD87-3C960726CB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8290" y="3563678"/>
                <a:ext cx="1453250" cy="1283989"/>
              </a:xfrm>
              <a:custGeom>
                <a:avLst/>
                <a:gdLst>
                  <a:gd name="T0" fmla="*/ 353 w 357"/>
                  <a:gd name="T1" fmla="*/ 143 h 315"/>
                  <a:gd name="T2" fmla="*/ 278 w 357"/>
                  <a:gd name="T3" fmla="*/ 14 h 315"/>
                  <a:gd name="T4" fmla="*/ 253 w 357"/>
                  <a:gd name="T5" fmla="*/ 0 h 315"/>
                  <a:gd name="T6" fmla="*/ 104 w 357"/>
                  <a:gd name="T7" fmla="*/ 0 h 315"/>
                  <a:gd name="T8" fmla="*/ 79 w 357"/>
                  <a:gd name="T9" fmla="*/ 14 h 315"/>
                  <a:gd name="T10" fmla="*/ 5 w 357"/>
                  <a:gd name="T11" fmla="*/ 143 h 315"/>
                  <a:gd name="T12" fmla="*/ 5 w 357"/>
                  <a:gd name="T13" fmla="*/ 172 h 315"/>
                  <a:gd name="T14" fmla="*/ 79 w 357"/>
                  <a:gd name="T15" fmla="*/ 301 h 315"/>
                  <a:gd name="T16" fmla="*/ 104 w 357"/>
                  <a:gd name="T17" fmla="*/ 315 h 315"/>
                  <a:gd name="T18" fmla="*/ 253 w 357"/>
                  <a:gd name="T19" fmla="*/ 315 h 315"/>
                  <a:gd name="T20" fmla="*/ 278 w 357"/>
                  <a:gd name="T21" fmla="*/ 301 h 315"/>
                  <a:gd name="T22" fmla="*/ 353 w 357"/>
                  <a:gd name="T23" fmla="*/ 172 h 315"/>
                  <a:gd name="T24" fmla="*/ 353 w 357"/>
                  <a:gd name="T25" fmla="*/ 143 h 315"/>
                  <a:gd name="T26" fmla="*/ 284 w 357"/>
                  <a:gd name="T27" fmla="*/ 172 h 315"/>
                  <a:gd name="T28" fmla="*/ 244 w 357"/>
                  <a:gd name="T29" fmla="*/ 241 h 315"/>
                  <a:gd name="T30" fmla="*/ 218 w 357"/>
                  <a:gd name="T31" fmla="*/ 256 h 315"/>
                  <a:gd name="T32" fmla="*/ 139 w 357"/>
                  <a:gd name="T33" fmla="*/ 256 h 315"/>
                  <a:gd name="T34" fmla="*/ 113 w 357"/>
                  <a:gd name="T35" fmla="*/ 241 h 315"/>
                  <a:gd name="T36" fmla="*/ 74 w 357"/>
                  <a:gd name="T37" fmla="*/ 172 h 315"/>
                  <a:gd name="T38" fmla="*/ 74 w 357"/>
                  <a:gd name="T39" fmla="*/ 143 h 315"/>
                  <a:gd name="T40" fmla="*/ 113 w 357"/>
                  <a:gd name="T41" fmla="*/ 74 h 315"/>
                  <a:gd name="T42" fmla="*/ 139 w 357"/>
                  <a:gd name="T43" fmla="*/ 59 h 315"/>
                  <a:gd name="T44" fmla="*/ 218 w 357"/>
                  <a:gd name="T45" fmla="*/ 59 h 315"/>
                  <a:gd name="T46" fmla="*/ 244 w 357"/>
                  <a:gd name="T47" fmla="*/ 74 h 315"/>
                  <a:gd name="T48" fmla="*/ 284 w 357"/>
                  <a:gd name="T49" fmla="*/ 143 h 315"/>
                  <a:gd name="T50" fmla="*/ 284 w 357"/>
                  <a:gd name="T51" fmla="*/ 17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7" h="315">
                    <a:moveTo>
                      <a:pt x="353" y="143"/>
                    </a:moveTo>
                    <a:cubicBezTo>
                      <a:pt x="278" y="14"/>
                      <a:pt x="278" y="14"/>
                      <a:pt x="278" y="14"/>
                    </a:cubicBezTo>
                    <a:cubicBezTo>
                      <a:pt x="273" y="6"/>
                      <a:pt x="262" y="0"/>
                      <a:pt x="253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5"/>
                      <a:pt x="104" y="315"/>
                    </a:cubicBezTo>
                    <a:cubicBezTo>
                      <a:pt x="253" y="315"/>
                      <a:pt x="253" y="315"/>
                      <a:pt x="253" y="315"/>
                    </a:cubicBezTo>
                    <a:cubicBezTo>
                      <a:pt x="262" y="315"/>
                      <a:pt x="273" y="309"/>
                      <a:pt x="278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7" y="164"/>
                      <a:pt x="357" y="151"/>
                      <a:pt x="353" y="143"/>
                    </a:cubicBezTo>
                    <a:moveTo>
                      <a:pt x="284" y="172"/>
                    </a:moveTo>
                    <a:cubicBezTo>
                      <a:pt x="244" y="241"/>
                      <a:pt x="244" y="241"/>
                      <a:pt x="244" y="241"/>
                    </a:cubicBezTo>
                    <a:cubicBezTo>
                      <a:pt x="239" y="249"/>
                      <a:pt x="228" y="256"/>
                      <a:pt x="218" y="256"/>
                    </a:cubicBezTo>
                    <a:cubicBezTo>
                      <a:pt x="139" y="256"/>
                      <a:pt x="139" y="256"/>
                      <a:pt x="139" y="256"/>
                    </a:cubicBezTo>
                    <a:cubicBezTo>
                      <a:pt x="129" y="256"/>
                      <a:pt x="118" y="249"/>
                      <a:pt x="113" y="241"/>
                    </a:cubicBezTo>
                    <a:cubicBezTo>
                      <a:pt x="74" y="172"/>
                      <a:pt x="74" y="172"/>
                      <a:pt x="74" y="172"/>
                    </a:cubicBezTo>
                    <a:cubicBezTo>
                      <a:pt x="69" y="164"/>
                      <a:pt x="69" y="151"/>
                      <a:pt x="74" y="143"/>
                    </a:cubicBezTo>
                    <a:cubicBezTo>
                      <a:pt x="113" y="74"/>
                      <a:pt x="113" y="74"/>
                      <a:pt x="113" y="74"/>
                    </a:cubicBezTo>
                    <a:cubicBezTo>
                      <a:pt x="118" y="66"/>
                      <a:pt x="129" y="59"/>
                      <a:pt x="139" y="59"/>
                    </a:cubicBezTo>
                    <a:cubicBezTo>
                      <a:pt x="218" y="59"/>
                      <a:pt x="218" y="59"/>
                      <a:pt x="218" y="59"/>
                    </a:cubicBezTo>
                    <a:cubicBezTo>
                      <a:pt x="228" y="59"/>
                      <a:pt x="239" y="66"/>
                      <a:pt x="244" y="74"/>
                    </a:cubicBezTo>
                    <a:cubicBezTo>
                      <a:pt x="284" y="143"/>
                      <a:pt x="284" y="143"/>
                      <a:pt x="284" y="143"/>
                    </a:cubicBezTo>
                    <a:cubicBezTo>
                      <a:pt x="288" y="151"/>
                      <a:pt x="288" y="164"/>
                      <a:pt x="284" y="172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5000"/>
                      <a:lumOff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3500000" scaled="1"/>
                <a:tileRect/>
              </a:gradFill>
              <a:ln w="349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77800" dist="127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3" name="组合 39">
              <a:extLst>
                <a:ext uri="{FF2B5EF4-FFF2-40B4-BE49-F238E27FC236}">
                  <a16:creationId xmlns:a16="http://schemas.microsoft.com/office/drawing/2014/main" id="{185A4ACC-04BD-4DA9-B8B6-21D2C5A19DE4}"/>
                </a:ext>
              </a:extLst>
            </p:cNvPr>
            <p:cNvGrpSpPr/>
            <p:nvPr/>
          </p:nvGrpSpPr>
          <p:grpSpPr>
            <a:xfrm>
              <a:off x="5807762" y="2541463"/>
              <a:ext cx="1452914" cy="1283692"/>
              <a:chOff x="5805314" y="2920828"/>
              <a:chExt cx="1453250" cy="1283989"/>
            </a:xfrm>
          </p:grpSpPr>
          <p:sp>
            <p:nvSpPr>
              <p:cNvPr id="91" name="Freeform 23">
                <a:extLst>
                  <a:ext uri="{FF2B5EF4-FFF2-40B4-BE49-F238E27FC236}">
                    <a16:creationId xmlns:a16="http://schemas.microsoft.com/office/drawing/2014/main" id="{7987ADB2-5824-4453-BAD2-4E3ABCE31F4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51495" y="3059315"/>
                <a:ext cx="1160891" cy="1005307"/>
              </a:xfrm>
              <a:custGeom>
                <a:avLst/>
                <a:gdLst>
                  <a:gd name="T0" fmla="*/ 170 w 679"/>
                  <a:gd name="T1" fmla="*/ 588 h 588"/>
                  <a:gd name="T2" fmla="*/ 0 w 679"/>
                  <a:gd name="T3" fmla="*/ 294 h 588"/>
                  <a:gd name="T4" fmla="*/ 170 w 679"/>
                  <a:gd name="T5" fmla="*/ 0 h 588"/>
                  <a:gd name="T6" fmla="*/ 509 w 679"/>
                  <a:gd name="T7" fmla="*/ 0 h 588"/>
                  <a:gd name="T8" fmla="*/ 679 w 679"/>
                  <a:gd name="T9" fmla="*/ 294 h 588"/>
                  <a:gd name="T10" fmla="*/ 509 w 679"/>
                  <a:gd name="T11" fmla="*/ 588 h 588"/>
                  <a:gd name="T12" fmla="*/ 170 w 679"/>
                  <a:gd name="T13" fmla="*/ 58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9" h="588">
                    <a:moveTo>
                      <a:pt x="170" y="588"/>
                    </a:moveTo>
                    <a:lnTo>
                      <a:pt x="0" y="294"/>
                    </a:lnTo>
                    <a:lnTo>
                      <a:pt x="170" y="0"/>
                    </a:lnTo>
                    <a:lnTo>
                      <a:pt x="509" y="0"/>
                    </a:lnTo>
                    <a:lnTo>
                      <a:pt x="679" y="294"/>
                    </a:lnTo>
                    <a:lnTo>
                      <a:pt x="509" y="588"/>
                    </a:lnTo>
                    <a:lnTo>
                      <a:pt x="170" y="588"/>
                    </a:lnTo>
                    <a:close/>
                  </a:path>
                </a:pathLst>
              </a:custGeom>
              <a:solidFill>
                <a:srgbClr val="FFFFFF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" name="Freeform 6">
                <a:extLst>
                  <a:ext uri="{FF2B5EF4-FFF2-40B4-BE49-F238E27FC236}">
                    <a16:creationId xmlns:a16="http://schemas.microsoft.com/office/drawing/2014/main" id="{7890779E-6F0B-40B0-93CF-2B261AF790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5805314" y="2920828"/>
                <a:ext cx="1453250" cy="1283989"/>
              </a:xfrm>
              <a:custGeom>
                <a:avLst/>
                <a:gdLst>
                  <a:gd name="T0" fmla="*/ 353 w 357"/>
                  <a:gd name="T1" fmla="*/ 143 h 315"/>
                  <a:gd name="T2" fmla="*/ 278 w 357"/>
                  <a:gd name="T3" fmla="*/ 14 h 315"/>
                  <a:gd name="T4" fmla="*/ 253 w 357"/>
                  <a:gd name="T5" fmla="*/ 0 h 315"/>
                  <a:gd name="T6" fmla="*/ 104 w 357"/>
                  <a:gd name="T7" fmla="*/ 0 h 315"/>
                  <a:gd name="T8" fmla="*/ 79 w 357"/>
                  <a:gd name="T9" fmla="*/ 14 h 315"/>
                  <a:gd name="T10" fmla="*/ 5 w 357"/>
                  <a:gd name="T11" fmla="*/ 143 h 315"/>
                  <a:gd name="T12" fmla="*/ 5 w 357"/>
                  <a:gd name="T13" fmla="*/ 172 h 315"/>
                  <a:gd name="T14" fmla="*/ 79 w 357"/>
                  <a:gd name="T15" fmla="*/ 301 h 315"/>
                  <a:gd name="T16" fmla="*/ 104 w 357"/>
                  <a:gd name="T17" fmla="*/ 315 h 315"/>
                  <a:gd name="T18" fmla="*/ 253 w 357"/>
                  <a:gd name="T19" fmla="*/ 315 h 315"/>
                  <a:gd name="T20" fmla="*/ 278 w 357"/>
                  <a:gd name="T21" fmla="*/ 301 h 315"/>
                  <a:gd name="T22" fmla="*/ 353 w 357"/>
                  <a:gd name="T23" fmla="*/ 172 h 315"/>
                  <a:gd name="T24" fmla="*/ 353 w 357"/>
                  <a:gd name="T25" fmla="*/ 143 h 315"/>
                  <a:gd name="T26" fmla="*/ 284 w 357"/>
                  <a:gd name="T27" fmla="*/ 172 h 315"/>
                  <a:gd name="T28" fmla="*/ 244 w 357"/>
                  <a:gd name="T29" fmla="*/ 241 h 315"/>
                  <a:gd name="T30" fmla="*/ 218 w 357"/>
                  <a:gd name="T31" fmla="*/ 256 h 315"/>
                  <a:gd name="T32" fmla="*/ 139 w 357"/>
                  <a:gd name="T33" fmla="*/ 256 h 315"/>
                  <a:gd name="T34" fmla="*/ 113 w 357"/>
                  <a:gd name="T35" fmla="*/ 241 h 315"/>
                  <a:gd name="T36" fmla="*/ 74 w 357"/>
                  <a:gd name="T37" fmla="*/ 172 h 315"/>
                  <a:gd name="T38" fmla="*/ 74 w 357"/>
                  <a:gd name="T39" fmla="*/ 143 h 315"/>
                  <a:gd name="T40" fmla="*/ 113 w 357"/>
                  <a:gd name="T41" fmla="*/ 74 h 315"/>
                  <a:gd name="T42" fmla="*/ 139 w 357"/>
                  <a:gd name="T43" fmla="*/ 59 h 315"/>
                  <a:gd name="T44" fmla="*/ 218 w 357"/>
                  <a:gd name="T45" fmla="*/ 59 h 315"/>
                  <a:gd name="T46" fmla="*/ 244 w 357"/>
                  <a:gd name="T47" fmla="*/ 74 h 315"/>
                  <a:gd name="T48" fmla="*/ 284 w 357"/>
                  <a:gd name="T49" fmla="*/ 143 h 315"/>
                  <a:gd name="T50" fmla="*/ 284 w 357"/>
                  <a:gd name="T51" fmla="*/ 17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7" h="315">
                    <a:moveTo>
                      <a:pt x="353" y="143"/>
                    </a:moveTo>
                    <a:cubicBezTo>
                      <a:pt x="278" y="14"/>
                      <a:pt x="278" y="14"/>
                      <a:pt x="278" y="14"/>
                    </a:cubicBezTo>
                    <a:cubicBezTo>
                      <a:pt x="273" y="6"/>
                      <a:pt x="262" y="0"/>
                      <a:pt x="253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5"/>
                      <a:pt x="104" y="315"/>
                    </a:cubicBezTo>
                    <a:cubicBezTo>
                      <a:pt x="253" y="315"/>
                      <a:pt x="253" y="315"/>
                      <a:pt x="253" y="315"/>
                    </a:cubicBezTo>
                    <a:cubicBezTo>
                      <a:pt x="262" y="315"/>
                      <a:pt x="273" y="309"/>
                      <a:pt x="278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7" y="164"/>
                      <a:pt x="357" y="151"/>
                      <a:pt x="353" y="143"/>
                    </a:cubicBezTo>
                    <a:moveTo>
                      <a:pt x="284" y="172"/>
                    </a:moveTo>
                    <a:cubicBezTo>
                      <a:pt x="244" y="241"/>
                      <a:pt x="244" y="241"/>
                      <a:pt x="244" y="241"/>
                    </a:cubicBezTo>
                    <a:cubicBezTo>
                      <a:pt x="239" y="249"/>
                      <a:pt x="228" y="256"/>
                      <a:pt x="218" y="256"/>
                    </a:cubicBezTo>
                    <a:cubicBezTo>
                      <a:pt x="139" y="256"/>
                      <a:pt x="139" y="256"/>
                      <a:pt x="139" y="256"/>
                    </a:cubicBezTo>
                    <a:cubicBezTo>
                      <a:pt x="129" y="256"/>
                      <a:pt x="118" y="249"/>
                      <a:pt x="113" y="241"/>
                    </a:cubicBezTo>
                    <a:cubicBezTo>
                      <a:pt x="74" y="172"/>
                      <a:pt x="74" y="172"/>
                      <a:pt x="74" y="172"/>
                    </a:cubicBezTo>
                    <a:cubicBezTo>
                      <a:pt x="69" y="164"/>
                      <a:pt x="69" y="151"/>
                      <a:pt x="74" y="143"/>
                    </a:cubicBezTo>
                    <a:cubicBezTo>
                      <a:pt x="113" y="74"/>
                      <a:pt x="113" y="74"/>
                      <a:pt x="113" y="74"/>
                    </a:cubicBezTo>
                    <a:cubicBezTo>
                      <a:pt x="118" y="66"/>
                      <a:pt x="129" y="59"/>
                      <a:pt x="139" y="59"/>
                    </a:cubicBezTo>
                    <a:cubicBezTo>
                      <a:pt x="218" y="59"/>
                      <a:pt x="218" y="59"/>
                      <a:pt x="218" y="59"/>
                    </a:cubicBezTo>
                    <a:cubicBezTo>
                      <a:pt x="228" y="59"/>
                      <a:pt x="239" y="66"/>
                      <a:pt x="244" y="74"/>
                    </a:cubicBezTo>
                    <a:cubicBezTo>
                      <a:pt x="284" y="143"/>
                      <a:pt x="284" y="143"/>
                      <a:pt x="284" y="143"/>
                    </a:cubicBezTo>
                    <a:cubicBezTo>
                      <a:pt x="288" y="151"/>
                      <a:pt x="288" y="164"/>
                      <a:pt x="284" y="172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5000"/>
                      <a:lumOff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3500000" scaled="1"/>
                <a:tileRect/>
              </a:gradFill>
              <a:ln w="349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77800" dist="127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4" name="组合 42">
              <a:extLst>
                <a:ext uri="{FF2B5EF4-FFF2-40B4-BE49-F238E27FC236}">
                  <a16:creationId xmlns:a16="http://schemas.microsoft.com/office/drawing/2014/main" id="{783537A9-A1E7-4729-97E0-99F7B4483575}"/>
                </a:ext>
              </a:extLst>
            </p:cNvPr>
            <p:cNvGrpSpPr/>
            <p:nvPr/>
          </p:nvGrpSpPr>
          <p:grpSpPr>
            <a:xfrm>
              <a:off x="1719472" y="1408902"/>
              <a:ext cx="3304949" cy="3827433"/>
              <a:chOff x="1716078" y="1788005"/>
              <a:chExt cx="3305714" cy="3828319"/>
            </a:xfrm>
          </p:grpSpPr>
          <p:sp>
            <p:nvSpPr>
              <p:cNvPr id="89" name="矩形 43">
                <a:extLst>
                  <a:ext uri="{FF2B5EF4-FFF2-40B4-BE49-F238E27FC236}">
                    <a16:creationId xmlns:a16="http://schemas.microsoft.com/office/drawing/2014/main" id="{8B45E9BC-D533-4598-83D3-D9BBB8EC0120}"/>
                  </a:ext>
                </a:extLst>
              </p:cNvPr>
              <p:cNvSpPr/>
              <p:nvPr/>
            </p:nvSpPr>
            <p:spPr>
              <a:xfrm>
                <a:off x="1997632" y="2279686"/>
                <a:ext cx="3024160" cy="128399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778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0" name="图片 44">
                <a:extLst>
                  <a:ext uri="{FF2B5EF4-FFF2-40B4-BE49-F238E27FC236}">
                    <a16:creationId xmlns:a16="http://schemas.microsoft.com/office/drawing/2014/main" id="{8B6DCAD0-6E5F-401E-9827-40B54556F1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010" t="71194" r="15480" b="14470"/>
              <a:stretch/>
            </p:blipFill>
            <p:spPr>
              <a:xfrm rot="5400000" flipH="1" flipV="1">
                <a:off x="237499" y="3266584"/>
                <a:ext cx="3828319" cy="871161"/>
              </a:xfrm>
              <a:prstGeom prst="rect">
                <a:avLst/>
              </a:prstGeom>
            </p:spPr>
          </p:pic>
        </p:grpSp>
        <p:sp>
          <p:nvSpPr>
            <p:cNvPr id="75" name="文本框 50">
              <a:extLst>
                <a:ext uri="{FF2B5EF4-FFF2-40B4-BE49-F238E27FC236}">
                  <a16:creationId xmlns:a16="http://schemas.microsoft.com/office/drawing/2014/main" id="{431C6BDB-0E5D-4360-9AB1-928B955928D2}"/>
                </a:ext>
              </a:extLst>
            </p:cNvPr>
            <p:cNvSpPr txBox="1"/>
            <p:nvPr/>
          </p:nvSpPr>
          <p:spPr>
            <a:xfrm>
              <a:off x="6198609" y="2928915"/>
              <a:ext cx="816060" cy="7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999" b="1" dirty="0">
                  <a:solidFill>
                    <a:schemeClr val="accent3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3999" b="1" dirty="0">
                <a:solidFill>
                  <a:schemeClr val="accent3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76" name="组合 46">
              <a:extLst>
                <a:ext uri="{FF2B5EF4-FFF2-40B4-BE49-F238E27FC236}">
                  <a16:creationId xmlns:a16="http://schemas.microsoft.com/office/drawing/2014/main" id="{3BB60233-9F07-4CB5-9DE2-D14E74BC8DCB}"/>
                </a:ext>
              </a:extLst>
            </p:cNvPr>
            <p:cNvGrpSpPr/>
            <p:nvPr/>
          </p:nvGrpSpPr>
          <p:grpSpPr>
            <a:xfrm>
              <a:off x="4651005" y="1900471"/>
              <a:ext cx="1452914" cy="1283692"/>
              <a:chOff x="4648289" y="2279687"/>
              <a:chExt cx="1453250" cy="1283989"/>
            </a:xfrm>
          </p:grpSpPr>
          <p:sp>
            <p:nvSpPr>
              <p:cNvPr id="87" name="Freeform 23">
                <a:extLst>
                  <a:ext uri="{FF2B5EF4-FFF2-40B4-BE49-F238E27FC236}">
                    <a16:creationId xmlns:a16="http://schemas.microsoft.com/office/drawing/2014/main" id="{655A03BD-B145-43A2-99EC-1F588067A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469" y="2418174"/>
                <a:ext cx="1160891" cy="1005307"/>
              </a:xfrm>
              <a:custGeom>
                <a:avLst/>
                <a:gdLst>
                  <a:gd name="T0" fmla="*/ 170 w 679"/>
                  <a:gd name="T1" fmla="*/ 588 h 588"/>
                  <a:gd name="T2" fmla="*/ 0 w 679"/>
                  <a:gd name="T3" fmla="*/ 294 h 588"/>
                  <a:gd name="T4" fmla="*/ 170 w 679"/>
                  <a:gd name="T5" fmla="*/ 0 h 588"/>
                  <a:gd name="T6" fmla="*/ 509 w 679"/>
                  <a:gd name="T7" fmla="*/ 0 h 588"/>
                  <a:gd name="T8" fmla="*/ 679 w 679"/>
                  <a:gd name="T9" fmla="*/ 294 h 588"/>
                  <a:gd name="T10" fmla="*/ 509 w 679"/>
                  <a:gd name="T11" fmla="*/ 588 h 588"/>
                  <a:gd name="T12" fmla="*/ 170 w 679"/>
                  <a:gd name="T13" fmla="*/ 58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9" h="588">
                    <a:moveTo>
                      <a:pt x="170" y="588"/>
                    </a:moveTo>
                    <a:lnTo>
                      <a:pt x="0" y="294"/>
                    </a:lnTo>
                    <a:lnTo>
                      <a:pt x="170" y="0"/>
                    </a:lnTo>
                    <a:lnTo>
                      <a:pt x="509" y="0"/>
                    </a:lnTo>
                    <a:lnTo>
                      <a:pt x="679" y="294"/>
                    </a:lnTo>
                    <a:lnTo>
                      <a:pt x="509" y="588"/>
                    </a:lnTo>
                    <a:lnTo>
                      <a:pt x="170" y="588"/>
                    </a:lnTo>
                    <a:close/>
                  </a:path>
                </a:pathLst>
              </a:custGeom>
              <a:solidFill>
                <a:srgbClr val="FFFFFF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6">
                <a:extLst>
                  <a:ext uri="{FF2B5EF4-FFF2-40B4-BE49-F238E27FC236}">
                    <a16:creationId xmlns:a16="http://schemas.microsoft.com/office/drawing/2014/main" id="{3A3A6748-34B0-4A6B-858A-3405711ED8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8289" y="2279687"/>
                <a:ext cx="1453250" cy="1283989"/>
              </a:xfrm>
              <a:custGeom>
                <a:avLst/>
                <a:gdLst>
                  <a:gd name="T0" fmla="*/ 353 w 357"/>
                  <a:gd name="T1" fmla="*/ 143 h 315"/>
                  <a:gd name="T2" fmla="*/ 278 w 357"/>
                  <a:gd name="T3" fmla="*/ 14 h 315"/>
                  <a:gd name="T4" fmla="*/ 253 w 357"/>
                  <a:gd name="T5" fmla="*/ 0 h 315"/>
                  <a:gd name="T6" fmla="*/ 104 w 357"/>
                  <a:gd name="T7" fmla="*/ 0 h 315"/>
                  <a:gd name="T8" fmla="*/ 79 w 357"/>
                  <a:gd name="T9" fmla="*/ 14 h 315"/>
                  <a:gd name="T10" fmla="*/ 5 w 357"/>
                  <a:gd name="T11" fmla="*/ 143 h 315"/>
                  <a:gd name="T12" fmla="*/ 5 w 357"/>
                  <a:gd name="T13" fmla="*/ 172 h 315"/>
                  <a:gd name="T14" fmla="*/ 79 w 357"/>
                  <a:gd name="T15" fmla="*/ 301 h 315"/>
                  <a:gd name="T16" fmla="*/ 104 w 357"/>
                  <a:gd name="T17" fmla="*/ 315 h 315"/>
                  <a:gd name="T18" fmla="*/ 253 w 357"/>
                  <a:gd name="T19" fmla="*/ 315 h 315"/>
                  <a:gd name="T20" fmla="*/ 278 w 357"/>
                  <a:gd name="T21" fmla="*/ 301 h 315"/>
                  <a:gd name="T22" fmla="*/ 353 w 357"/>
                  <a:gd name="T23" fmla="*/ 172 h 315"/>
                  <a:gd name="T24" fmla="*/ 353 w 357"/>
                  <a:gd name="T25" fmla="*/ 143 h 315"/>
                  <a:gd name="T26" fmla="*/ 284 w 357"/>
                  <a:gd name="T27" fmla="*/ 172 h 315"/>
                  <a:gd name="T28" fmla="*/ 244 w 357"/>
                  <a:gd name="T29" fmla="*/ 241 h 315"/>
                  <a:gd name="T30" fmla="*/ 218 w 357"/>
                  <a:gd name="T31" fmla="*/ 256 h 315"/>
                  <a:gd name="T32" fmla="*/ 139 w 357"/>
                  <a:gd name="T33" fmla="*/ 256 h 315"/>
                  <a:gd name="T34" fmla="*/ 113 w 357"/>
                  <a:gd name="T35" fmla="*/ 241 h 315"/>
                  <a:gd name="T36" fmla="*/ 74 w 357"/>
                  <a:gd name="T37" fmla="*/ 172 h 315"/>
                  <a:gd name="T38" fmla="*/ 74 w 357"/>
                  <a:gd name="T39" fmla="*/ 143 h 315"/>
                  <a:gd name="T40" fmla="*/ 113 w 357"/>
                  <a:gd name="T41" fmla="*/ 74 h 315"/>
                  <a:gd name="T42" fmla="*/ 139 w 357"/>
                  <a:gd name="T43" fmla="*/ 59 h 315"/>
                  <a:gd name="T44" fmla="*/ 218 w 357"/>
                  <a:gd name="T45" fmla="*/ 59 h 315"/>
                  <a:gd name="T46" fmla="*/ 244 w 357"/>
                  <a:gd name="T47" fmla="*/ 74 h 315"/>
                  <a:gd name="T48" fmla="*/ 284 w 357"/>
                  <a:gd name="T49" fmla="*/ 143 h 315"/>
                  <a:gd name="T50" fmla="*/ 284 w 357"/>
                  <a:gd name="T51" fmla="*/ 17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7" h="315">
                    <a:moveTo>
                      <a:pt x="353" y="143"/>
                    </a:moveTo>
                    <a:cubicBezTo>
                      <a:pt x="278" y="14"/>
                      <a:pt x="278" y="14"/>
                      <a:pt x="278" y="14"/>
                    </a:cubicBezTo>
                    <a:cubicBezTo>
                      <a:pt x="273" y="6"/>
                      <a:pt x="262" y="0"/>
                      <a:pt x="253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5"/>
                      <a:pt x="104" y="315"/>
                    </a:cubicBezTo>
                    <a:cubicBezTo>
                      <a:pt x="253" y="315"/>
                      <a:pt x="253" y="315"/>
                      <a:pt x="253" y="315"/>
                    </a:cubicBezTo>
                    <a:cubicBezTo>
                      <a:pt x="262" y="315"/>
                      <a:pt x="273" y="309"/>
                      <a:pt x="278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7" y="164"/>
                      <a:pt x="357" y="151"/>
                      <a:pt x="353" y="143"/>
                    </a:cubicBezTo>
                    <a:moveTo>
                      <a:pt x="284" y="172"/>
                    </a:moveTo>
                    <a:cubicBezTo>
                      <a:pt x="244" y="241"/>
                      <a:pt x="244" y="241"/>
                      <a:pt x="244" y="241"/>
                    </a:cubicBezTo>
                    <a:cubicBezTo>
                      <a:pt x="239" y="249"/>
                      <a:pt x="228" y="256"/>
                      <a:pt x="218" y="256"/>
                    </a:cubicBezTo>
                    <a:cubicBezTo>
                      <a:pt x="139" y="256"/>
                      <a:pt x="139" y="256"/>
                      <a:pt x="139" y="256"/>
                    </a:cubicBezTo>
                    <a:cubicBezTo>
                      <a:pt x="129" y="256"/>
                      <a:pt x="118" y="249"/>
                      <a:pt x="113" y="241"/>
                    </a:cubicBezTo>
                    <a:cubicBezTo>
                      <a:pt x="74" y="172"/>
                      <a:pt x="74" y="172"/>
                      <a:pt x="74" y="172"/>
                    </a:cubicBezTo>
                    <a:cubicBezTo>
                      <a:pt x="69" y="164"/>
                      <a:pt x="69" y="151"/>
                      <a:pt x="74" y="143"/>
                    </a:cubicBezTo>
                    <a:cubicBezTo>
                      <a:pt x="113" y="74"/>
                      <a:pt x="113" y="74"/>
                      <a:pt x="113" y="74"/>
                    </a:cubicBezTo>
                    <a:cubicBezTo>
                      <a:pt x="118" y="66"/>
                      <a:pt x="129" y="59"/>
                      <a:pt x="139" y="59"/>
                    </a:cubicBezTo>
                    <a:cubicBezTo>
                      <a:pt x="218" y="59"/>
                      <a:pt x="218" y="59"/>
                      <a:pt x="218" y="59"/>
                    </a:cubicBezTo>
                    <a:cubicBezTo>
                      <a:pt x="228" y="59"/>
                      <a:pt x="239" y="66"/>
                      <a:pt x="244" y="74"/>
                    </a:cubicBezTo>
                    <a:cubicBezTo>
                      <a:pt x="284" y="143"/>
                      <a:pt x="284" y="143"/>
                      <a:pt x="284" y="143"/>
                    </a:cubicBezTo>
                    <a:cubicBezTo>
                      <a:pt x="288" y="151"/>
                      <a:pt x="288" y="164"/>
                      <a:pt x="284" y="172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3000"/>
                      <a:lumOff val="97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3500000" scaled="1"/>
                <a:tileRect/>
              </a:gradFill>
              <a:ln w="349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77800" dist="127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AD79530-F5AD-4B10-A62C-A55A627AAB2C}"/>
                </a:ext>
              </a:extLst>
            </p:cNvPr>
            <p:cNvSpPr txBox="1"/>
            <p:nvPr/>
          </p:nvSpPr>
          <p:spPr>
            <a:xfrm>
              <a:off x="2242043" y="2049988"/>
              <a:ext cx="2476732" cy="89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Доступностью нужно управлять без привлечения дополнительных ресурсов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A2EE6D7-412A-4994-8F96-98EB6A9E35DE}"/>
                </a:ext>
              </a:extLst>
            </p:cNvPr>
            <p:cNvSpPr txBox="1"/>
            <p:nvPr/>
          </p:nvSpPr>
          <p:spPr>
            <a:xfrm>
              <a:off x="2242043" y="3356185"/>
              <a:ext cx="2476732" cy="89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600" dirty="0">
                  <a:latin typeface="Century Gothic" panose="020B0502020202020204" pitchFamily="34" charset="0"/>
                </a:rPr>
                <a:t>Цифровые решения повысили управляемость и прозрачность здравоохранения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5EF9A9E-30F4-4EDE-A782-22924D1AA5C8}"/>
                </a:ext>
              </a:extLst>
            </p:cNvPr>
            <p:cNvSpPr txBox="1"/>
            <p:nvPr/>
          </p:nvSpPr>
          <p:spPr>
            <a:xfrm>
              <a:off x="7452432" y="2681540"/>
              <a:ext cx="2476732" cy="89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600" dirty="0">
                  <a:latin typeface="Century Gothic" panose="020B0502020202020204" pitchFamily="34" charset="0"/>
                </a:rPr>
                <a:t>Обратная связь с пациентами основной индикатор при принятии решений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2A30868-AB09-42FD-81EF-23C396BA7153}"/>
                </a:ext>
              </a:extLst>
            </p:cNvPr>
            <p:cNvSpPr txBox="1"/>
            <p:nvPr/>
          </p:nvSpPr>
          <p:spPr>
            <a:xfrm>
              <a:off x="7452432" y="3992659"/>
              <a:ext cx="2476732" cy="89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600" dirty="0">
                  <a:latin typeface="Century Gothic" panose="020B0502020202020204" pitchFamily="34" charset="0"/>
                </a:rPr>
                <a:t>Цифровые решения повысили управляемость и прозрачность здравоохранения</a:t>
              </a:r>
            </a:p>
          </p:txBody>
        </p:sp>
        <p:sp>
          <p:nvSpPr>
            <p:cNvPr id="85" name="文本框 47">
              <a:extLst>
                <a:ext uri="{FF2B5EF4-FFF2-40B4-BE49-F238E27FC236}">
                  <a16:creationId xmlns:a16="http://schemas.microsoft.com/office/drawing/2014/main" id="{CDDEDB51-EA61-4951-BA29-87BD5501F261}"/>
                </a:ext>
              </a:extLst>
            </p:cNvPr>
            <p:cNvSpPr txBox="1"/>
            <p:nvPr/>
          </p:nvSpPr>
          <p:spPr>
            <a:xfrm>
              <a:off x="5064123" y="2236735"/>
              <a:ext cx="816060" cy="7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999" b="1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3999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6" name="文本框 48">
              <a:extLst>
                <a:ext uri="{FF2B5EF4-FFF2-40B4-BE49-F238E27FC236}">
                  <a16:creationId xmlns:a16="http://schemas.microsoft.com/office/drawing/2014/main" id="{131E1C87-81EF-40BF-852A-30B27BDFB6D5}"/>
                </a:ext>
              </a:extLst>
            </p:cNvPr>
            <p:cNvSpPr txBox="1"/>
            <p:nvPr/>
          </p:nvSpPr>
          <p:spPr>
            <a:xfrm>
              <a:off x="5064122" y="3539672"/>
              <a:ext cx="816060" cy="7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999" b="1" dirty="0">
                  <a:solidFill>
                    <a:schemeClr val="accent5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3999" b="1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29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802" y="2481624"/>
            <a:ext cx="5381224" cy="2577129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1C26215-D1AA-4808-9DAD-2424D41E8032}"/>
              </a:ext>
            </a:extLst>
          </p:cNvPr>
          <p:cNvSpPr/>
          <p:nvPr/>
        </p:nvSpPr>
        <p:spPr>
          <a:xfrm flipH="1">
            <a:off x="-7670" y="6380534"/>
            <a:ext cx="12207345" cy="477467"/>
          </a:xfrm>
          <a:prstGeom prst="rect">
            <a:avLst/>
          </a:prstGeom>
          <a:gradFill>
            <a:gsLst>
              <a:gs pos="40000">
                <a:srgbClr val="053C90">
                  <a:alpha val="0"/>
                </a:srgbClr>
              </a:gs>
              <a:gs pos="100000">
                <a:srgbClr val="010E54"/>
              </a:gs>
              <a:gs pos="0">
                <a:srgbClr val="0754B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C0B0E354-C6C3-437D-ACB4-39B2ED78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2FF2BEF-16B2-47A0-8201-3363E43ABDAD}"/>
              </a:ext>
            </a:extLst>
          </p:cNvPr>
          <p:cNvSpPr/>
          <p:nvPr/>
        </p:nvSpPr>
        <p:spPr>
          <a:xfrm>
            <a:off x="575443" y="6454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2FA766D-E698-4D33-8EE9-46B5FB4522FE}"/>
              </a:ext>
            </a:extLst>
          </p:cNvPr>
          <p:cNvSpPr/>
          <p:nvPr/>
        </p:nvSpPr>
        <p:spPr>
          <a:xfrm>
            <a:off x="2" y="255626"/>
            <a:ext cx="12191997" cy="1099200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BFCFE">
                  <a:alpha val="9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Shape 89">
            <a:extLst>
              <a:ext uri="{FF2B5EF4-FFF2-40B4-BE49-F238E27FC236}">
                <a16:creationId xmlns:a16="http://schemas.microsoft.com/office/drawing/2014/main" id="{7DABFF7C-7DDD-4E5B-A59B-72A8A9C0F0D7}"/>
              </a:ext>
            </a:extLst>
          </p:cNvPr>
          <p:cNvSpPr/>
          <p:nvPr/>
        </p:nvSpPr>
        <p:spPr>
          <a:xfrm>
            <a:off x="1629402" y="571326"/>
            <a:ext cx="9394198" cy="46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7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ru-RU" sz="2000" b="1" dirty="0" smtClean="0">
                <a:solidFill>
                  <a:srgbClr val="0002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Диспансерное наблюдение</a:t>
            </a:r>
            <a:endParaRPr lang="ru-RU" sz="2000" b="1" dirty="0">
              <a:solidFill>
                <a:srgbClr val="0002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6271083-7829-4D35-923B-72988A2616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5" y="301115"/>
            <a:ext cx="1008222" cy="1008222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90879951"/>
              </p:ext>
            </p:extLst>
          </p:nvPr>
        </p:nvGraphicFramePr>
        <p:xfrm>
          <a:off x="679795" y="0"/>
          <a:ext cx="6560589" cy="3965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795" y="2631113"/>
            <a:ext cx="4734510" cy="2278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89" y="3965171"/>
            <a:ext cx="4862262" cy="235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3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олилиния: фигура 49">
            <a:extLst>
              <a:ext uri="{FF2B5EF4-FFF2-40B4-BE49-F238E27FC236}">
                <a16:creationId xmlns:a16="http://schemas.microsoft.com/office/drawing/2014/main" id="{0EAF5D41-36DD-4296-9A95-FCD7B70905D1}"/>
              </a:ext>
            </a:extLst>
          </p:cNvPr>
          <p:cNvSpPr/>
          <p:nvPr/>
        </p:nvSpPr>
        <p:spPr>
          <a:xfrm flipV="1">
            <a:off x="4" y="0"/>
            <a:ext cx="7952733" cy="6858000"/>
          </a:xfrm>
          <a:custGeom>
            <a:avLst/>
            <a:gdLst>
              <a:gd name="connsiteX0" fmla="*/ 4218533 w 7544411"/>
              <a:gd name="connsiteY0" fmla="*/ 6847456 h 6847456"/>
              <a:gd name="connsiteX1" fmla="*/ 0 w 7544411"/>
              <a:gd name="connsiteY1" fmla="*/ 6847456 h 6847456"/>
              <a:gd name="connsiteX2" fmla="*/ 0 w 7544411"/>
              <a:gd name="connsiteY2" fmla="*/ 0 h 6847456"/>
              <a:gd name="connsiteX3" fmla="*/ 7544411 w 7544411"/>
              <a:gd name="connsiteY3" fmla="*/ 0 h 684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4411" h="6847456">
                <a:moveTo>
                  <a:pt x="4218533" y="6847456"/>
                </a:moveTo>
                <a:lnTo>
                  <a:pt x="0" y="6847456"/>
                </a:lnTo>
                <a:lnTo>
                  <a:pt x="0" y="0"/>
                </a:lnTo>
                <a:lnTo>
                  <a:pt x="7544411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8B62AE08-11D4-4D56-969D-8413B912D125}"/>
              </a:ext>
            </a:extLst>
          </p:cNvPr>
          <p:cNvSpPr/>
          <p:nvPr/>
        </p:nvSpPr>
        <p:spPr>
          <a:xfrm flipH="1" flipV="1">
            <a:off x="4437545" y="-419101"/>
            <a:ext cx="7754456" cy="7281069"/>
          </a:xfrm>
          <a:custGeom>
            <a:avLst/>
            <a:gdLst>
              <a:gd name="connsiteX0" fmla="*/ 0 w 7453213"/>
              <a:gd name="connsiteY0" fmla="*/ 6861971 h 6861971"/>
              <a:gd name="connsiteX1" fmla="*/ 887036 w 7453213"/>
              <a:gd name="connsiteY1" fmla="*/ 6861971 h 6861971"/>
              <a:gd name="connsiteX2" fmla="*/ 7453213 w 7453213"/>
              <a:gd name="connsiteY2" fmla="*/ 3852295 h 6861971"/>
              <a:gd name="connsiteX3" fmla="*/ 5687473 w 7453213"/>
              <a:gd name="connsiteY3" fmla="*/ 0 h 6861971"/>
              <a:gd name="connsiteX4" fmla="*/ 0 w 7453213"/>
              <a:gd name="connsiteY4" fmla="*/ 0 h 686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3213" h="6861971">
                <a:moveTo>
                  <a:pt x="0" y="6861971"/>
                </a:moveTo>
                <a:lnTo>
                  <a:pt x="887036" y="6861971"/>
                </a:lnTo>
                <a:lnTo>
                  <a:pt x="7453213" y="3852295"/>
                </a:lnTo>
                <a:lnTo>
                  <a:pt x="568747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974737E3-659B-4244-998C-593BB612B130}"/>
              </a:ext>
            </a:extLst>
          </p:cNvPr>
          <p:cNvSpPr/>
          <p:nvPr/>
        </p:nvSpPr>
        <p:spPr>
          <a:xfrm flipH="1">
            <a:off x="-7670" y="6380534"/>
            <a:ext cx="12207345" cy="477467"/>
          </a:xfrm>
          <a:prstGeom prst="rect">
            <a:avLst/>
          </a:prstGeom>
          <a:gradFill>
            <a:gsLst>
              <a:gs pos="40000">
                <a:srgbClr val="053C90">
                  <a:alpha val="0"/>
                </a:srgbClr>
              </a:gs>
              <a:gs pos="100000">
                <a:srgbClr val="010E54"/>
              </a:gs>
              <a:gs pos="0">
                <a:srgbClr val="0754B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14FEE52A-0264-4F7B-9F5F-50433C257587}"/>
              </a:ext>
            </a:extLst>
          </p:cNvPr>
          <p:cNvSpPr/>
          <p:nvPr/>
        </p:nvSpPr>
        <p:spPr>
          <a:xfrm>
            <a:off x="4" y="255627"/>
            <a:ext cx="12191997" cy="1099200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BFCFE">
                  <a:alpha val="9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60" name="Shape 89">
            <a:extLst>
              <a:ext uri="{FF2B5EF4-FFF2-40B4-BE49-F238E27FC236}">
                <a16:creationId xmlns:a16="http://schemas.microsoft.com/office/drawing/2014/main" id="{6F029EEA-2959-4332-9CA7-0E218FBF60C5}"/>
              </a:ext>
            </a:extLst>
          </p:cNvPr>
          <p:cNvSpPr/>
          <p:nvPr/>
        </p:nvSpPr>
        <p:spPr>
          <a:xfrm>
            <a:off x="1629403" y="616885"/>
            <a:ext cx="9394199" cy="376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«Сахалинская практика доступной медицины»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706293C-25B9-4A18-93EA-7FAD8F9074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7" y="301116"/>
            <a:ext cx="1008223" cy="1008223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D14D64-0F1E-438F-9F8A-57320819F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845C3AE-F513-75EA-FFFD-F765E53145E6}"/>
              </a:ext>
            </a:extLst>
          </p:cNvPr>
          <p:cNvSpPr/>
          <p:nvPr/>
        </p:nvSpPr>
        <p:spPr>
          <a:xfrm>
            <a:off x="575443" y="6454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7FE782-7DD5-44A3-BB30-E60ADEBC729B}"/>
              </a:ext>
            </a:extLst>
          </p:cNvPr>
          <p:cNvSpPr txBox="1"/>
          <p:nvPr/>
        </p:nvSpPr>
        <p:spPr>
          <a:xfrm>
            <a:off x="825011" y="2190957"/>
            <a:ext cx="4140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Обеспечение</a:t>
            </a:r>
            <a:r>
              <a:rPr 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 100% </a:t>
            </a:r>
            <a:r>
              <a:rPr lang="ru-RU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 доступности оказания медицинской помощи населению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DCA713-C59D-42F8-B105-133BFCB7C173}"/>
              </a:ext>
            </a:extLst>
          </p:cNvPr>
          <p:cNvSpPr txBox="1"/>
          <p:nvPr/>
        </p:nvSpPr>
        <p:spPr>
          <a:xfrm>
            <a:off x="796326" y="1582910"/>
            <a:ext cx="1285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</a:t>
            </a:r>
            <a:r>
              <a:rPr lang="ru-RU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8B76A1-36C3-4924-A769-CE056C54302E}"/>
              </a:ext>
            </a:extLst>
          </p:cNvPr>
          <p:cNvSpPr txBox="1"/>
          <p:nvPr/>
        </p:nvSpPr>
        <p:spPr>
          <a:xfrm>
            <a:off x="5473700" y="2190957"/>
            <a:ext cx="6537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Обеспечить доступность медицинской помощи в амбулаторных подразделениях медицинских организациях по критериям: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0DC1D7-CD3B-4515-A830-AA6EC19D934D}"/>
              </a:ext>
            </a:extLst>
          </p:cNvPr>
          <p:cNvSpPr txBox="1"/>
          <p:nvPr/>
        </p:nvSpPr>
        <p:spPr>
          <a:xfrm>
            <a:off x="10174651" y="1582910"/>
            <a:ext cx="169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EF05F3FE-9A72-478F-AB32-FB8CE149A582}"/>
              </a:ext>
            </a:extLst>
          </p:cNvPr>
          <p:cNvSpPr/>
          <p:nvPr/>
        </p:nvSpPr>
        <p:spPr>
          <a:xfrm flipH="1">
            <a:off x="3" y="4176221"/>
            <a:ext cx="12191997" cy="2023995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BFCFE">
                  <a:alpha val="9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4BA90CB-F17E-46F5-A814-D4B3AC450564}"/>
              </a:ext>
            </a:extLst>
          </p:cNvPr>
          <p:cNvSpPr/>
          <p:nvPr/>
        </p:nvSpPr>
        <p:spPr>
          <a:xfrm>
            <a:off x="2946400" y="4384950"/>
            <a:ext cx="893501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/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прием в неотложной форме в день обращения</a:t>
            </a:r>
          </a:p>
          <a:p>
            <a:pPr marL="0" lvl="3"/>
            <a:endParaRPr lang="ru-RU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0" lvl="3"/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время ожидания планового приема терапевтом, педиатром, врачом общей практики</a:t>
            </a:r>
          </a:p>
          <a:p>
            <a:pPr marL="0" lvl="3"/>
            <a:endParaRPr lang="ru-RU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0" lvl="3"/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время ожидания планового приема врачом «узкой» специализации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F9DABC-0F17-46CC-BB59-651D9CC2481D}"/>
              </a:ext>
            </a:extLst>
          </p:cNvPr>
          <p:cNvSpPr txBox="1"/>
          <p:nvPr/>
        </p:nvSpPr>
        <p:spPr>
          <a:xfrm>
            <a:off x="1665044" y="4176221"/>
            <a:ext cx="1075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0</a:t>
            </a:r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 дней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F2F6C9-FFE4-48A5-8692-921862D5D72F}"/>
              </a:ext>
            </a:extLst>
          </p:cNvPr>
          <p:cNvSpPr txBox="1"/>
          <p:nvPr/>
        </p:nvSpPr>
        <p:spPr>
          <a:xfrm>
            <a:off x="1659690" y="4733256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2</a:t>
            </a:r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 дня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9418CD-4518-479D-A56E-10E03BA1D3C8}"/>
              </a:ext>
            </a:extLst>
          </p:cNvPr>
          <p:cNvSpPr txBox="1"/>
          <p:nvPr/>
        </p:nvSpPr>
        <p:spPr>
          <a:xfrm>
            <a:off x="1668482" y="5560035"/>
            <a:ext cx="1075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7</a:t>
            </a:r>
            <a:r>
              <a:rPr lang="ru-RU" dirty="0">
                <a:solidFill>
                  <a:schemeClr val="tx2"/>
                </a:solidFill>
                <a:latin typeface="Century Gothic" panose="020B0502020202020204" pitchFamily="34" charset="0"/>
              </a:rPr>
              <a:t> дней</a:t>
            </a:r>
          </a:p>
        </p:txBody>
      </p:sp>
    </p:spTree>
    <p:extLst>
      <p:ext uri="{BB962C8B-B14F-4D97-AF65-F5344CB8AC3E}">
        <p14:creationId xmlns:p14="http://schemas.microsoft.com/office/powerpoint/2010/main" val="23966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37C74FF-610A-4A78-B24A-34371A73402A}"/>
              </a:ext>
            </a:extLst>
          </p:cNvPr>
          <p:cNvSpPr/>
          <p:nvPr/>
        </p:nvSpPr>
        <p:spPr>
          <a:xfrm>
            <a:off x="2" y="255626"/>
            <a:ext cx="12191997" cy="1099200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BFCFE">
                  <a:alpha val="9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Shape 89">
            <a:extLst>
              <a:ext uri="{FF2B5EF4-FFF2-40B4-BE49-F238E27FC236}">
                <a16:creationId xmlns:a16="http://schemas.microsoft.com/office/drawing/2014/main" id="{8F5D2067-FF9A-47E0-B7B2-E315DF0A268A}"/>
              </a:ext>
            </a:extLst>
          </p:cNvPr>
          <p:cNvSpPr/>
          <p:nvPr/>
        </p:nvSpPr>
        <p:spPr>
          <a:xfrm>
            <a:off x="1629402" y="616884"/>
            <a:ext cx="9394198" cy="376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Этапы реализации проекта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12C863D-32A6-495C-A1A9-1C12BF63B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5" y="301115"/>
            <a:ext cx="1008222" cy="100822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5801CB8-A5BC-4322-B570-D5D7992C1894}"/>
              </a:ext>
            </a:extLst>
          </p:cNvPr>
          <p:cNvSpPr/>
          <p:nvPr/>
        </p:nvSpPr>
        <p:spPr>
          <a:xfrm flipH="1">
            <a:off x="-7670" y="6380534"/>
            <a:ext cx="12207345" cy="477467"/>
          </a:xfrm>
          <a:prstGeom prst="rect">
            <a:avLst/>
          </a:prstGeom>
          <a:gradFill>
            <a:gsLst>
              <a:gs pos="40000">
                <a:srgbClr val="053C90">
                  <a:alpha val="0"/>
                </a:srgbClr>
              </a:gs>
              <a:gs pos="100000">
                <a:srgbClr val="010E54"/>
              </a:gs>
              <a:gs pos="0">
                <a:srgbClr val="0754B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F414AE38-BED1-477A-BC1F-4AD9D243E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597013C-7B95-41D1-9902-16732149AC67}"/>
              </a:ext>
            </a:extLst>
          </p:cNvPr>
          <p:cNvSpPr/>
          <p:nvPr/>
        </p:nvSpPr>
        <p:spPr>
          <a:xfrm>
            <a:off x="575443" y="6454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0B1631B-EFEC-4382-A01B-A4AC9AF338AA}"/>
              </a:ext>
            </a:extLst>
          </p:cNvPr>
          <p:cNvCxnSpPr>
            <a:cxnSpLocks/>
          </p:cNvCxnSpPr>
          <p:nvPr/>
        </p:nvCxnSpPr>
        <p:spPr>
          <a:xfrm>
            <a:off x="0" y="2064237"/>
            <a:ext cx="1219967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87C03955-DE8F-4EB7-A908-2959206860CE}"/>
              </a:ext>
            </a:extLst>
          </p:cNvPr>
          <p:cNvGrpSpPr/>
          <p:nvPr/>
        </p:nvGrpSpPr>
        <p:grpSpPr>
          <a:xfrm>
            <a:off x="1047478" y="1865253"/>
            <a:ext cx="3077315" cy="3844067"/>
            <a:chOff x="1803456" y="1865253"/>
            <a:chExt cx="3077315" cy="3844067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AF3EDED0-2F2D-42A3-90D6-DED426F5CF47}"/>
                </a:ext>
              </a:extLst>
            </p:cNvPr>
            <p:cNvSpPr/>
            <p:nvPr/>
          </p:nvSpPr>
          <p:spPr>
            <a:xfrm>
              <a:off x="2866527" y="1865253"/>
              <a:ext cx="397968" cy="397968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542925" algn="ctr"/>
              <a:endPara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Shape 89">
              <a:extLst>
                <a:ext uri="{FF2B5EF4-FFF2-40B4-BE49-F238E27FC236}">
                  <a16:creationId xmlns:a16="http://schemas.microsoft.com/office/drawing/2014/main" id="{3274BA1B-7B73-49FB-99F0-082BB135A50F}"/>
                </a:ext>
              </a:extLst>
            </p:cNvPr>
            <p:cNvSpPr/>
            <p:nvPr/>
          </p:nvSpPr>
          <p:spPr>
            <a:xfrm>
              <a:off x="1803456" y="3978418"/>
              <a:ext cx="3077315" cy="17309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121" tIns="34121" rIns="34121" bIns="34121" anchor="t">
              <a:spAutoFit/>
            </a:bodyPr>
            <a:lstStyle/>
            <a:p>
              <a:r>
                <a:rPr lang="ru-RU" dirty="0">
                  <a:latin typeface="Century Gothic" panose="020B0502020202020204" pitchFamily="34" charset="0"/>
                </a:rPr>
                <a:t>Запущен пилотный проект «Централизация управления кадровой службой» в четырех крупных городских поликлиниках</a:t>
              </a:r>
            </a:p>
          </p:txBody>
        </p:sp>
        <p:sp>
          <p:nvSpPr>
            <p:cNvPr id="47" name="Shape 89">
              <a:extLst>
                <a:ext uri="{FF2B5EF4-FFF2-40B4-BE49-F238E27FC236}">
                  <a16:creationId xmlns:a16="http://schemas.microsoft.com/office/drawing/2014/main" id="{25D8679F-99B2-4F8D-A163-39A17F5AF285}"/>
                </a:ext>
              </a:extLst>
            </p:cNvPr>
            <p:cNvSpPr/>
            <p:nvPr/>
          </p:nvSpPr>
          <p:spPr>
            <a:xfrm>
              <a:off x="1929717" y="2332413"/>
              <a:ext cx="2271589" cy="3766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121" tIns="34121" rIns="34121" bIns="34121" anchor="ctr">
              <a:spAutoFit/>
            </a:bodyPr>
            <a:lstStyle/>
            <a:p>
              <a:pPr algn="ctr" defTabSz="1219170">
                <a:spcBef>
                  <a:spcPct val="0"/>
                </a:spcBef>
                <a:defRPr/>
              </a:pPr>
              <a:r>
                <a:rPr lang="ru-RU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ноября 2021</a:t>
              </a:r>
              <a:endParaRPr lang="ru-RU" sz="20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35C354DA-E5B0-4F1E-8A10-F2063CA25ABA}"/>
                </a:ext>
              </a:extLst>
            </p:cNvPr>
            <p:cNvGrpSpPr/>
            <p:nvPr/>
          </p:nvGrpSpPr>
          <p:grpSpPr>
            <a:xfrm>
              <a:off x="1803456" y="2880443"/>
              <a:ext cx="1804700" cy="993756"/>
              <a:chOff x="1167149" y="2880443"/>
              <a:chExt cx="1804700" cy="993756"/>
            </a:xfrm>
          </p:grpSpPr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29061357-4F8E-4DF7-8EC8-8FC4B73EA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89979" l="5870" r="90000">
                            <a14:foregroundMark x1="30435" y1="13608" x2="30435" y2="13608"/>
                            <a14:foregroundMark x1="50761" y1="20992" x2="50761" y2="20992"/>
                            <a14:foregroundMark x1="85543" y1="14346" x2="85543" y2="143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7444" y="2880443"/>
                <a:ext cx="964405" cy="993756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FB0F4B6-C324-4F87-932B-096CE0F29446}"/>
                  </a:ext>
                </a:extLst>
              </p:cNvPr>
              <p:cNvSpPr txBox="1"/>
              <p:nvPr/>
            </p:nvSpPr>
            <p:spPr>
              <a:xfrm>
                <a:off x="1167149" y="3054156"/>
                <a:ext cx="8402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600" dirty="0">
                    <a:latin typeface="Arial Black" panose="020B0A04020102020204" pitchFamily="34" charset="0"/>
                  </a:rPr>
                  <a:t>4</a:t>
                </a:r>
                <a:r>
                  <a:rPr lang="ru-RU" sz="1000" dirty="0">
                    <a:latin typeface="Arial Black" panose="020B0A04020102020204" pitchFamily="34" charset="0"/>
                  </a:rPr>
                  <a:t> </a:t>
                </a:r>
                <a:r>
                  <a:rPr lang="ru-RU" sz="3600" dirty="0">
                    <a:latin typeface="Arial Black" panose="020B0A04020102020204" pitchFamily="34" charset="0"/>
                  </a:rPr>
                  <a:t>×</a:t>
                </a:r>
                <a:endParaRPr lang="ru-RU" dirty="0"/>
              </a:p>
            </p:txBody>
          </p: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FC5C625-78D7-4EB4-8C2A-15E1F4687F4C}"/>
              </a:ext>
            </a:extLst>
          </p:cNvPr>
          <p:cNvGrpSpPr/>
          <p:nvPr/>
        </p:nvGrpSpPr>
        <p:grpSpPr>
          <a:xfrm>
            <a:off x="4829159" y="1865253"/>
            <a:ext cx="3077315" cy="4121066"/>
            <a:chOff x="5602967" y="1865253"/>
            <a:chExt cx="3077315" cy="4121066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F881B2E0-2EC5-4A00-9535-80A6598375E8}"/>
                </a:ext>
              </a:extLst>
            </p:cNvPr>
            <p:cNvSpPr/>
            <p:nvPr/>
          </p:nvSpPr>
          <p:spPr>
            <a:xfrm>
              <a:off x="6808820" y="1865253"/>
              <a:ext cx="397968" cy="39796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542925" algn="ctr"/>
              <a:endPara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Shape 89">
              <a:extLst>
                <a:ext uri="{FF2B5EF4-FFF2-40B4-BE49-F238E27FC236}">
                  <a16:creationId xmlns:a16="http://schemas.microsoft.com/office/drawing/2014/main" id="{A87D0FD6-1C9B-4C99-A1D2-A5DA77BCC458}"/>
                </a:ext>
              </a:extLst>
            </p:cNvPr>
            <p:cNvSpPr/>
            <p:nvPr/>
          </p:nvSpPr>
          <p:spPr>
            <a:xfrm>
              <a:off x="5872010" y="2332413"/>
              <a:ext cx="2271589" cy="3766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121" tIns="34121" rIns="34121" bIns="34121" anchor="ctr">
              <a:spAutoFit/>
            </a:bodyPr>
            <a:lstStyle/>
            <a:p>
              <a:pPr algn="ctr" defTabSz="1219170">
                <a:spcBef>
                  <a:spcPct val="0"/>
                </a:spcBef>
                <a:defRPr/>
              </a:pPr>
              <a:r>
                <a:rPr lang="ru-RU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lang="ru-RU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января 20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  <a:endParaRPr lang="ru-RU" sz="20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F6C02527-514F-40AC-96B9-3619BFBEDFB2}"/>
                </a:ext>
              </a:extLst>
            </p:cNvPr>
            <p:cNvGrpSpPr/>
            <p:nvPr/>
          </p:nvGrpSpPr>
          <p:grpSpPr>
            <a:xfrm>
              <a:off x="5602967" y="2866288"/>
              <a:ext cx="2106906" cy="892484"/>
              <a:chOff x="5127795" y="2866288"/>
              <a:chExt cx="2106906" cy="892484"/>
            </a:xfrm>
          </p:grpSpPr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68F03D7D-A5D1-4FC7-8418-095695650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2305" b="89844" l="10000" r="85556">
                            <a14:foregroundMark x1="48667" y1="26953" x2="49444" y2="29297"/>
                            <a14:backgroundMark x1="24556" y1="26367" x2="24556" y2="26367"/>
                            <a14:backgroundMark x1="30667" y1="35156" x2="30667" y2="3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5883" y="2866288"/>
                <a:ext cx="1568818" cy="892484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10F8F07-21BF-4A46-8113-47D0F1F1B5E9}"/>
                  </a:ext>
                </a:extLst>
              </p:cNvPr>
              <p:cNvSpPr txBox="1"/>
              <p:nvPr/>
            </p:nvSpPr>
            <p:spPr>
              <a:xfrm>
                <a:off x="5127795" y="3056067"/>
                <a:ext cx="8402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600" dirty="0">
                    <a:latin typeface="Arial Black" panose="020B0A04020102020204" pitchFamily="34" charset="0"/>
                  </a:rPr>
                  <a:t>+5</a:t>
                </a:r>
                <a:r>
                  <a:rPr lang="ru-RU" sz="1000" dirty="0">
                    <a:latin typeface="Arial Black" panose="020B0A04020102020204" pitchFamily="34" charset="0"/>
                  </a:rPr>
                  <a:t> </a:t>
                </a:r>
                <a:endParaRPr lang="ru-RU" dirty="0"/>
              </a:p>
            </p:txBody>
          </p:sp>
        </p:grpSp>
        <p:sp>
          <p:nvSpPr>
            <p:cNvPr id="54" name="Shape 89">
              <a:extLst>
                <a:ext uri="{FF2B5EF4-FFF2-40B4-BE49-F238E27FC236}">
                  <a16:creationId xmlns:a16="http://schemas.microsoft.com/office/drawing/2014/main" id="{AF1D7C9A-DD04-4BC9-BD95-9B82510B3D52}"/>
                </a:ext>
              </a:extLst>
            </p:cNvPr>
            <p:cNvSpPr/>
            <p:nvPr/>
          </p:nvSpPr>
          <p:spPr>
            <a:xfrm>
              <a:off x="5602967" y="3978418"/>
              <a:ext cx="3077315" cy="20079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121" tIns="34121" rIns="34121" bIns="34121" anchor="t">
              <a:spAutoFit/>
            </a:bodyPr>
            <a:lstStyle/>
            <a:p>
              <a:r>
                <a:rPr lang="ru-RU" dirty="0">
                  <a:latin typeface="Century Gothic" panose="020B0502020202020204" pitchFamily="34" charset="0"/>
                </a:rPr>
                <a:t>Подключение к проекту Долинской ЦРБ, </a:t>
              </a:r>
              <a:r>
                <a:rPr lang="ru-RU" dirty="0" err="1">
                  <a:latin typeface="Century Gothic" panose="020B0502020202020204" pitchFamily="34" charset="0"/>
                </a:rPr>
                <a:t>Корсаковской</a:t>
              </a:r>
              <a:r>
                <a:rPr lang="ru-RU" dirty="0">
                  <a:latin typeface="Century Gothic" panose="020B0502020202020204" pitchFamily="34" charset="0"/>
                </a:rPr>
                <a:t> ЦРБ, </a:t>
              </a:r>
              <a:r>
                <a:rPr lang="ru-RU" dirty="0" err="1">
                  <a:latin typeface="Century Gothic" panose="020B0502020202020204" pitchFamily="34" charset="0"/>
                </a:rPr>
                <a:t>Анивской</a:t>
              </a:r>
              <a:r>
                <a:rPr lang="ru-RU" dirty="0">
                  <a:latin typeface="Century Gothic" panose="020B0502020202020204" pitchFamily="34" charset="0"/>
                </a:rPr>
                <a:t> ЦРБ, женской консультации и детской поликлиники Южно-Сахалинска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121FAAD-6428-4E59-B146-C79A4C4C555F}"/>
              </a:ext>
            </a:extLst>
          </p:cNvPr>
          <p:cNvGrpSpPr/>
          <p:nvPr/>
        </p:nvGrpSpPr>
        <p:grpSpPr>
          <a:xfrm>
            <a:off x="8610841" y="1865253"/>
            <a:ext cx="2775522" cy="4121066"/>
            <a:chOff x="9508937" y="1865253"/>
            <a:chExt cx="2775522" cy="4121066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836D66E0-8EBD-4DE6-A7CC-A0820E488C64}"/>
                </a:ext>
              </a:extLst>
            </p:cNvPr>
            <p:cNvSpPr/>
            <p:nvPr/>
          </p:nvSpPr>
          <p:spPr>
            <a:xfrm>
              <a:off x="10445747" y="1865253"/>
              <a:ext cx="397968" cy="39796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542925" algn="ctr"/>
              <a:endPara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Shape 89">
              <a:extLst>
                <a:ext uri="{FF2B5EF4-FFF2-40B4-BE49-F238E27FC236}">
                  <a16:creationId xmlns:a16="http://schemas.microsoft.com/office/drawing/2014/main" id="{DAE2E0F0-37B4-4529-B501-4B0F356E25AD}"/>
                </a:ext>
              </a:extLst>
            </p:cNvPr>
            <p:cNvSpPr/>
            <p:nvPr/>
          </p:nvSpPr>
          <p:spPr>
            <a:xfrm>
              <a:off x="9508937" y="2332413"/>
              <a:ext cx="2271589" cy="3766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121" tIns="34121" rIns="34121" bIns="34121" anchor="ctr">
              <a:spAutoFit/>
            </a:bodyPr>
            <a:lstStyle/>
            <a:p>
              <a:pPr algn="ctr" defTabSz="1219170">
                <a:spcBef>
                  <a:spcPct val="0"/>
                </a:spcBef>
                <a:defRPr/>
              </a:pP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</a:t>
              </a:r>
              <a:r>
                <a:rPr lang="ru-RU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марта 20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  <a:endParaRPr lang="ru-RU" sz="20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5B2AD0D0-A147-4DF0-8869-D04E11965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3313" y="2938223"/>
              <a:ext cx="733901" cy="662149"/>
            </a:xfrm>
            <a:prstGeom prst="rect">
              <a:avLst/>
            </a:prstGeom>
          </p:spPr>
        </p:pic>
        <p:sp>
          <p:nvSpPr>
            <p:cNvPr id="56" name="Shape 89">
              <a:extLst>
                <a:ext uri="{FF2B5EF4-FFF2-40B4-BE49-F238E27FC236}">
                  <a16:creationId xmlns:a16="http://schemas.microsoft.com/office/drawing/2014/main" id="{144C7E29-03F4-4BBA-95AD-B55CF113FAB9}"/>
                </a:ext>
              </a:extLst>
            </p:cNvPr>
            <p:cNvSpPr/>
            <p:nvPr/>
          </p:nvSpPr>
          <p:spPr>
            <a:xfrm>
              <a:off x="9508937" y="3978418"/>
              <a:ext cx="2775522" cy="20079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121" tIns="34121" rIns="34121" bIns="34121" anchor="t">
              <a:spAutoFit/>
            </a:bodyPr>
            <a:lstStyle/>
            <a:p>
              <a:r>
                <a:rPr lang="ru-RU" dirty="0">
                  <a:latin typeface="Century Gothic" panose="020B0502020202020204" pitchFamily="34" charset="0"/>
                </a:rPr>
                <a:t>Масштабирование проекта на все учреждения здравоохранения, оказывающие амбулаторную медицинскую помощь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1CBFB7E-A81A-4A86-BBDE-EECC9E106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D080E22-A7ED-48EE-B0E9-265DE366C235}"/>
              </a:ext>
            </a:extLst>
          </p:cNvPr>
          <p:cNvSpPr/>
          <p:nvPr/>
        </p:nvSpPr>
        <p:spPr>
          <a:xfrm>
            <a:off x="-20783" y="1"/>
            <a:ext cx="7506062" cy="6389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37C74FF-610A-4A78-B24A-34371A73402A}"/>
              </a:ext>
            </a:extLst>
          </p:cNvPr>
          <p:cNvSpPr/>
          <p:nvPr/>
        </p:nvSpPr>
        <p:spPr>
          <a:xfrm>
            <a:off x="2" y="255626"/>
            <a:ext cx="12191997" cy="1099200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BFCFE">
                  <a:alpha val="9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Shape 89">
            <a:extLst>
              <a:ext uri="{FF2B5EF4-FFF2-40B4-BE49-F238E27FC236}">
                <a16:creationId xmlns:a16="http://schemas.microsoft.com/office/drawing/2014/main" id="{8F5D2067-FF9A-47E0-B7B2-E315DF0A268A}"/>
              </a:ext>
            </a:extLst>
          </p:cNvPr>
          <p:cNvSpPr/>
          <p:nvPr/>
        </p:nvSpPr>
        <p:spPr>
          <a:xfrm>
            <a:off x="1629402" y="571326"/>
            <a:ext cx="9394198" cy="46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7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ru-RU" sz="2000" b="1" dirty="0">
                <a:solidFill>
                  <a:srgbClr val="0002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Методика работы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12C863D-32A6-495C-A1A9-1C12BF63B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5" y="301115"/>
            <a:ext cx="1008222" cy="1008222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9AC9BA6-71B2-41DF-8FD8-9C44A3B595D8}"/>
              </a:ext>
            </a:extLst>
          </p:cNvPr>
          <p:cNvSpPr/>
          <p:nvPr/>
        </p:nvSpPr>
        <p:spPr>
          <a:xfrm>
            <a:off x="348682" y="1688120"/>
            <a:ext cx="678690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latin typeface="Century Gothic" panose="020B0502020202020204" pitchFamily="34" charset="0"/>
              </a:rPr>
              <a:t>18.11.2021 создан проектный офис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latin typeface="Century Gothic" panose="020B0502020202020204" pitchFamily="34" charset="0"/>
              </a:rPr>
              <a:t>Провели анализ расписаний пилотных поликлиник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latin typeface="Century Gothic" panose="020B0502020202020204" pitchFamily="34" charset="0"/>
              </a:rPr>
              <a:t>Стандартизировали правила составления расписания согласно нормативам и штатной структуре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latin typeface="Century Gothic" panose="020B0502020202020204" pitchFamily="34" charset="0"/>
              </a:rPr>
              <a:t>Обеспечили перераспределение потоков пациентов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latin typeface="Century Gothic" panose="020B0502020202020204" pitchFamily="34" charset="0"/>
              </a:rPr>
              <a:t>Вывели регистратуры из поликлиник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latin typeface="Century Gothic" panose="020B0502020202020204" pitchFamily="34" charset="0"/>
              </a:rPr>
              <a:t>Централизовали управление расписаниями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latin typeface="Century Gothic" panose="020B0502020202020204" pitchFamily="34" charset="0"/>
              </a:rPr>
              <a:t>Внедрили систему оценку нагрузки врача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latin typeface="Century Gothic" panose="020B0502020202020204" pitchFamily="34" charset="0"/>
              </a:rPr>
              <a:t>Создали кадровый резерв и систему его управления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latin typeface="Century Gothic" panose="020B0502020202020204" pitchFamily="34" charset="0"/>
              </a:rPr>
              <a:t>Внедрили обратную связь от пациентов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1913636-2E98-4F1A-B57E-566215A6FAEA}"/>
              </a:ext>
            </a:extLst>
          </p:cNvPr>
          <p:cNvSpPr/>
          <p:nvPr/>
        </p:nvSpPr>
        <p:spPr>
          <a:xfrm flipH="1">
            <a:off x="-7670" y="6380534"/>
            <a:ext cx="12207345" cy="477467"/>
          </a:xfrm>
          <a:prstGeom prst="rect">
            <a:avLst/>
          </a:prstGeom>
          <a:gradFill>
            <a:gsLst>
              <a:gs pos="40000">
                <a:srgbClr val="053C90">
                  <a:alpha val="0"/>
                </a:srgbClr>
              </a:gs>
              <a:gs pos="100000">
                <a:srgbClr val="010E54"/>
              </a:gs>
              <a:gs pos="0">
                <a:srgbClr val="0754B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8C1F9B3A-D77C-49F8-8DB8-6E924306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F10A803-440F-4B06-A0D9-97504B98B513}"/>
              </a:ext>
            </a:extLst>
          </p:cNvPr>
          <p:cNvSpPr/>
          <p:nvPr/>
        </p:nvSpPr>
        <p:spPr>
          <a:xfrm>
            <a:off x="575443" y="6454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FFCD078-E7E7-456F-BC28-5F6ADA251D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990"/>
          <a:stretch/>
        </p:blipFill>
        <p:spPr>
          <a:xfrm>
            <a:off x="7666252" y="1406844"/>
            <a:ext cx="4344774" cy="23357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AFE175-ADE4-4D79-A362-2A9F187134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992"/>
          <a:stretch/>
        </p:blipFill>
        <p:spPr>
          <a:xfrm>
            <a:off x="7675502" y="3854190"/>
            <a:ext cx="4335524" cy="250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1CBFB7E-A81A-4A86-BBDE-EECC9E106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D080E22-A7ED-48EE-B0E9-265DE366C235}"/>
              </a:ext>
            </a:extLst>
          </p:cNvPr>
          <p:cNvSpPr/>
          <p:nvPr/>
        </p:nvSpPr>
        <p:spPr>
          <a:xfrm>
            <a:off x="-20784" y="1"/>
            <a:ext cx="7745559" cy="6389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55" name="Шестиугольник 54">
            <a:extLst>
              <a:ext uri="{FF2B5EF4-FFF2-40B4-BE49-F238E27FC236}">
                <a16:creationId xmlns:a16="http://schemas.microsoft.com/office/drawing/2014/main" id="{7DF27082-29FC-4E7F-85E5-DAB1564713FD}"/>
              </a:ext>
            </a:extLst>
          </p:cNvPr>
          <p:cNvSpPr/>
          <p:nvPr/>
        </p:nvSpPr>
        <p:spPr>
          <a:xfrm flipH="1">
            <a:off x="8329072" y="4525564"/>
            <a:ext cx="1475424" cy="127342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3F4AA835-B625-42D6-BA5C-0B0F92777C93}"/>
              </a:ext>
            </a:extLst>
          </p:cNvPr>
          <p:cNvSpPr/>
          <p:nvPr/>
        </p:nvSpPr>
        <p:spPr>
          <a:xfrm flipH="1">
            <a:off x="8294099" y="4466319"/>
            <a:ext cx="1545371" cy="1332673"/>
          </a:xfrm>
          <a:custGeom>
            <a:avLst/>
            <a:gdLst>
              <a:gd name="connsiteX0" fmla="*/ 0 w 1580547"/>
              <a:gd name="connsiteY0" fmla="*/ 681504 h 1363008"/>
              <a:gd name="connsiteX1" fmla="*/ 340752 w 1580547"/>
              <a:gd name="connsiteY1" fmla="*/ 0 h 1363008"/>
              <a:gd name="connsiteX2" fmla="*/ 1239795 w 1580547"/>
              <a:gd name="connsiteY2" fmla="*/ 0 h 1363008"/>
              <a:gd name="connsiteX3" fmla="*/ 1580547 w 1580547"/>
              <a:gd name="connsiteY3" fmla="*/ 681504 h 1363008"/>
              <a:gd name="connsiteX4" fmla="*/ 1239795 w 1580547"/>
              <a:gd name="connsiteY4" fmla="*/ 1363008 h 1363008"/>
              <a:gd name="connsiteX5" fmla="*/ 340752 w 1580547"/>
              <a:gd name="connsiteY5" fmla="*/ 1363008 h 1363008"/>
              <a:gd name="connsiteX6" fmla="*/ 0 w 1580547"/>
              <a:gd name="connsiteY6" fmla="*/ 681504 h 136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0547" h="1363008">
                <a:moveTo>
                  <a:pt x="0" y="681504"/>
                </a:moveTo>
                <a:lnTo>
                  <a:pt x="340752" y="0"/>
                </a:lnTo>
                <a:lnTo>
                  <a:pt x="1239795" y="0"/>
                </a:lnTo>
                <a:lnTo>
                  <a:pt x="1580547" y="681504"/>
                </a:lnTo>
                <a:lnTo>
                  <a:pt x="1239795" y="1363008"/>
                </a:lnTo>
                <a:lnTo>
                  <a:pt x="340752" y="1363008"/>
                </a:lnTo>
                <a:lnTo>
                  <a:pt x="0" y="68150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296" tIns="229315" rIns="245296" bIns="229315" numCol="1" spcCol="1270" anchor="ctr" anchorCtr="0">
            <a:noAutofit/>
          </a:bodyPr>
          <a:lstStyle/>
          <a:p>
            <a:pPr lvl="0"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-система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автоматизиро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ванной аналитики</a:t>
            </a:r>
          </a:p>
        </p:txBody>
      </p:sp>
      <p:sp>
        <p:nvSpPr>
          <p:cNvPr id="65" name="Freeform 6">
            <a:extLst>
              <a:ext uri="{FF2B5EF4-FFF2-40B4-BE49-F238E27FC236}">
                <a16:creationId xmlns:a16="http://schemas.microsoft.com/office/drawing/2014/main" id="{6B11E2D3-6704-4F3B-84B2-53B35D8A2286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8029590" y="4209118"/>
            <a:ext cx="2074389" cy="1832783"/>
          </a:xfrm>
          <a:custGeom>
            <a:avLst/>
            <a:gdLst>
              <a:gd name="T0" fmla="*/ 353 w 357"/>
              <a:gd name="T1" fmla="*/ 143 h 315"/>
              <a:gd name="T2" fmla="*/ 278 w 357"/>
              <a:gd name="T3" fmla="*/ 14 h 315"/>
              <a:gd name="T4" fmla="*/ 253 w 357"/>
              <a:gd name="T5" fmla="*/ 0 h 315"/>
              <a:gd name="T6" fmla="*/ 104 w 357"/>
              <a:gd name="T7" fmla="*/ 0 h 315"/>
              <a:gd name="T8" fmla="*/ 79 w 357"/>
              <a:gd name="T9" fmla="*/ 14 h 315"/>
              <a:gd name="T10" fmla="*/ 5 w 357"/>
              <a:gd name="T11" fmla="*/ 143 h 315"/>
              <a:gd name="T12" fmla="*/ 5 w 357"/>
              <a:gd name="T13" fmla="*/ 172 h 315"/>
              <a:gd name="T14" fmla="*/ 79 w 357"/>
              <a:gd name="T15" fmla="*/ 301 h 315"/>
              <a:gd name="T16" fmla="*/ 104 w 357"/>
              <a:gd name="T17" fmla="*/ 315 h 315"/>
              <a:gd name="T18" fmla="*/ 253 w 357"/>
              <a:gd name="T19" fmla="*/ 315 h 315"/>
              <a:gd name="T20" fmla="*/ 278 w 357"/>
              <a:gd name="T21" fmla="*/ 301 h 315"/>
              <a:gd name="T22" fmla="*/ 353 w 357"/>
              <a:gd name="T23" fmla="*/ 172 h 315"/>
              <a:gd name="T24" fmla="*/ 353 w 357"/>
              <a:gd name="T25" fmla="*/ 143 h 315"/>
              <a:gd name="T26" fmla="*/ 284 w 357"/>
              <a:gd name="T27" fmla="*/ 172 h 315"/>
              <a:gd name="T28" fmla="*/ 244 w 357"/>
              <a:gd name="T29" fmla="*/ 241 h 315"/>
              <a:gd name="T30" fmla="*/ 218 w 357"/>
              <a:gd name="T31" fmla="*/ 256 h 315"/>
              <a:gd name="T32" fmla="*/ 139 w 357"/>
              <a:gd name="T33" fmla="*/ 256 h 315"/>
              <a:gd name="T34" fmla="*/ 113 w 357"/>
              <a:gd name="T35" fmla="*/ 241 h 315"/>
              <a:gd name="T36" fmla="*/ 74 w 357"/>
              <a:gd name="T37" fmla="*/ 172 h 315"/>
              <a:gd name="T38" fmla="*/ 74 w 357"/>
              <a:gd name="T39" fmla="*/ 143 h 315"/>
              <a:gd name="T40" fmla="*/ 113 w 357"/>
              <a:gd name="T41" fmla="*/ 74 h 315"/>
              <a:gd name="T42" fmla="*/ 139 w 357"/>
              <a:gd name="T43" fmla="*/ 59 h 315"/>
              <a:gd name="T44" fmla="*/ 218 w 357"/>
              <a:gd name="T45" fmla="*/ 59 h 315"/>
              <a:gd name="T46" fmla="*/ 244 w 357"/>
              <a:gd name="T47" fmla="*/ 74 h 315"/>
              <a:gd name="T48" fmla="*/ 284 w 357"/>
              <a:gd name="T49" fmla="*/ 143 h 315"/>
              <a:gd name="T50" fmla="*/ 284 w 357"/>
              <a:gd name="T51" fmla="*/ 172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57" h="315">
                <a:moveTo>
                  <a:pt x="353" y="143"/>
                </a:moveTo>
                <a:cubicBezTo>
                  <a:pt x="278" y="14"/>
                  <a:pt x="278" y="14"/>
                  <a:pt x="278" y="14"/>
                </a:cubicBezTo>
                <a:cubicBezTo>
                  <a:pt x="273" y="6"/>
                  <a:pt x="262" y="0"/>
                  <a:pt x="253" y="0"/>
                </a:cubicBezTo>
                <a:cubicBezTo>
                  <a:pt x="104" y="0"/>
                  <a:pt x="104" y="0"/>
                  <a:pt x="104" y="0"/>
                </a:cubicBezTo>
                <a:cubicBezTo>
                  <a:pt x="95" y="0"/>
                  <a:pt x="84" y="6"/>
                  <a:pt x="79" y="14"/>
                </a:cubicBezTo>
                <a:cubicBezTo>
                  <a:pt x="5" y="143"/>
                  <a:pt x="5" y="143"/>
                  <a:pt x="5" y="143"/>
                </a:cubicBezTo>
                <a:cubicBezTo>
                  <a:pt x="0" y="151"/>
                  <a:pt x="0" y="164"/>
                  <a:pt x="5" y="172"/>
                </a:cubicBezTo>
                <a:cubicBezTo>
                  <a:pt x="79" y="301"/>
                  <a:pt x="79" y="301"/>
                  <a:pt x="79" y="301"/>
                </a:cubicBezTo>
                <a:cubicBezTo>
                  <a:pt x="84" y="309"/>
                  <a:pt x="95" y="315"/>
                  <a:pt x="104" y="315"/>
                </a:cubicBezTo>
                <a:cubicBezTo>
                  <a:pt x="253" y="315"/>
                  <a:pt x="253" y="315"/>
                  <a:pt x="253" y="315"/>
                </a:cubicBezTo>
                <a:cubicBezTo>
                  <a:pt x="262" y="315"/>
                  <a:pt x="273" y="309"/>
                  <a:pt x="278" y="301"/>
                </a:cubicBezTo>
                <a:cubicBezTo>
                  <a:pt x="353" y="172"/>
                  <a:pt x="353" y="172"/>
                  <a:pt x="353" y="172"/>
                </a:cubicBezTo>
                <a:cubicBezTo>
                  <a:pt x="357" y="164"/>
                  <a:pt x="357" y="151"/>
                  <a:pt x="353" y="143"/>
                </a:cubicBezTo>
                <a:moveTo>
                  <a:pt x="284" y="172"/>
                </a:moveTo>
                <a:cubicBezTo>
                  <a:pt x="244" y="241"/>
                  <a:pt x="244" y="241"/>
                  <a:pt x="244" y="241"/>
                </a:cubicBezTo>
                <a:cubicBezTo>
                  <a:pt x="239" y="249"/>
                  <a:pt x="228" y="256"/>
                  <a:pt x="218" y="256"/>
                </a:cubicBezTo>
                <a:cubicBezTo>
                  <a:pt x="139" y="256"/>
                  <a:pt x="139" y="256"/>
                  <a:pt x="139" y="256"/>
                </a:cubicBezTo>
                <a:cubicBezTo>
                  <a:pt x="129" y="256"/>
                  <a:pt x="118" y="249"/>
                  <a:pt x="113" y="241"/>
                </a:cubicBezTo>
                <a:cubicBezTo>
                  <a:pt x="74" y="172"/>
                  <a:pt x="74" y="172"/>
                  <a:pt x="74" y="172"/>
                </a:cubicBezTo>
                <a:cubicBezTo>
                  <a:pt x="69" y="164"/>
                  <a:pt x="69" y="151"/>
                  <a:pt x="74" y="143"/>
                </a:cubicBezTo>
                <a:cubicBezTo>
                  <a:pt x="113" y="74"/>
                  <a:pt x="113" y="74"/>
                  <a:pt x="113" y="74"/>
                </a:cubicBezTo>
                <a:cubicBezTo>
                  <a:pt x="118" y="66"/>
                  <a:pt x="129" y="59"/>
                  <a:pt x="139" y="59"/>
                </a:cubicBezTo>
                <a:cubicBezTo>
                  <a:pt x="218" y="59"/>
                  <a:pt x="218" y="59"/>
                  <a:pt x="218" y="59"/>
                </a:cubicBezTo>
                <a:cubicBezTo>
                  <a:pt x="228" y="59"/>
                  <a:pt x="239" y="66"/>
                  <a:pt x="244" y="74"/>
                </a:cubicBezTo>
                <a:cubicBezTo>
                  <a:pt x="284" y="143"/>
                  <a:pt x="284" y="143"/>
                  <a:pt x="284" y="143"/>
                </a:cubicBezTo>
                <a:cubicBezTo>
                  <a:pt x="288" y="151"/>
                  <a:pt x="288" y="164"/>
                  <a:pt x="284" y="172"/>
                </a:cubicBezTo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3500000" scaled="1"/>
            <a:tileRect/>
          </a:gradFill>
          <a:ln w="349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37C74FF-610A-4A78-B24A-34371A73402A}"/>
              </a:ext>
            </a:extLst>
          </p:cNvPr>
          <p:cNvSpPr/>
          <p:nvPr/>
        </p:nvSpPr>
        <p:spPr>
          <a:xfrm>
            <a:off x="2" y="255626"/>
            <a:ext cx="12191997" cy="1099200"/>
          </a:xfrm>
          <a:prstGeom prst="rect">
            <a:avLst/>
          </a:prstGeom>
          <a:gradFill>
            <a:gsLst>
              <a:gs pos="0">
                <a:schemeClr val="bg1"/>
              </a:gs>
              <a:gs pos="67000">
                <a:srgbClr val="FBFCFE">
                  <a:alpha val="86000"/>
                </a:srgbClr>
              </a:gs>
              <a:gs pos="100000">
                <a:schemeClr val="bg1">
                  <a:alpha val="4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Shape 89">
            <a:extLst>
              <a:ext uri="{FF2B5EF4-FFF2-40B4-BE49-F238E27FC236}">
                <a16:creationId xmlns:a16="http://schemas.microsoft.com/office/drawing/2014/main" id="{8F5D2067-FF9A-47E0-B7B2-E315DF0A268A}"/>
              </a:ext>
            </a:extLst>
          </p:cNvPr>
          <p:cNvSpPr/>
          <p:nvPr/>
        </p:nvSpPr>
        <p:spPr>
          <a:xfrm>
            <a:off x="1629401" y="571326"/>
            <a:ext cx="10045553" cy="46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70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2000" b="1" dirty="0">
                <a:solidFill>
                  <a:srgbClr val="0002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сделали.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Создано единое цифровое пространство здравоохранения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12C863D-32A6-495C-A1A9-1C12BF63B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5" y="301115"/>
            <a:ext cx="1008222" cy="100822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1913636-2E98-4F1A-B57E-566215A6FAEA}"/>
              </a:ext>
            </a:extLst>
          </p:cNvPr>
          <p:cNvSpPr/>
          <p:nvPr/>
        </p:nvSpPr>
        <p:spPr>
          <a:xfrm flipH="1">
            <a:off x="-7670" y="6380534"/>
            <a:ext cx="12207345" cy="477467"/>
          </a:xfrm>
          <a:prstGeom prst="rect">
            <a:avLst/>
          </a:prstGeom>
          <a:gradFill>
            <a:gsLst>
              <a:gs pos="40000">
                <a:srgbClr val="053C90">
                  <a:alpha val="0"/>
                </a:srgbClr>
              </a:gs>
              <a:gs pos="100000">
                <a:srgbClr val="010E54"/>
              </a:gs>
              <a:gs pos="0">
                <a:srgbClr val="0754B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31" name="Шестиугольник 30">
            <a:extLst>
              <a:ext uri="{FF2B5EF4-FFF2-40B4-BE49-F238E27FC236}">
                <a16:creationId xmlns:a16="http://schemas.microsoft.com/office/drawing/2014/main" id="{7FC71703-744C-46AA-AB95-8C02F2826E58}"/>
              </a:ext>
            </a:extLst>
          </p:cNvPr>
          <p:cNvSpPr/>
          <p:nvPr/>
        </p:nvSpPr>
        <p:spPr>
          <a:xfrm flipH="1">
            <a:off x="10026127" y="1592668"/>
            <a:ext cx="1475424" cy="127342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8C1F9B3A-D77C-49F8-8DB8-6E924306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F10A803-440F-4B06-A0D9-97504B98B513}"/>
              </a:ext>
            </a:extLst>
          </p:cNvPr>
          <p:cNvSpPr/>
          <p:nvPr/>
        </p:nvSpPr>
        <p:spPr>
          <a:xfrm>
            <a:off x="575443" y="6454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sp>
        <p:nvSpPr>
          <p:cNvPr id="46" name="Shape 89">
            <a:extLst>
              <a:ext uri="{FF2B5EF4-FFF2-40B4-BE49-F238E27FC236}">
                <a16:creationId xmlns:a16="http://schemas.microsoft.com/office/drawing/2014/main" id="{FA9FD543-F2A6-44A0-8E43-19C2BA4E1C32}"/>
              </a:ext>
            </a:extLst>
          </p:cNvPr>
          <p:cNvSpPr/>
          <p:nvPr/>
        </p:nvSpPr>
        <p:spPr>
          <a:xfrm>
            <a:off x="517045" y="1526158"/>
            <a:ext cx="732425" cy="707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01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AD071FDD-26E0-442A-9C29-3F932B9D2171}"/>
              </a:ext>
            </a:extLst>
          </p:cNvPr>
          <p:cNvSpPr/>
          <p:nvPr/>
        </p:nvSpPr>
        <p:spPr>
          <a:xfrm>
            <a:off x="1091934" y="1629308"/>
            <a:ext cx="5831380" cy="4304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000" dirty="0">
                <a:latin typeface="Century Gothic" panose="020B0502020202020204" pitchFamily="34" charset="0"/>
              </a:rPr>
              <a:t>Единое расписание</a:t>
            </a:r>
          </a:p>
          <a:p>
            <a:pPr>
              <a:lnSpc>
                <a:spcPct val="200000"/>
              </a:lnSpc>
            </a:pPr>
            <a:r>
              <a:rPr lang="ru-RU" sz="2000" dirty="0">
                <a:latin typeface="Century Gothic" panose="020B0502020202020204" pitchFamily="34" charset="0"/>
              </a:rPr>
              <a:t>Внедрен Лист ожидания</a:t>
            </a:r>
          </a:p>
          <a:p>
            <a:pPr>
              <a:lnSpc>
                <a:spcPct val="200000"/>
              </a:lnSpc>
            </a:pPr>
            <a:r>
              <a:rPr lang="ru-RU" sz="2000" dirty="0">
                <a:latin typeface="Century Gothic" panose="020B0502020202020204" pitchFamily="34" charset="0"/>
              </a:rPr>
              <a:t>Контроль нагрузки на врача</a:t>
            </a:r>
          </a:p>
          <a:p>
            <a:pPr>
              <a:lnSpc>
                <a:spcPct val="200000"/>
              </a:lnSpc>
            </a:pPr>
            <a:r>
              <a:rPr lang="ru-RU" sz="2000" dirty="0">
                <a:latin typeface="Century Gothic" panose="020B0502020202020204" pitchFamily="34" charset="0"/>
              </a:rPr>
              <a:t>Внедрили систему аналитики</a:t>
            </a:r>
          </a:p>
          <a:p>
            <a:pPr>
              <a:lnSpc>
                <a:spcPct val="200000"/>
              </a:lnSpc>
            </a:pPr>
            <a:r>
              <a:rPr lang="ru-RU" sz="2000" dirty="0">
                <a:latin typeface="Century Gothic" panose="020B0502020202020204" pitchFamily="34" charset="0"/>
              </a:rPr>
              <a:t>Внедрили оценку качества и доступности</a:t>
            </a:r>
          </a:p>
          <a:p>
            <a:pPr>
              <a:lnSpc>
                <a:spcPct val="200000"/>
              </a:lnSpc>
            </a:pPr>
            <a:r>
              <a:rPr lang="ru-RU" sz="2000" dirty="0">
                <a:latin typeface="Century Gothic" panose="020B0502020202020204" pitchFamily="34" charset="0"/>
              </a:rPr>
              <a:t>Развили контракт-центр «1300»</a:t>
            </a:r>
          </a:p>
          <a:p>
            <a:pPr>
              <a:lnSpc>
                <a:spcPct val="200000"/>
              </a:lnSpc>
            </a:pPr>
            <a:r>
              <a:rPr lang="ru-RU" sz="2000" dirty="0">
                <a:latin typeface="Century Gothic" panose="020B0502020202020204" pitchFamily="34" charset="0"/>
              </a:rPr>
              <a:t>Внедрили систему «</a:t>
            </a:r>
            <a:r>
              <a:rPr lang="ru-RU" sz="2000" dirty="0" err="1">
                <a:latin typeface="Century Gothic" panose="020B0502020202020204" pitchFamily="34" charset="0"/>
              </a:rPr>
              <a:t>ВидеоВрач</a:t>
            </a:r>
            <a:r>
              <a:rPr lang="ru-RU" sz="2000" dirty="0">
                <a:latin typeface="Century Gothic" panose="020B0502020202020204" pitchFamily="34" charset="0"/>
              </a:rPr>
              <a:t>»</a:t>
            </a:r>
          </a:p>
        </p:txBody>
      </p:sp>
      <p:sp>
        <p:nvSpPr>
          <p:cNvPr id="69" name="Шестиугольник 68">
            <a:extLst>
              <a:ext uri="{FF2B5EF4-FFF2-40B4-BE49-F238E27FC236}">
                <a16:creationId xmlns:a16="http://schemas.microsoft.com/office/drawing/2014/main" id="{98DBFE71-B651-44F7-8D49-952435C8BF50}"/>
              </a:ext>
            </a:extLst>
          </p:cNvPr>
          <p:cNvSpPr/>
          <p:nvPr/>
        </p:nvSpPr>
        <p:spPr>
          <a:xfrm flipH="1">
            <a:off x="10026127" y="3538952"/>
            <a:ext cx="1475424" cy="127342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57478F52-E1A2-4052-8ED7-85C6E95A1F66}"/>
              </a:ext>
            </a:extLst>
          </p:cNvPr>
          <p:cNvSpPr/>
          <p:nvPr/>
        </p:nvSpPr>
        <p:spPr>
          <a:xfrm flipH="1">
            <a:off x="10050054" y="3458371"/>
            <a:ext cx="1441972" cy="1513453"/>
          </a:xfrm>
          <a:custGeom>
            <a:avLst/>
            <a:gdLst>
              <a:gd name="connsiteX0" fmla="*/ 0 w 1556823"/>
              <a:gd name="connsiteY0" fmla="*/ 641888 h 1283776"/>
              <a:gd name="connsiteX1" fmla="*/ 320944 w 1556823"/>
              <a:gd name="connsiteY1" fmla="*/ 0 h 1283776"/>
              <a:gd name="connsiteX2" fmla="*/ 1235879 w 1556823"/>
              <a:gd name="connsiteY2" fmla="*/ 0 h 1283776"/>
              <a:gd name="connsiteX3" fmla="*/ 1556823 w 1556823"/>
              <a:gd name="connsiteY3" fmla="*/ 641888 h 1283776"/>
              <a:gd name="connsiteX4" fmla="*/ 1235879 w 1556823"/>
              <a:gd name="connsiteY4" fmla="*/ 1283776 h 1283776"/>
              <a:gd name="connsiteX5" fmla="*/ 320944 w 1556823"/>
              <a:gd name="connsiteY5" fmla="*/ 1283776 h 1283776"/>
              <a:gd name="connsiteX6" fmla="*/ 0 w 1556823"/>
              <a:gd name="connsiteY6" fmla="*/ 641888 h 128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6823" h="1283776">
                <a:moveTo>
                  <a:pt x="0" y="641888"/>
                </a:moveTo>
                <a:lnTo>
                  <a:pt x="320944" y="0"/>
                </a:lnTo>
                <a:lnTo>
                  <a:pt x="1235879" y="0"/>
                </a:lnTo>
                <a:lnTo>
                  <a:pt x="1556823" y="641888"/>
                </a:lnTo>
                <a:lnTo>
                  <a:pt x="1235879" y="1283776"/>
                </a:lnTo>
                <a:lnTo>
                  <a:pt x="320944" y="1283776"/>
                </a:lnTo>
                <a:lnTo>
                  <a:pt x="0" y="64188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6717" tIns="212979" rIns="236717" bIns="212979" numCol="1" spcCol="1270" anchor="ctr" anchorCtr="0">
            <a:noAutofit/>
          </a:bodyPr>
          <a:lstStyle/>
          <a:p>
            <a:pPr lvl="0"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Централизован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ная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система кадрового и бухгалтерского учета</a:t>
            </a:r>
          </a:p>
        </p:txBody>
      </p:sp>
      <p:sp>
        <p:nvSpPr>
          <p:cNvPr id="71" name="Freeform 6">
            <a:extLst>
              <a:ext uri="{FF2B5EF4-FFF2-40B4-BE49-F238E27FC236}">
                <a16:creationId xmlns:a16="http://schemas.microsoft.com/office/drawing/2014/main" id="{D3D1C237-9CBD-464D-A110-8BCEE81E7D55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9726645" y="3222506"/>
            <a:ext cx="2074389" cy="1832783"/>
          </a:xfrm>
          <a:custGeom>
            <a:avLst/>
            <a:gdLst>
              <a:gd name="T0" fmla="*/ 353 w 357"/>
              <a:gd name="T1" fmla="*/ 143 h 315"/>
              <a:gd name="T2" fmla="*/ 278 w 357"/>
              <a:gd name="T3" fmla="*/ 14 h 315"/>
              <a:gd name="T4" fmla="*/ 253 w 357"/>
              <a:gd name="T5" fmla="*/ 0 h 315"/>
              <a:gd name="T6" fmla="*/ 104 w 357"/>
              <a:gd name="T7" fmla="*/ 0 h 315"/>
              <a:gd name="T8" fmla="*/ 79 w 357"/>
              <a:gd name="T9" fmla="*/ 14 h 315"/>
              <a:gd name="T10" fmla="*/ 5 w 357"/>
              <a:gd name="T11" fmla="*/ 143 h 315"/>
              <a:gd name="T12" fmla="*/ 5 w 357"/>
              <a:gd name="T13" fmla="*/ 172 h 315"/>
              <a:gd name="T14" fmla="*/ 79 w 357"/>
              <a:gd name="T15" fmla="*/ 301 h 315"/>
              <a:gd name="T16" fmla="*/ 104 w 357"/>
              <a:gd name="T17" fmla="*/ 315 h 315"/>
              <a:gd name="T18" fmla="*/ 253 w 357"/>
              <a:gd name="T19" fmla="*/ 315 h 315"/>
              <a:gd name="T20" fmla="*/ 278 w 357"/>
              <a:gd name="T21" fmla="*/ 301 h 315"/>
              <a:gd name="T22" fmla="*/ 353 w 357"/>
              <a:gd name="T23" fmla="*/ 172 h 315"/>
              <a:gd name="T24" fmla="*/ 353 w 357"/>
              <a:gd name="T25" fmla="*/ 143 h 315"/>
              <a:gd name="T26" fmla="*/ 284 w 357"/>
              <a:gd name="T27" fmla="*/ 172 h 315"/>
              <a:gd name="T28" fmla="*/ 244 w 357"/>
              <a:gd name="T29" fmla="*/ 241 h 315"/>
              <a:gd name="T30" fmla="*/ 218 w 357"/>
              <a:gd name="T31" fmla="*/ 256 h 315"/>
              <a:gd name="T32" fmla="*/ 139 w 357"/>
              <a:gd name="T33" fmla="*/ 256 h 315"/>
              <a:gd name="T34" fmla="*/ 113 w 357"/>
              <a:gd name="T35" fmla="*/ 241 h 315"/>
              <a:gd name="T36" fmla="*/ 74 w 357"/>
              <a:gd name="T37" fmla="*/ 172 h 315"/>
              <a:gd name="T38" fmla="*/ 74 w 357"/>
              <a:gd name="T39" fmla="*/ 143 h 315"/>
              <a:gd name="T40" fmla="*/ 113 w 357"/>
              <a:gd name="T41" fmla="*/ 74 h 315"/>
              <a:gd name="T42" fmla="*/ 139 w 357"/>
              <a:gd name="T43" fmla="*/ 59 h 315"/>
              <a:gd name="T44" fmla="*/ 218 w 357"/>
              <a:gd name="T45" fmla="*/ 59 h 315"/>
              <a:gd name="T46" fmla="*/ 244 w 357"/>
              <a:gd name="T47" fmla="*/ 74 h 315"/>
              <a:gd name="T48" fmla="*/ 284 w 357"/>
              <a:gd name="T49" fmla="*/ 143 h 315"/>
              <a:gd name="T50" fmla="*/ 284 w 357"/>
              <a:gd name="T51" fmla="*/ 172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57" h="315">
                <a:moveTo>
                  <a:pt x="353" y="143"/>
                </a:moveTo>
                <a:cubicBezTo>
                  <a:pt x="278" y="14"/>
                  <a:pt x="278" y="14"/>
                  <a:pt x="278" y="14"/>
                </a:cubicBezTo>
                <a:cubicBezTo>
                  <a:pt x="273" y="6"/>
                  <a:pt x="262" y="0"/>
                  <a:pt x="253" y="0"/>
                </a:cubicBezTo>
                <a:cubicBezTo>
                  <a:pt x="104" y="0"/>
                  <a:pt x="104" y="0"/>
                  <a:pt x="104" y="0"/>
                </a:cubicBezTo>
                <a:cubicBezTo>
                  <a:pt x="95" y="0"/>
                  <a:pt x="84" y="6"/>
                  <a:pt x="79" y="14"/>
                </a:cubicBezTo>
                <a:cubicBezTo>
                  <a:pt x="5" y="143"/>
                  <a:pt x="5" y="143"/>
                  <a:pt x="5" y="143"/>
                </a:cubicBezTo>
                <a:cubicBezTo>
                  <a:pt x="0" y="151"/>
                  <a:pt x="0" y="164"/>
                  <a:pt x="5" y="172"/>
                </a:cubicBezTo>
                <a:cubicBezTo>
                  <a:pt x="79" y="301"/>
                  <a:pt x="79" y="301"/>
                  <a:pt x="79" y="301"/>
                </a:cubicBezTo>
                <a:cubicBezTo>
                  <a:pt x="84" y="309"/>
                  <a:pt x="95" y="315"/>
                  <a:pt x="104" y="315"/>
                </a:cubicBezTo>
                <a:cubicBezTo>
                  <a:pt x="253" y="315"/>
                  <a:pt x="253" y="315"/>
                  <a:pt x="253" y="315"/>
                </a:cubicBezTo>
                <a:cubicBezTo>
                  <a:pt x="262" y="315"/>
                  <a:pt x="273" y="309"/>
                  <a:pt x="278" y="301"/>
                </a:cubicBezTo>
                <a:cubicBezTo>
                  <a:pt x="353" y="172"/>
                  <a:pt x="353" y="172"/>
                  <a:pt x="353" y="172"/>
                </a:cubicBezTo>
                <a:cubicBezTo>
                  <a:pt x="357" y="164"/>
                  <a:pt x="357" y="151"/>
                  <a:pt x="353" y="143"/>
                </a:cubicBezTo>
                <a:moveTo>
                  <a:pt x="284" y="172"/>
                </a:moveTo>
                <a:cubicBezTo>
                  <a:pt x="244" y="241"/>
                  <a:pt x="244" y="241"/>
                  <a:pt x="244" y="241"/>
                </a:cubicBezTo>
                <a:cubicBezTo>
                  <a:pt x="239" y="249"/>
                  <a:pt x="228" y="256"/>
                  <a:pt x="218" y="256"/>
                </a:cubicBezTo>
                <a:cubicBezTo>
                  <a:pt x="139" y="256"/>
                  <a:pt x="139" y="256"/>
                  <a:pt x="139" y="256"/>
                </a:cubicBezTo>
                <a:cubicBezTo>
                  <a:pt x="129" y="256"/>
                  <a:pt x="118" y="249"/>
                  <a:pt x="113" y="241"/>
                </a:cubicBezTo>
                <a:cubicBezTo>
                  <a:pt x="74" y="172"/>
                  <a:pt x="74" y="172"/>
                  <a:pt x="74" y="172"/>
                </a:cubicBezTo>
                <a:cubicBezTo>
                  <a:pt x="69" y="164"/>
                  <a:pt x="69" y="151"/>
                  <a:pt x="74" y="143"/>
                </a:cubicBezTo>
                <a:cubicBezTo>
                  <a:pt x="113" y="74"/>
                  <a:pt x="113" y="74"/>
                  <a:pt x="113" y="74"/>
                </a:cubicBezTo>
                <a:cubicBezTo>
                  <a:pt x="118" y="66"/>
                  <a:pt x="129" y="59"/>
                  <a:pt x="139" y="59"/>
                </a:cubicBezTo>
                <a:cubicBezTo>
                  <a:pt x="218" y="59"/>
                  <a:pt x="218" y="59"/>
                  <a:pt x="218" y="59"/>
                </a:cubicBezTo>
                <a:cubicBezTo>
                  <a:pt x="228" y="59"/>
                  <a:pt x="239" y="66"/>
                  <a:pt x="244" y="74"/>
                </a:cubicBezTo>
                <a:cubicBezTo>
                  <a:pt x="284" y="143"/>
                  <a:pt x="284" y="143"/>
                  <a:pt x="284" y="143"/>
                </a:cubicBezTo>
                <a:cubicBezTo>
                  <a:pt x="288" y="151"/>
                  <a:pt x="288" y="164"/>
                  <a:pt x="284" y="172"/>
                </a:cubicBezTo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3500000" scaled="1"/>
            <a:tileRect/>
          </a:gradFill>
          <a:ln w="349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" name="Шестиугольник 51">
            <a:extLst>
              <a:ext uri="{FF2B5EF4-FFF2-40B4-BE49-F238E27FC236}">
                <a16:creationId xmlns:a16="http://schemas.microsoft.com/office/drawing/2014/main" id="{15979A62-F912-41B3-A1D5-5367C6E95A67}"/>
              </a:ext>
            </a:extLst>
          </p:cNvPr>
          <p:cNvSpPr/>
          <p:nvPr/>
        </p:nvSpPr>
        <p:spPr>
          <a:xfrm flipH="1">
            <a:off x="10212287" y="1779326"/>
            <a:ext cx="1103104" cy="951277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Freeform 6">
            <a:extLst>
              <a:ext uri="{FF2B5EF4-FFF2-40B4-BE49-F238E27FC236}">
                <a16:creationId xmlns:a16="http://schemas.microsoft.com/office/drawing/2014/main" id="{044DB543-D01B-4C32-8ACB-F3FE51973E88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9726645" y="1276222"/>
            <a:ext cx="2074389" cy="1832783"/>
          </a:xfrm>
          <a:custGeom>
            <a:avLst/>
            <a:gdLst>
              <a:gd name="T0" fmla="*/ 353 w 357"/>
              <a:gd name="T1" fmla="*/ 143 h 315"/>
              <a:gd name="T2" fmla="*/ 278 w 357"/>
              <a:gd name="T3" fmla="*/ 14 h 315"/>
              <a:gd name="T4" fmla="*/ 253 w 357"/>
              <a:gd name="T5" fmla="*/ 0 h 315"/>
              <a:gd name="T6" fmla="*/ 104 w 357"/>
              <a:gd name="T7" fmla="*/ 0 h 315"/>
              <a:gd name="T8" fmla="*/ 79 w 357"/>
              <a:gd name="T9" fmla="*/ 14 h 315"/>
              <a:gd name="T10" fmla="*/ 5 w 357"/>
              <a:gd name="T11" fmla="*/ 143 h 315"/>
              <a:gd name="T12" fmla="*/ 5 w 357"/>
              <a:gd name="T13" fmla="*/ 172 h 315"/>
              <a:gd name="T14" fmla="*/ 79 w 357"/>
              <a:gd name="T15" fmla="*/ 301 h 315"/>
              <a:gd name="T16" fmla="*/ 104 w 357"/>
              <a:gd name="T17" fmla="*/ 315 h 315"/>
              <a:gd name="T18" fmla="*/ 253 w 357"/>
              <a:gd name="T19" fmla="*/ 315 h 315"/>
              <a:gd name="T20" fmla="*/ 278 w 357"/>
              <a:gd name="T21" fmla="*/ 301 h 315"/>
              <a:gd name="T22" fmla="*/ 353 w 357"/>
              <a:gd name="T23" fmla="*/ 172 h 315"/>
              <a:gd name="T24" fmla="*/ 353 w 357"/>
              <a:gd name="T25" fmla="*/ 143 h 315"/>
              <a:gd name="T26" fmla="*/ 284 w 357"/>
              <a:gd name="T27" fmla="*/ 172 h 315"/>
              <a:gd name="T28" fmla="*/ 244 w 357"/>
              <a:gd name="T29" fmla="*/ 241 h 315"/>
              <a:gd name="T30" fmla="*/ 218 w 357"/>
              <a:gd name="T31" fmla="*/ 256 h 315"/>
              <a:gd name="T32" fmla="*/ 139 w 357"/>
              <a:gd name="T33" fmla="*/ 256 h 315"/>
              <a:gd name="T34" fmla="*/ 113 w 357"/>
              <a:gd name="T35" fmla="*/ 241 h 315"/>
              <a:gd name="T36" fmla="*/ 74 w 357"/>
              <a:gd name="T37" fmla="*/ 172 h 315"/>
              <a:gd name="T38" fmla="*/ 74 w 357"/>
              <a:gd name="T39" fmla="*/ 143 h 315"/>
              <a:gd name="T40" fmla="*/ 113 w 357"/>
              <a:gd name="T41" fmla="*/ 74 h 315"/>
              <a:gd name="T42" fmla="*/ 139 w 357"/>
              <a:gd name="T43" fmla="*/ 59 h 315"/>
              <a:gd name="T44" fmla="*/ 218 w 357"/>
              <a:gd name="T45" fmla="*/ 59 h 315"/>
              <a:gd name="T46" fmla="*/ 244 w 357"/>
              <a:gd name="T47" fmla="*/ 74 h 315"/>
              <a:gd name="T48" fmla="*/ 284 w 357"/>
              <a:gd name="T49" fmla="*/ 143 h 315"/>
              <a:gd name="T50" fmla="*/ 284 w 357"/>
              <a:gd name="T51" fmla="*/ 172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57" h="315">
                <a:moveTo>
                  <a:pt x="353" y="143"/>
                </a:moveTo>
                <a:cubicBezTo>
                  <a:pt x="278" y="14"/>
                  <a:pt x="278" y="14"/>
                  <a:pt x="278" y="14"/>
                </a:cubicBezTo>
                <a:cubicBezTo>
                  <a:pt x="273" y="6"/>
                  <a:pt x="262" y="0"/>
                  <a:pt x="253" y="0"/>
                </a:cubicBezTo>
                <a:cubicBezTo>
                  <a:pt x="104" y="0"/>
                  <a:pt x="104" y="0"/>
                  <a:pt x="104" y="0"/>
                </a:cubicBezTo>
                <a:cubicBezTo>
                  <a:pt x="95" y="0"/>
                  <a:pt x="84" y="6"/>
                  <a:pt x="79" y="14"/>
                </a:cubicBezTo>
                <a:cubicBezTo>
                  <a:pt x="5" y="143"/>
                  <a:pt x="5" y="143"/>
                  <a:pt x="5" y="143"/>
                </a:cubicBezTo>
                <a:cubicBezTo>
                  <a:pt x="0" y="151"/>
                  <a:pt x="0" y="164"/>
                  <a:pt x="5" y="172"/>
                </a:cubicBezTo>
                <a:cubicBezTo>
                  <a:pt x="79" y="301"/>
                  <a:pt x="79" y="301"/>
                  <a:pt x="79" y="301"/>
                </a:cubicBezTo>
                <a:cubicBezTo>
                  <a:pt x="84" y="309"/>
                  <a:pt x="95" y="315"/>
                  <a:pt x="104" y="315"/>
                </a:cubicBezTo>
                <a:cubicBezTo>
                  <a:pt x="253" y="315"/>
                  <a:pt x="253" y="315"/>
                  <a:pt x="253" y="315"/>
                </a:cubicBezTo>
                <a:cubicBezTo>
                  <a:pt x="262" y="315"/>
                  <a:pt x="273" y="309"/>
                  <a:pt x="278" y="301"/>
                </a:cubicBezTo>
                <a:cubicBezTo>
                  <a:pt x="353" y="172"/>
                  <a:pt x="353" y="172"/>
                  <a:pt x="353" y="172"/>
                </a:cubicBezTo>
                <a:cubicBezTo>
                  <a:pt x="357" y="164"/>
                  <a:pt x="357" y="151"/>
                  <a:pt x="353" y="143"/>
                </a:cubicBezTo>
                <a:moveTo>
                  <a:pt x="284" y="172"/>
                </a:moveTo>
                <a:cubicBezTo>
                  <a:pt x="244" y="241"/>
                  <a:pt x="244" y="241"/>
                  <a:pt x="244" y="241"/>
                </a:cubicBezTo>
                <a:cubicBezTo>
                  <a:pt x="239" y="249"/>
                  <a:pt x="228" y="256"/>
                  <a:pt x="218" y="256"/>
                </a:cubicBezTo>
                <a:cubicBezTo>
                  <a:pt x="139" y="256"/>
                  <a:pt x="139" y="256"/>
                  <a:pt x="139" y="256"/>
                </a:cubicBezTo>
                <a:cubicBezTo>
                  <a:pt x="129" y="256"/>
                  <a:pt x="118" y="249"/>
                  <a:pt x="113" y="241"/>
                </a:cubicBezTo>
                <a:cubicBezTo>
                  <a:pt x="74" y="172"/>
                  <a:pt x="74" y="172"/>
                  <a:pt x="74" y="172"/>
                </a:cubicBezTo>
                <a:cubicBezTo>
                  <a:pt x="69" y="164"/>
                  <a:pt x="69" y="151"/>
                  <a:pt x="74" y="143"/>
                </a:cubicBezTo>
                <a:cubicBezTo>
                  <a:pt x="113" y="74"/>
                  <a:pt x="113" y="74"/>
                  <a:pt x="113" y="74"/>
                </a:cubicBezTo>
                <a:cubicBezTo>
                  <a:pt x="118" y="66"/>
                  <a:pt x="129" y="59"/>
                  <a:pt x="139" y="59"/>
                </a:cubicBezTo>
                <a:cubicBezTo>
                  <a:pt x="218" y="59"/>
                  <a:pt x="218" y="59"/>
                  <a:pt x="218" y="59"/>
                </a:cubicBezTo>
                <a:cubicBezTo>
                  <a:pt x="228" y="59"/>
                  <a:pt x="239" y="66"/>
                  <a:pt x="244" y="74"/>
                </a:cubicBezTo>
                <a:cubicBezTo>
                  <a:pt x="284" y="143"/>
                  <a:pt x="284" y="143"/>
                  <a:pt x="284" y="143"/>
                </a:cubicBezTo>
                <a:cubicBezTo>
                  <a:pt x="288" y="151"/>
                  <a:pt x="288" y="164"/>
                  <a:pt x="284" y="172"/>
                </a:cubicBezTo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3500000" scaled="1"/>
            <a:tileRect/>
          </a:gradFill>
          <a:ln w="349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Шестиугольник 65">
            <a:extLst>
              <a:ext uri="{FF2B5EF4-FFF2-40B4-BE49-F238E27FC236}">
                <a16:creationId xmlns:a16="http://schemas.microsoft.com/office/drawing/2014/main" id="{8127E3EF-A512-4ADF-8BC7-DC0D8D518464}"/>
              </a:ext>
            </a:extLst>
          </p:cNvPr>
          <p:cNvSpPr/>
          <p:nvPr/>
        </p:nvSpPr>
        <p:spPr>
          <a:xfrm flipH="1">
            <a:off x="8329072" y="2565766"/>
            <a:ext cx="1475424" cy="127342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31AD5CFA-60A0-4F0C-A2BF-A0AE48C4EE19}"/>
              </a:ext>
            </a:extLst>
          </p:cNvPr>
          <p:cNvSpPr/>
          <p:nvPr/>
        </p:nvSpPr>
        <p:spPr>
          <a:xfrm flipH="1">
            <a:off x="8294099" y="2524859"/>
            <a:ext cx="1545371" cy="1332673"/>
          </a:xfrm>
          <a:custGeom>
            <a:avLst/>
            <a:gdLst>
              <a:gd name="connsiteX0" fmla="*/ 0 w 1580547"/>
              <a:gd name="connsiteY0" fmla="*/ 681504 h 1363008"/>
              <a:gd name="connsiteX1" fmla="*/ 340752 w 1580547"/>
              <a:gd name="connsiteY1" fmla="*/ 0 h 1363008"/>
              <a:gd name="connsiteX2" fmla="*/ 1239795 w 1580547"/>
              <a:gd name="connsiteY2" fmla="*/ 0 h 1363008"/>
              <a:gd name="connsiteX3" fmla="*/ 1580547 w 1580547"/>
              <a:gd name="connsiteY3" fmla="*/ 681504 h 1363008"/>
              <a:gd name="connsiteX4" fmla="*/ 1239795 w 1580547"/>
              <a:gd name="connsiteY4" fmla="*/ 1363008 h 1363008"/>
              <a:gd name="connsiteX5" fmla="*/ 340752 w 1580547"/>
              <a:gd name="connsiteY5" fmla="*/ 1363008 h 1363008"/>
              <a:gd name="connsiteX6" fmla="*/ 0 w 1580547"/>
              <a:gd name="connsiteY6" fmla="*/ 681504 h 136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0547" h="1363008">
                <a:moveTo>
                  <a:pt x="0" y="681504"/>
                </a:moveTo>
                <a:lnTo>
                  <a:pt x="340752" y="0"/>
                </a:lnTo>
                <a:lnTo>
                  <a:pt x="1239795" y="0"/>
                </a:lnTo>
                <a:lnTo>
                  <a:pt x="1580547" y="681504"/>
                </a:lnTo>
                <a:lnTo>
                  <a:pt x="1239795" y="1363008"/>
                </a:lnTo>
                <a:lnTo>
                  <a:pt x="340752" y="1363008"/>
                </a:lnTo>
                <a:lnTo>
                  <a:pt x="0" y="68150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296" tIns="229315" rIns="245296" bIns="229315" numCol="1" spcCol="1270" anchor="ctr" anchorCtr="0">
            <a:noAutofit/>
          </a:bodyPr>
          <a:lstStyle/>
          <a:p>
            <a:pPr lvl="0"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Медицинская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информацион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ная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система БАРС</a:t>
            </a:r>
          </a:p>
        </p:txBody>
      </p:sp>
      <p:sp>
        <p:nvSpPr>
          <p:cNvPr id="68" name="Freeform 6">
            <a:extLst>
              <a:ext uri="{FF2B5EF4-FFF2-40B4-BE49-F238E27FC236}">
                <a16:creationId xmlns:a16="http://schemas.microsoft.com/office/drawing/2014/main" id="{78B1A904-D6AF-4D9C-83D3-9AA348770C05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8029590" y="2249320"/>
            <a:ext cx="2074389" cy="1832783"/>
          </a:xfrm>
          <a:custGeom>
            <a:avLst/>
            <a:gdLst>
              <a:gd name="T0" fmla="*/ 353 w 357"/>
              <a:gd name="T1" fmla="*/ 143 h 315"/>
              <a:gd name="T2" fmla="*/ 278 w 357"/>
              <a:gd name="T3" fmla="*/ 14 h 315"/>
              <a:gd name="T4" fmla="*/ 253 w 357"/>
              <a:gd name="T5" fmla="*/ 0 h 315"/>
              <a:gd name="T6" fmla="*/ 104 w 357"/>
              <a:gd name="T7" fmla="*/ 0 h 315"/>
              <a:gd name="T8" fmla="*/ 79 w 357"/>
              <a:gd name="T9" fmla="*/ 14 h 315"/>
              <a:gd name="T10" fmla="*/ 5 w 357"/>
              <a:gd name="T11" fmla="*/ 143 h 315"/>
              <a:gd name="T12" fmla="*/ 5 w 357"/>
              <a:gd name="T13" fmla="*/ 172 h 315"/>
              <a:gd name="T14" fmla="*/ 79 w 357"/>
              <a:gd name="T15" fmla="*/ 301 h 315"/>
              <a:gd name="T16" fmla="*/ 104 w 357"/>
              <a:gd name="T17" fmla="*/ 315 h 315"/>
              <a:gd name="T18" fmla="*/ 253 w 357"/>
              <a:gd name="T19" fmla="*/ 315 h 315"/>
              <a:gd name="T20" fmla="*/ 278 w 357"/>
              <a:gd name="T21" fmla="*/ 301 h 315"/>
              <a:gd name="T22" fmla="*/ 353 w 357"/>
              <a:gd name="T23" fmla="*/ 172 h 315"/>
              <a:gd name="T24" fmla="*/ 353 w 357"/>
              <a:gd name="T25" fmla="*/ 143 h 315"/>
              <a:gd name="T26" fmla="*/ 284 w 357"/>
              <a:gd name="T27" fmla="*/ 172 h 315"/>
              <a:gd name="T28" fmla="*/ 244 w 357"/>
              <a:gd name="T29" fmla="*/ 241 h 315"/>
              <a:gd name="T30" fmla="*/ 218 w 357"/>
              <a:gd name="T31" fmla="*/ 256 h 315"/>
              <a:gd name="T32" fmla="*/ 139 w 357"/>
              <a:gd name="T33" fmla="*/ 256 h 315"/>
              <a:gd name="T34" fmla="*/ 113 w 357"/>
              <a:gd name="T35" fmla="*/ 241 h 315"/>
              <a:gd name="T36" fmla="*/ 74 w 357"/>
              <a:gd name="T37" fmla="*/ 172 h 315"/>
              <a:gd name="T38" fmla="*/ 74 w 357"/>
              <a:gd name="T39" fmla="*/ 143 h 315"/>
              <a:gd name="T40" fmla="*/ 113 w 357"/>
              <a:gd name="T41" fmla="*/ 74 h 315"/>
              <a:gd name="T42" fmla="*/ 139 w 357"/>
              <a:gd name="T43" fmla="*/ 59 h 315"/>
              <a:gd name="T44" fmla="*/ 218 w 357"/>
              <a:gd name="T45" fmla="*/ 59 h 315"/>
              <a:gd name="T46" fmla="*/ 244 w 357"/>
              <a:gd name="T47" fmla="*/ 74 h 315"/>
              <a:gd name="T48" fmla="*/ 284 w 357"/>
              <a:gd name="T49" fmla="*/ 143 h 315"/>
              <a:gd name="T50" fmla="*/ 284 w 357"/>
              <a:gd name="T51" fmla="*/ 172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57" h="315">
                <a:moveTo>
                  <a:pt x="353" y="143"/>
                </a:moveTo>
                <a:cubicBezTo>
                  <a:pt x="278" y="14"/>
                  <a:pt x="278" y="14"/>
                  <a:pt x="278" y="14"/>
                </a:cubicBezTo>
                <a:cubicBezTo>
                  <a:pt x="273" y="6"/>
                  <a:pt x="262" y="0"/>
                  <a:pt x="253" y="0"/>
                </a:cubicBezTo>
                <a:cubicBezTo>
                  <a:pt x="104" y="0"/>
                  <a:pt x="104" y="0"/>
                  <a:pt x="104" y="0"/>
                </a:cubicBezTo>
                <a:cubicBezTo>
                  <a:pt x="95" y="0"/>
                  <a:pt x="84" y="6"/>
                  <a:pt x="79" y="14"/>
                </a:cubicBezTo>
                <a:cubicBezTo>
                  <a:pt x="5" y="143"/>
                  <a:pt x="5" y="143"/>
                  <a:pt x="5" y="143"/>
                </a:cubicBezTo>
                <a:cubicBezTo>
                  <a:pt x="0" y="151"/>
                  <a:pt x="0" y="164"/>
                  <a:pt x="5" y="172"/>
                </a:cubicBezTo>
                <a:cubicBezTo>
                  <a:pt x="79" y="301"/>
                  <a:pt x="79" y="301"/>
                  <a:pt x="79" y="301"/>
                </a:cubicBezTo>
                <a:cubicBezTo>
                  <a:pt x="84" y="309"/>
                  <a:pt x="95" y="315"/>
                  <a:pt x="104" y="315"/>
                </a:cubicBezTo>
                <a:cubicBezTo>
                  <a:pt x="253" y="315"/>
                  <a:pt x="253" y="315"/>
                  <a:pt x="253" y="315"/>
                </a:cubicBezTo>
                <a:cubicBezTo>
                  <a:pt x="262" y="315"/>
                  <a:pt x="273" y="309"/>
                  <a:pt x="278" y="301"/>
                </a:cubicBezTo>
                <a:cubicBezTo>
                  <a:pt x="353" y="172"/>
                  <a:pt x="353" y="172"/>
                  <a:pt x="353" y="172"/>
                </a:cubicBezTo>
                <a:cubicBezTo>
                  <a:pt x="357" y="164"/>
                  <a:pt x="357" y="151"/>
                  <a:pt x="353" y="143"/>
                </a:cubicBezTo>
                <a:moveTo>
                  <a:pt x="284" y="172"/>
                </a:moveTo>
                <a:cubicBezTo>
                  <a:pt x="244" y="241"/>
                  <a:pt x="244" y="241"/>
                  <a:pt x="244" y="241"/>
                </a:cubicBezTo>
                <a:cubicBezTo>
                  <a:pt x="239" y="249"/>
                  <a:pt x="228" y="256"/>
                  <a:pt x="218" y="256"/>
                </a:cubicBezTo>
                <a:cubicBezTo>
                  <a:pt x="139" y="256"/>
                  <a:pt x="139" y="256"/>
                  <a:pt x="139" y="256"/>
                </a:cubicBezTo>
                <a:cubicBezTo>
                  <a:pt x="129" y="256"/>
                  <a:pt x="118" y="249"/>
                  <a:pt x="113" y="241"/>
                </a:cubicBezTo>
                <a:cubicBezTo>
                  <a:pt x="74" y="172"/>
                  <a:pt x="74" y="172"/>
                  <a:pt x="74" y="172"/>
                </a:cubicBezTo>
                <a:cubicBezTo>
                  <a:pt x="69" y="164"/>
                  <a:pt x="69" y="151"/>
                  <a:pt x="74" y="143"/>
                </a:cubicBezTo>
                <a:cubicBezTo>
                  <a:pt x="113" y="74"/>
                  <a:pt x="113" y="74"/>
                  <a:pt x="113" y="74"/>
                </a:cubicBezTo>
                <a:cubicBezTo>
                  <a:pt x="118" y="66"/>
                  <a:pt x="129" y="59"/>
                  <a:pt x="139" y="59"/>
                </a:cubicBezTo>
                <a:cubicBezTo>
                  <a:pt x="218" y="59"/>
                  <a:pt x="218" y="59"/>
                  <a:pt x="218" y="59"/>
                </a:cubicBezTo>
                <a:cubicBezTo>
                  <a:pt x="228" y="59"/>
                  <a:pt x="239" y="66"/>
                  <a:pt x="244" y="74"/>
                </a:cubicBezTo>
                <a:cubicBezTo>
                  <a:pt x="284" y="143"/>
                  <a:pt x="284" y="143"/>
                  <a:pt x="284" y="143"/>
                </a:cubicBezTo>
                <a:cubicBezTo>
                  <a:pt x="288" y="151"/>
                  <a:pt x="288" y="164"/>
                  <a:pt x="284" y="172"/>
                </a:cubicBezTo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3500000" scaled="1"/>
            <a:tileRect/>
          </a:gradFill>
          <a:ln w="349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Shape 89">
            <a:extLst>
              <a:ext uri="{FF2B5EF4-FFF2-40B4-BE49-F238E27FC236}">
                <a16:creationId xmlns:a16="http://schemas.microsoft.com/office/drawing/2014/main" id="{805C71F4-233B-4116-A133-8A7A96FD4E2C}"/>
              </a:ext>
            </a:extLst>
          </p:cNvPr>
          <p:cNvSpPr/>
          <p:nvPr/>
        </p:nvSpPr>
        <p:spPr>
          <a:xfrm>
            <a:off x="517045" y="2158936"/>
            <a:ext cx="732425" cy="707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01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Shape 89">
            <a:extLst>
              <a:ext uri="{FF2B5EF4-FFF2-40B4-BE49-F238E27FC236}">
                <a16:creationId xmlns:a16="http://schemas.microsoft.com/office/drawing/2014/main" id="{7270BF70-AC63-4024-A25C-6E137AA0884F}"/>
              </a:ext>
            </a:extLst>
          </p:cNvPr>
          <p:cNvSpPr/>
          <p:nvPr/>
        </p:nvSpPr>
        <p:spPr>
          <a:xfrm>
            <a:off x="517045" y="2758465"/>
            <a:ext cx="732425" cy="707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01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hape 89">
            <a:extLst>
              <a:ext uri="{FF2B5EF4-FFF2-40B4-BE49-F238E27FC236}">
                <a16:creationId xmlns:a16="http://schemas.microsoft.com/office/drawing/2014/main" id="{5580DF81-D277-4A36-A035-22E50733C2CB}"/>
              </a:ext>
            </a:extLst>
          </p:cNvPr>
          <p:cNvSpPr/>
          <p:nvPr/>
        </p:nvSpPr>
        <p:spPr>
          <a:xfrm>
            <a:off x="517045" y="3374943"/>
            <a:ext cx="732425" cy="707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01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Shape 89">
            <a:extLst>
              <a:ext uri="{FF2B5EF4-FFF2-40B4-BE49-F238E27FC236}">
                <a16:creationId xmlns:a16="http://schemas.microsoft.com/office/drawing/2014/main" id="{F05E0BE1-482D-45D4-9BA4-57CAF142B2B4}"/>
              </a:ext>
            </a:extLst>
          </p:cNvPr>
          <p:cNvSpPr/>
          <p:nvPr/>
        </p:nvSpPr>
        <p:spPr>
          <a:xfrm>
            <a:off x="517045" y="3990772"/>
            <a:ext cx="732425" cy="707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01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Shape 89">
            <a:extLst>
              <a:ext uri="{FF2B5EF4-FFF2-40B4-BE49-F238E27FC236}">
                <a16:creationId xmlns:a16="http://schemas.microsoft.com/office/drawing/2014/main" id="{99EEB3EB-ADFC-45B9-8BFC-3AD08B7FC8A5}"/>
              </a:ext>
            </a:extLst>
          </p:cNvPr>
          <p:cNvSpPr/>
          <p:nvPr/>
        </p:nvSpPr>
        <p:spPr>
          <a:xfrm>
            <a:off x="517045" y="4608556"/>
            <a:ext cx="732425" cy="707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01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Shape 89">
            <a:extLst>
              <a:ext uri="{FF2B5EF4-FFF2-40B4-BE49-F238E27FC236}">
                <a16:creationId xmlns:a16="http://schemas.microsoft.com/office/drawing/2014/main" id="{A77A22DB-7F53-4EA3-B24B-D241F2888094}"/>
              </a:ext>
            </a:extLst>
          </p:cNvPr>
          <p:cNvSpPr/>
          <p:nvPr/>
        </p:nvSpPr>
        <p:spPr>
          <a:xfrm>
            <a:off x="517045" y="5196600"/>
            <a:ext cx="732425" cy="707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01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EC2DE435-0F70-46F2-B766-D43C4D6ECC0F}"/>
              </a:ext>
            </a:extLst>
          </p:cNvPr>
          <p:cNvSpPr/>
          <p:nvPr/>
        </p:nvSpPr>
        <p:spPr>
          <a:xfrm>
            <a:off x="0" y="1428552"/>
            <a:ext cx="12191999" cy="31910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37C74FF-610A-4A78-B24A-34371A73402A}"/>
              </a:ext>
            </a:extLst>
          </p:cNvPr>
          <p:cNvSpPr/>
          <p:nvPr/>
        </p:nvSpPr>
        <p:spPr>
          <a:xfrm>
            <a:off x="2" y="255626"/>
            <a:ext cx="12191997" cy="1099200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BFCFE">
                  <a:alpha val="9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Shape 89">
            <a:extLst>
              <a:ext uri="{FF2B5EF4-FFF2-40B4-BE49-F238E27FC236}">
                <a16:creationId xmlns:a16="http://schemas.microsoft.com/office/drawing/2014/main" id="{8F5D2067-FF9A-47E0-B7B2-E315DF0A268A}"/>
              </a:ext>
            </a:extLst>
          </p:cNvPr>
          <p:cNvSpPr/>
          <p:nvPr/>
        </p:nvSpPr>
        <p:spPr>
          <a:xfrm>
            <a:off x="1629402" y="616884"/>
            <a:ext cx="9394198" cy="376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Единое расписание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12C863D-32A6-495C-A1A9-1C12BF63B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5" y="301115"/>
            <a:ext cx="1008222" cy="100822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73BE4A-ED5C-462A-AFDA-9DFA674F478A}"/>
              </a:ext>
            </a:extLst>
          </p:cNvPr>
          <p:cNvSpPr/>
          <p:nvPr/>
        </p:nvSpPr>
        <p:spPr>
          <a:xfrm flipH="1">
            <a:off x="-7670" y="6380534"/>
            <a:ext cx="12207345" cy="477467"/>
          </a:xfrm>
          <a:prstGeom prst="rect">
            <a:avLst/>
          </a:prstGeom>
          <a:gradFill>
            <a:gsLst>
              <a:gs pos="40000">
                <a:srgbClr val="053C90">
                  <a:alpha val="0"/>
                </a:srgbClr>
              </a:gs>
              <a:gs pos="100000">
                <a:srgbClr val="010E54"/>
              </a:gs>
              <a:gs pos="0">
                <a:srgbClr val="0754B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CDF6B08D-11E4-49E8-AF90-39EA208FF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E504B21-5C66-44A4-A8B2-93A2170044B1}"/>
              </a:ext>
            </a:extLst>
          </p:cNvPr>
          <p:cNvSpPr/>
          <p:nvPr/>
        </p:nvSpPr>
        <p:spPr>
          <a:xfrm>
            <a:off x="575443" y="6454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FB7507-7E6A-4892-BA60-D8131662C539}"/>
              </a:ext>
            </a:extLst>
          </p:cNvPr>
          <p:cNvSpPr txBox="1"/>
          <p:nvPr/>
        </p:nvSpPr>
        <p:spPr>
          <a:xfrm>
            <a:off x="8629651" y="1590058"/>
            <a:ext cx="339758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Century Gothic" panose="020B0502020202020204" pitchFamily="34" charset="0"/>
              </a:rPr>
              <a:t>Стандартизация расписаний работы врачей: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Century Gothic" panose="020B0502020202020204" pitchFamily="34" charset="0"/>
              </a:rPr>
              <a:t>Увеличило поток пациентов на 30% без увеличения нагрузки врачей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Century Gothic" panose="020B0502020202020204" pitchFamily="34" charset="0"/>
              </a:rPr>
              <a:t>Создало систему объективного контроля организации работы поликлиник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22E595-E86B-4F0E-A138-2BAADAEF5A40}"/>
              </a:ext>
            </a:extLst>
          </p:cNvPr>
          <p:cNvSpPr txBox="1"/>
          <p:nvPr/>
        </p:nvSpPr>
        <p:spPr>
          <a:xfrm>
            <a:off x="1487408" y="4754256"/>
            <a:ext cx="1456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БЫЛО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6E2752-39F5-45F9-9BFA-5CB0DAFBFE38}"/>
              </a:ext>
            </a:extLst>
          </p:cNvPr>
          <p:cNvSpPr txBox="1"/>
          <p:nvPr/>
        </p:nvSpPr>
        <p:spPr>
          <a:xfrm>
            <a:off x="1251622" y="5040990"/>
            <a:ext cx="1928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3653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111BFC-20B3-41A8-9696-A89C8D1EF828}"/>
              </a:ext>
            </a:extLst>
          </p:cNvPr>
          <p:cNvSpPr txBox="1"/>
          <p:nvPr/>
        </p:nvSpPr>
        <p:spPr>
          <a:xfrm>
            <a:off x="9469102" y="5050717"/>
            <a:ext cx="1825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5686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CDFB1E-795E-451F-B773-5AB46A8DCB64}"/>
              </a:ext>
            </a:extLst>
          </p:cNvPr>
          <p:cNvSpPr txBox="1"/>
          <p:nvPr/>
        </p:nvSpPr>
        <p:spPr>
          <a:xfrm>
            <a:off x="9584268" y="4739698"/>
            <a:ext cx="159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СТАЛО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54CD1F-0633-473E-AE6B-1E47793A4E33}"/>
              </a:ext>
            </a:extLst>
          </p:cNvPr>
          <p:cNvSpPr txBox="1"/>
          <p:nvPr/>
        </p:nvSpPr>
        <p:spPr>
          <a:xfrm>
            <a:off x="771522" y="5710706"/>
            <a:ext cx="2888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15.11 – 21.11</a:t>
            </a:r>
            <a:br>
              <a:rPr lang="ru-RU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ручная выгрузка записанных на прием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0750B9-24E8-4280-9D8C-D974DD291421}"/>
              </a:ext>
            </a:extLst>
          </p:cNvPr>
          <p:cNvSpPr txBox="1"/>
          <p:nvPr/>
        </p:nvSpPr>
        <p:spPr>
          <a:xfrm>
            <a:off x="8859975" y="5710706"/>
            <a:ext cx="3043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06.12 – 12.12</a:t>
            </a:r>
            <a:br>
              <a:rPr lang="ru-RU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налажен автоматический контроль расписаний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E9EC54-987D-4918-9B07-CA9CD00CA181}"/>
              </a:ext>
            </a:extLst>
          </p:cNvPr>
          <p:cNvSpPr/>
          <p:nvPr/>
        </p:nvSpPr>
        <p:spPr>
          <a:xfrm>
            <a:off x="4326072" y="5144583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Century Gothic" panose="020B0502020202020204" pitchFamily="34" charset="0"/>
              </a:rPr>
              <a:t>ТАЛОНЫ К ВРАЧАМ-ТЕРАПЕВТАМ</a:t>
            </a:r>
            <a:endParaRPr lang="ru-RU" sz="14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Шеврон 103">
            <a:extLst>
              <a:ext uri="{FF2B5EF4-FFF2-40B4-BE49-F238E27FC236}">
                <a16:creationId xmlns:a16="http://schemas.microsoft.com/office/drawing/2014/main" id="{F234C461-2D24-437C-A1B0-EFC4C608A039}"/>
              </a:ext>
            </a:extLst>
          </p:cNvPr>
          <p:cNvSpPr/>
          <p:nvPr/>
        </p:nvSpPr>
        <p:spPr>
          <a:xfrm>
            <a:off x="3731931" y="5050717"/>
            <a:ext cx="272828" cy="484632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Шеврон 103">
            <a:extLst>
              <a:ext uri="{FF2B5EF4-FFF2-40B4-BE49-F238E27FC236}">
                <a16:creationId xmlns:a16="http://schemas.microsoft.com/office/drawing/2014/main" id="{F58924F4-D273-421E-AA1D-0E694B85C24D}"/>
              </a:ext>
            </a:extLst>
          </p:cNvPr>
          <p:cNvSpPr/>
          <p:nvPr/>
        </p:nvSpPr>
        <p:spPr>
          <a:xfrm>
            <a:off x="4001826" y="5050717"/>
            <a:ext cx="272828" cy="484632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Шеврон 103">
            <a:extLst>
              <a:ext uri="{FF2B5EF4-FFF2-40B4-BE49-F238E27FC236}">
                <a16:creationId xmlns:a16="http://schemas.microsoft.com/office/drawing/2014/main" id="{F445F229-E6E4-44EE-B9D6-FB176E2456D3}"/>
              </a:ext>
            </a:extLst>
          </p:cNvPr>
          <p:cNvSpPr/>
          <p:nvPr/>
        </p:nvSpPr>
        <p:spPr>
          <a:xfrm>
            <a:off x="3462037" y="5050717"/>
            <a:ext cx="272828" cy="484632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Шеврон 103">
            <a:extLst>
              <a:ext uri="{FF2B5EF4-FFF2-40B4-BE49-F238E27FC236}">
                <a16:creationId xmlns:a16="http://schemas.microsoft.com/office/drawing/2014/main" id="{665278C5-3CE9-4AEB-8962-DF8D6B5B9EBF}"/>
              </a:ext>
            </a:extLst>
          </p:cNvPr>
          <p:cNvSpPr/>
          <p:nvPr/>
        </p:nvSpPr>
        <p:spPr>
          <a:xfrm>
            <a:off x="8493236" y="5050717"/>
            <a:ext cx="272828" cy="484632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Шеврон 103">
            <a:extLst>
              <a:ext uri="{FF2B5EF4-FFF2-40B4-BE49-F238E27FC236}">
                <a16:creationId xmlns:a16="http://schemas.microsoft.com/office/drawing/2014/main" id="{E8FDCA6E-8434-4648-94A6-42F63429AFB3}"/>
              </a:ext>
            </a:extLst>
          </p:cNvPr>
          <p:cNvSpPr/>
          <p:nvPr/>
        </p:nvSpPr>
        <p:spPr>
          <a:xfrm>
            <a:off x="8763131" y="5050717"/>
            <a:ext cx="272828" cy="484632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Шеврон 103">
            <a:extLst>
              <a:ext uri="{FF2B5EF4-FFF2-40B4-BE49-F238E27FC236}">
                <a16:creationId xmlns:a16="http://schemas.microsoft.com/office/drawing/2014/main" id="{82BC20C6-7190-4B15-9C43-65218AB51BEF}"/>
              </a:ext>
            </a:extLst>
          </p:cNvPr>
          <p:cNvSpPr/>
          <p:nvPr/>
        </p:nvSpPr>
        <p:spPr>
          <a:xfrm>
            <a:off x="8223342" y="5050717"/>
            <a:ext cx="272828" cy="484632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699"/>
          <a:stretch/>
        </p:blipFill>
        <p:spPr>
          <a:xfrm>
            <a:off x="304800" y="1549909"/>
            <a:ext cx="8191370" cy="29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9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1CBFB7E-A81A-4A86-BBDE-EECC9E106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D080E22-A7ED-48EE-B0E9-265DE366C235}"/>
              </a:ext>
            </a:extLst>
          </p:cNvPr>
          <p:cNvSpPr/>
          <p:nvPr/>
        </p:nvSpPr>
        <p:spPr>
          <a:xfrm>
            <a:off x="-20783" y="1"/>
            <a:ext cx="6476085" cy="6389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DC4577A-6C1F-4852-BB4F-38416F1D7BEF}"/>
              </a:ext>
            </a:extLst>
          </p:cNvPr>
          <p:cNvSpPr/>
          <p:nvPr/>
        </p:nvSpPr>
        <p:spPr>
          <a:xfrm>
            <a:off x="2" y="255626"/>
            <a:ext cx="12191997" cy="1099200"/>
          </a:xfrm>
          <a:prstGeom prst="rect">
            <a:avLst/>
          </a:prstGeom>
          <a:gradFill>
            <a:gsLst>
              <a:gs pos="0">
                <a:schemeClr val="bg1"/>
              </a:gs>
              <a:gs pos="67000">
                <a:srgbClr val="FBFCFE">
                  <a:alpha val="86000"/>
                </a:srgbClr>
              </a:gs>
              <a:gs pos="100000">
                <a:schemeClr val="bg1">
                  <a:alpha val="4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Shape 89">
            <a:extLst>
              <a:ext uri="{FF2B5EF4-FFF2-40B4-BE49-F238E27FC236}">
                <a16:creationId xmlns:a16="http://schemas.microsoft.com/office/drawing/2014/main" id="{0D7E4E50-CCEC-48EB-AF00-2929A23190DA}"/>
              </a:ext>
            </a:extLst>
          </p:cNvPr>
          <p:cNvSpPr/>
          <p:nvPr/>
        </p:nvSpPr>
        <p:spPr>
          <a:xfrm>
            <a:off x="1629401" y="616883"/>
            <a:ext cx="10045553" cy="376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дает единое цифровое пространство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здравоохранения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12C863D-32A6-495C-A1A9-1C12BF63B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5" y="301115"/>
            <a:ext cx="1008222" cy="1008222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9AC9BA6-71B2-41DF-8FD8-9C44A3B595D8}"/>
              </a:ext>
            </a:extLst>
          </p:cNvPr>
          <p:cNvSpPr/>
          <p:nvPr/>
        </p:nvSpPr>
        <p:spPr>
          <a:xfrm>
            <a:off x="348682" y="1688120"/>
            <a:ext cx="5747318" cy="4437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Цифровые решения позволяют: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Контролировать нагрузку на врачей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Контролировать соответствие расписаний стандартам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Управлять доступностью записи на прием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Определять востребованность услуг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Автоматически контролировать выполнение функций по должности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1913636-2E98-4F1A-B57E-566215A6FAEA}"/>
              </a:ext>
            </a:extLst>
          </p:cNvPr>
          <p:cNvSpPr/>
          <p:nvPr/>
        </p:nvSpPr>
        <p:spPr>
          <a:xfrm flipH="1">
            <a:off x="-7670" y="6380534"/>
            <a:ext cx="12207345" cy="477467"/>
          </a:xfrm>
          <a:prstGeom prst="rect">
            <a:avLst/>
          </a:prstGeom>
          <a:gradFill>
            <a:gsLst>
              <a:gs pos="40000">
                <a:srgbClr val="053C90">
                  <a:alpha val="0"/>
                </a:srgbClr>
              </a:gs>
              <a:gs pos="100000">
                <a:srgbClr val="010E54"/>
              </a:gs>
              <a:gs pos="0">
                <a:srgbClr val="0754B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8C1F9B3A-D77C-49F8-8DB8-6E924306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F10A803-440F-4B06-A0D9-97504B98B513}"/>
              </a:ext>
            </a:extLst>
          </p:cNvPr>
          <p:cNvSpPr/>
          <p:nvPr/>
        </p:nvSpPr>
        <p:spPr>
          <a:xfrm>
            <a:off x="575443" y="6454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D125D04-34A6-40C6-A979-B4FB6DE8EDC6}"/>
              </a:ext>
            </a:extLst>
          </p:cNvPr>
          <p:cNvGrpSpPr/>
          <p:nvPr/>
        </p:nvGrpSpPr>
        <p:grpSpPr>
          <a:xfrm>
            <a:off x="6652177" y="1496490"/>
            <a:ext cx="5342948" cy="4742380"/>
            <a:chOff x="5721276" y="1169226"/>
            <a:chExt cx="6134794" cy="5445219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AE1C5C7-BEF3-49AF-89BC-B217190C9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1277" y="1169226"/>
              <a:ext cx="6134793" cy="2698327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A742B7F-B476-4F11-B214-84138BD64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1276" y="3947342"/>
              <a:ext cx="6134794" cy="2667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355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581CE70-584F-4418-9635-6CD914D6A269}"/>
              </a:ext>
            </a:extLst>
          </p:cNvPr>
          <p:cNvSpPr/>
          <p:nvPr/>
        </p:nvSpPr>
        <p:spPr>
          <a:xfrm>
            <a:off x="-7670" y="1461549"/>
            <a:ext cx="12191997" cy="2822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944C60-48FF-E6B7-8E7A-DB6A688DF8C5}"/>
              </a:ext>
            </a:extLst>
          </p:cNvPr>
          <p:cNvSpPr txBox="1"/>
          <p:nvPr/>
        </p:nvSpPr>
        <p:spPr>
          <a:xfrm>
            <a:off x="-247085" y="5509988"/>
            <a:ext cx="5393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normalizeH="0" baseline="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Arial Black" panose="020B0A04020102020204" pitchFamily="34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1C26215-D1AA-4808-9DAD-2424D41E8032}"/>
              </a:ext>
            </a:extLst>
          </p:cNvPr>
          <p:cNvSpPr/>
          <p:nvPr/>
        </p:nvSpPr>
        <p:spPr>
          <a:xfrm flipH="1">
            <a:off x="-7670" y="6380534"/>
            <a:ext cx="12207345" cy="477467"/>
          </a:xfrm>
          <a:prstGeom prst="rect">
            <a:avLst/>
          </a:prstGeom>
          <a:gradFill>
            <a:gsLst>
              <a:gs pos="40000">
                <a:srgbClr val="053C90">
                  <a:alpha val="0"/>
                </a:srgbClr>
              </a:gs>
              <a:gs pos="100000">
                <a:srgbClr val="010E54"/>
              </a:gs>
              <a:gs pos="0">
                <a:srgbClr val="0754B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C0B0E354-C6C3-437D-ACB4-39B2ED78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2FF2BEF-16B2-47A0-8201-3363E43ABDAD}"/>
              </a:ext>
            </a:extLst>
          </p:cNvPr>
          <p:cNvSpPr/>
          <p:nvPr/>
        </p:nvSpPr>
        <p:spPr>
          <a:xfrm>
            <a:off x="575443" y="6454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2FA766D-E698-4D33-8EE9-46B5FB4522FE}"/>
              </a:ext>
            </a:extLst>
          </p:cNvPr>
          <p:cNvSpPr/>
          <p:nvPr/>
        </p:nvSpPr>
        <p:spPr>
          <a:xfrm>
            <a:off x="2" y="255626"/>
            <a:ext cx="12191997" cy="1099200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BFCFE">
                  <a:alpha val="9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Shape 89">
            <a:extLst>
              <a:ext uri="{FF2B5EF4-FFF2-40B4-BE49-F238E27FC236}">
                <a16:creationId xmlns:a16="http://schemas.microsoft.com/office/drawing/2014/main" id="{7DABFF7C-7DDD-4E5B-A59B-72A8A9C0F0D7}"/>
              </a:ext>
            </a:extLst>
          </p:cNvPr>
          <p:cNvSpPr/>
          <p:nvPr/>
        </p:nvSpPr>
        <p:spPr>
          <a:xfrm>
            <a:off x="1629402" y="616883"/>
            <a:ext cx="9394198" cy="376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70">
              <a:spcBef>
                <a:spcPct val="0"/>
              </a:spcBef>
              <a:buClrTx/>
              <a:defRPr/>
            </a:pPr>
            <a:r>
              <a:rPr lang="ru-RU" sz="2000" b="1" dirty="0">
                <a:solidFill>
                  <a:srgbClr val="0002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Лист ожидания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6271083-7829-4D35-923B-72988A261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5" y="301115"/>
            <a:ext cx="1008222" cy="1008222"/>
          </a:xfrm>
          <a:prstGeom prst="rect">
            <a:avLst/>
          </a:prstGeom>
        </p:spPr>
      </p:pic>
      <p:sp>
        <p:nvSpPr>
          <p:cNvPr id="38" name="Текст 7">
            <a:extLst>
              <a:ext uri="{FF2B5EF4-FFF2-40B4-BE49-F238E27FC236}">
                <a16:creationId xmlns:a16="http://schemas.microsoft.com/office/drawing/2014/main" id="{4B825527-EC69-453F-9BF6-05291160E7BA}"/>
              </a:ext>
            </a:extLst>
          </p:cNvPr>
          <p:cNvSpPr txBox="1">
            <a:spLocks/>
          </p:cNvSpPr>
          <p:nvPr/>
        </p:nvSpPr>
        <p:spPr>
          <a:xfrm flipH="1">
            <a:off x="206381" y="1568274"/>
            <a:ext cx="7365348" cy="3635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ru-RU" sz="1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работает:</a:t>
            </a:r>
            <a:endParaRPr lang="ru-RU" sz="18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Текст 11">
            <a:extLst>
              <a:ext uri="{FF2B5EF4-FFF2-40B4-BE49-F238E27FC236}">
                <a16:creationId xmlns:a16="http://schemas.microsoft.com/office/drawing/2014/main" id="{8F0404A0-FA91-48D4-8F54-46A51E872003}"/>
              </a:ext>
            </a:extLst>
          </p:cNvPr>
          <p:cNvSpPr txBox="1">
            <a:spLocks/>
          </p:cNvSpPr>
          <p:nvPr/>
        </p:nvSpPr>
        <p:spPr>
          <a:xfrm flipH="1">
            <a:off x="215611" y="2099817"/>
            <a:ext cx="6553152" cy="17036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При невозможности записи пациент помещается в лист ожидания, пациент может определить желаемую дату приема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Операторами подбираются подходящие специалисты из всех организаций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С пациентом связывается  </a:t>
            </a: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call</a:t>
            </a:r>
            <a:r>
              <a:rPr lang="ru-RU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-центр, согласовывается дата визита, осуществляется запись на прием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54B8E33-E722-4179-BE5C-1DFB9F033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81" y="4632025"/>
            <a:ext cx="1089876" cy="10898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54BBA4D-1003-4507-BE23-D1BE6939B159}"/>
              </a:ext>
            </a:extLst>
          </p:cNvPr>
          <p:cNvSpPr txBox="1"/>
          <p:nvPr/>
        </p:nvSpPr>
        <p:spPr>
          <a:xfrm>
            <a:off x="1525267" y="4475071"/>
            <a:ext cx="55219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Лист ожидания: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механизм гарантированного приема врачом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механизм оценки кадрового обеспечения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механизм выявления организационных проблем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D8A1C0-394D-4F70-AD35-646A42ECE0E7}"/>
              </a:ext>
            </a:extLst>
          </p:cNvPr>
          <p:cNvSpPr txBox="1"/>
          <p:nvPr/>
        </p:nvSpPr>
        <p:spPr>
          <a:xfrm>
            <a:off x="7571729" y="4798991"/>
            <a:ext cx="4013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+ </a:t>
            </a:r>
            <a:r>
              <a:rPr lang="en-US" sz="6000" b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59 625</a:t>
            </a:r>
            <a:r>
              <a:rPr lang="ru-RU" sz="6000" b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endParaRPr lang="ru-RU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r>
              <a:rPr lang="ru-RU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человека получили помощь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8763" y="1645230"/>
            <a:ext cx="5385136" cy="25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581CE70-584F-4418-9635-6CD914D6A269}"/>
              </a:ext>
            </a:extLst>
          </p:cNvPr>
          <p:cNvSpPr/>
          <p:nvPr/>
        </p:nvSpPr>
        <p:spPr>
          <a:xfrm>
            <a:off x="-7670" y="1461548"/>
            <a:ext cx="12191997" cy="3518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944C60-48FF-E6B7-8E7A-DB6A688DF8C5}"/>
              </a:ext>
            </a:extLst>
          </p:cNvPr>
          <p:cNvSpPr txBox="1"/>
          <p:nvPr/>
        </p:nvSpPr>
        <p:spPr>
          <a:xfrm>
            <a:off x="-247085" y="5509988"/>
            <a:ext cx="5393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normalizeH="0" baseline="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Arial Black" panose="020B0A04020102020204" pitchFamily="34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1C26215-D1AA-4808-9DAD-2424D41E8032}"/>
              </a:ext>
            </a:extLst>
          </p:cNvPr>
          <p:cNvSpPr/>
          <p:nvPr/>
        </p:nvSpPr>
        <p:spPr>
          <a:xfrm flipH="1">
            <a:off x="-7670" y="6380534"/>
            <a:ext cx="12207345" cy="477467"/>
          </a:xfrm>
          <a:prstGeom prst="rect">
            <a:avLst/>
          </a:prstGeom>
          <a:gradFill>
            <a:gsLst>
              <a:gs pos="40000">
                <a:srgbClr val="053C90">
                  <a:alpha val="0"/>
                </a:srgbClr>
              </a:gs>
              <a:gs pos="100000">
                <a:srgbClr val="010E54"/>
              </a:gs>
              <a:gs pos="0">
                <a:srgbClr val="0754B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C0B0E354-C6C3-437D-ACB4-39B2ED78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6" y="6432552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fld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2FF2BEF-16B2-47A0-8201-3363E43ABDAD}"/>
              </a:ext>
            </a:extLst>
          </p:cNvPr>
          <p:cNvSpPr/>
          <p:nvPr/>
        </p:nvSpPr>
        <p:spPr>
          <a:xfrm>
            <a:off x="575443" y="6454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эффективный регион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2FA766D-E698-4D33-8EE9-46B5FB4522FE}"/>
              </a:ext>
            </a:extLst>
          </p:cNvPr>
          <p:cNvSpPr/>
          <p:nvPr/>
        </p:nvSpPr>
        <p:spPr>
          <a:xfrm>
            <a:off x="2" y="255626"/>
            <a:ext cx="12191997" cy="1099200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BFCFE">
                  <a:alpha val="9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Shape 89">
            <a:extLst>
              <a:ext uri="{FF2B5EF4-FFF2-40B4-BE49-F238E27FC236}">
                <a16:creationId xmlns:a16="http://schemas.microsoft.com/office/drawing/2014/main" id="{7DABFF7C-7DDD-4E5B-A59B-72A8A9C0F0D7}"/>
              </a:ext>
            </a:extLst>
          </p:cNvPr>
          <p:cNvSpPr/>
          <p:nvPr/>
        </p:nvSpPr>
        <p:spPr>
          <a:xfrm>
            <a:off x="1629402" y="616883"/>
            <a:ext cx="9394198" cy="376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121" tIns="34121" rIns="34121" bIns="34121" anchor="ctr">
            <a:spAutoFit/>
          </a:bodyPr>
          <a:lstStyle/>
          <a:p>
            <a:pPr defTabSz="1219170">
              <a:spcBef>
                <a:spcPct val="0"/>
              </a:spcBef>
              <a:buClrTx/>
              <a:defRPr/>
            </a:pPr>
            <a:r>
              <a:rPr lang="ru-RU" sz="2000" b="1" dirty="0">
                <a:solidFill>
                  <a:srgbClr val="0002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Лист ожидания. Объективизация решений.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6271083-7829-4D35-923B-72988A261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5" y="301115"/>
            <a:ext cx="1008222" cy="1008222"/>
          </a:xfrm>
          <a:prstGeom prst="rect">
            <a:avLst/>
          </a:prstGeom>
        </p:spPr>
      </p:pic>
      <p:sp>
        <p:nvSpPr>
          <p:cNvPr id="38" name="Текст 7">
            <a:extLst>
              <a:ext uri="{FF2B5EF4-FFF2-40B4-BE49-F238E27FC236}">
                <a16:creationId xmlns:a16="http://schemas.microsoft.com/office/drawing/2014/main" id="{4B825527-EC69-453F-9BF6-05291160E7BA}"/>
              </a:ext>
            </a:extLst>
          </p:cNvPr>
          <p:cNvSpPr txBox="1">
            <a:spLocks/>
          </p:cNvSpPr>
          <p:nvPr/>
        </p:nvSpPr>
        <p:spPr>
          <a:xfrm flipH="1">
            <a:off x="206381" y="1568274"/>
            <a:ext cx="4953448" cy="4451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ru-RU" sz="1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короткий период, со старта проекта:</a:t>
            </a:r>
            <a:endParaRPr lang="ru-RU" sz="18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Текст 11">
            <a:extLst>
              <a:ext uri="{FF2B5EF4-FFF2-40B4-BE49-F238E27FC236}">
                <a16:creationId xmlns:a16="http://schemas.microsoft.com/office/drawing/2014/main" id="{8F0404A0-FA91-48D4-8F54-46A51E872003}"/>
              </a:ext>
            </a:extLst>
          </p:cNvPr>
          <p:cNvSpPr txBox="1">
            <a:spLocks/>
          </p:cNvSpPr>
          <p:nvPr/>
        </p:nvSpPr>
        <p:spPr>
          <a:xfrm flipH="1">
            <a:off x="215611" y="2099817"/>
            <a:ext cx="5662674" cy="16055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dirty="0">
                <a:solidFill>
                  <a:schemeClr val="tx2"/>
                </a:solidFill>
                <a:latin typeface="Century Gothic" panose="020B0502020202020204" pitchFamily="34" charset="0"/>
              </a:rPr>
              <a:t>Выявили самые востребованные специальности врачей</a:t>
            </a:r>
            <a:endParaRPr lang="en-US" sz="18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chemeClr val="tx2"/>
                </a:solidFill>
                <a:latin typeface="Century Gothic" panose="020B0502020202020204" pitchFamily="34" charset="0"/>
              </a:rPr>
              <a:t>Выявили организационные ошибки в поликлиниках (на примере назначения примере УЗИ)</a:t>
            </a:r>
            <a:endParaRPr lang="en-US" sz="18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36AB43-99F0-4EB1-9285-D23FAA5AE5A1}"/>
              </a:ext>
            </a:extLst>
          </p:cNvPr>
          <p:cNvSpPr txBox="1"/>
          <p:nvPr/>
        </p:nvSpPr>
        <p:spPr>
          <a:xfrm>
            <a:off x="236923" y="5154114"/>
            <a:ext cx="117741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В</a:t>
            </a:r>
            <a:r>
              <a:rPr lang="ru-RU" sz="2000" dirty="0">
                <a:latin typeface="Century Gothic" panose="020B0502020202020204" pitchFamily="34" charset="0"/>
              </a:rPr>
              <a:t>ведены дополнительные ставки для кадрового резерва, обеспечено привлечение врачей из областных стационаров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A96F05-BD9C-4912-A0D4-B9030D18EC20}"/>
              </a:ext>
            </a:extLst>
          </p:cNvPr>
          <p:cNvSpPr/>
          <p:nvPr/>
        </p:nvSpPr>
        <p:spPr>
          <a:xfrm>
            <a:off x="206381" y="3813070"/>
            <a:ext cx="5579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С помощью листа ожидания объективно определены востребованные профили для формирования кадрового резерва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B942B0-95AD-4585-BAFE-3A7942F29D36}"/>
              </a:ext>
            </a:extLst>
          </p:cNvPr>
          <p:cNvSpPr txBox="1"/>
          <p:nvPr/>
        </p:nvSpPr>
        <p:spPr>
          <a:xfrm>
            <a:off x="236923" y="5912790"/>
            <a:ext cx="1177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Неврология</a:t>
            </a:r>
            <a:r>
              <a:rPr lang="ru-RU" dirty="0">
                <a:latin typeface="Century Gothic" panose="020B0502020202020204" pitchFamily="34" charset="0"/>
              </a:rPr>
              <a:t> - 2 врача;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Терапия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latin typeface="Century Gothic" panose="020B0502020202020204" pitchFamily="34" charset="0"/>
              </a:rPr>
              <a:t>- 3 врача;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УЗИ</a:t>
            </a:r>
            <a:r>
              <a:rPr lang="ru-RU" dirty="0">
                <a:latin typeface="Century Gothic" panose="020B0502020202020204" pitchFamily="34" charset="0"/>
              </a:rPr>
              <a:t> - 3 врача;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Хирургия</a:t>
            </a:r>
            <a:r>
              <a:rPr lang="ru-RU" dirty="0">
                <a:latin typeface="Century Gothic" panose="020B0502020202020204" pitchFamily="34" charset="0"/>
              </a:rPr>
              <a:t> - 1 врач;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Эндокринология</a:t>
            </a:r>
            <a:r>
              <a:rPr lang="ru-RU" dirty="0">
                <a:latin typeface="Century Gothic" panose="020B0502020202020204" pitchFamily="34" charset="0"/>
              </a:rPr>
              <a:t> - 1 врач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693" y="1499710"/>
            <a:ext cx="6353993" cy="329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overment 2022">
      <a:dk1>
        <a:srgbClr val="04122A"/>
      </a:dk1>
      <a:lt1>
        <a:sysClr val="window" lastClr="FFFFFF"/>
      </a:lt1>
      <a:dk2>
        <a:srgbClr val="051367"/>
      </a:dk2>
      <a:lt2>
        <a:srgbClr val="FFFFFF"/>
      </a:lt2>
      <a:accent1>
        <a:srgbClr val="7FB5FF"/>
      </a:accent1>
      <a:accent2>
        <a:srgbClr val="2D31FA"/>
      </a:accent2>
      <a:accent3>
        <a:srgbClr val="1363E9"/>
      </a:accent3>
      <a:accent4>
        <a:srgbClr val="5D8BF4"/>
      </a:accent4>
      <a:accent5>
        <a:srgbClr val="47B5FF"/>
      </a:accent5>
      <a:accent6>
        <a:srgbClr val="DFF6FF"/>
      </a:accent6>
      <a:hlink>
        <a:srgbClr val="47B5FF"/>
      </a:hlink>
      <a:folHlink>
        <a:srgbClr val="8C8C8C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30380</TotalTime>
  <Words>1003</Words>
  <Application>Microsoft Office PowerPoint</Application>
  <PresentationFormat>Широкоэкранный</PresentationFormat>
  <Paragraphs>215</Paragraphs>
  <Slides>18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微软雅黑</vt:lpstr>
      <vt:lpstr>Arial</vt:lpstr>
      <vt:lpstr>Arial Black</vt:lpstr>
      <vt:lpstr>Calibri</vt:lpstr>
      <vt:lpstr>Calibri Light</vt:lpstr>
      <vt:lpstr>Century Gothic</vt:lpstr>
      <vt:lpstr>等线</vt:lpstr>
      <vt:lpstr>Golos Text</vt:lpstr>
      <vt:lpstr>Roboto</vt:lpstr>
      <vt:lpstr>Rosatom</vt:lpstr>
      <vt:lpstr>Tahoma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Никитин Роман Александрович</cp:lastModifiedBy>
  <cp:revision>438</cp:revision>
  <cp:lastPrinted>2021-03-17T09:01:35Z</cp:lastPrinted>
  <dcterms:modified xsi:type="dcterms:W3CDTF">2022-12-14T23:44:14Z</dcterms:modified>
</cp:coreProperties>
</file>