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266" r:id="rId2"/>
    <p:sldId id="420" r:id="rId3"/>
    <p:sldId id="421" r:id="rId4"/>
    <p:sldId id="422" r:id="rId5"/>
    <p:sldId id="439" r:id="rId6"/>
    <p:sldId id="440" r:id="rId7"/>
    <p:sldId id="424" r:id="rId8"/>
    <p:sldId id="425" r:id="rId9"/>
    <p:sldId id="442" r:id="rId10"/>
    <p:sldId id="441" r:id="rId11"/>
    <p:sldId id="443" r:id="rId12"/>
    <p:sldId id="444" r:id="rId13"/>
    <p:sldId id="445" r:id="rId14"/>
    <p:sldId id="446" r:id="rId15"/>
    <p:sldId id="438" r:id="rId16"/>
    <p:sldId id="447" r:id="rId17"/>
    <p:sldId id="448" r:id="rId18"/>
    <p:sldId id="427" r:id="rId19"/>
    <p:sldId id="449" r:id="rId20"/>
    <p:sldId id="428" r:id="rId21"/>
    <p:sldId id="450" r:id="rId22"/>
    <p:sldId id="429" r:id="rId23"/>
    <p:sldId id="451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5580" autoAdjust="0"/>
    <p:restoredTop sz="94660"/>
  </p:normalViewPr>
  <p:slideViewPr>
    <p:cSldViewPr snapToGrid="0">
      <p:cViewPr varScale="1">
        <p:scale>
          <a:sx n="74" d="100"/>
          <a:sy n="74" d="100"/>
        </p:scale>
        <p:origin x="96" y="3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6A16D1-B144-4363-96D3-5FC6198AF024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364D4-4094-4B74-9343-28DD30E430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657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2315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A0A16-3CF7-40A6-BED4-96E6FD268B1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834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A0A16-3CF7-40A6-BED4-96E6FD268B1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289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A0A16-3CF7-40A6-BED4-96E6FD268B1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171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Google Shape;105;p7:notes"/>
          <p:cNvSpPr>
            <a:spLocks noGrp="1"/>
          </p:cNvSpPr>
          <p:nvPr>
            <p:ph type="body" idx="1"/>
          </p:nvPr>
        </p:nvSpPr>
        <p:spPr bwMode="auto">
          <a:xfrm>
            <a:off x="555752" y="4914133"/>
            <a:ext cx="5844194" cy="1171145"/>
          </a:xfrm>
          <a:noFill/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9683" name="Google Shape;106;p7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-142875" y="573088"/>
            <a:ext cx="7151688" cy="4024312"/>
          </a:xfrm>
          <a:custGeom>
            <a:avLst/>
            <a:gdLst>
              <a:gd name="T0" fmla="*/ 0 w 120000"/>
              <a:gd name="T1" fmla="*/ 0 h 120000"/>
              <a:gd name="T2" fmla="*/ 282710235 w 120000"/>
              <a:gd name="T3" fmla="*/ 0 h 120000"/>
              <a:gd name="T4" fmla="*/ 282710235 w 120000"/>
              <a:gd name="T5" fmla="*/ 159053477 h 120000"/>
              <a:gd name="T6" fmla="*/ 0 w 120000"/>
              <a:gd name="T7" fmla="*/ 15905347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079647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A0A16-3CF7-40A6-BED4-96E6FD268B1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64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A0A16-3CF7-40A6-BED4-96E6FD268B14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786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A0A16-3CF7-40A6-BED4-96E6FD268B14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760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E1D8A-2922-4891-A7EE-7AF94B321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DE2A86F-0C47-429E-B954-AAAB89CBDB77}" type="datetime1">
              <a:rPr lang="en-US" altLang="ru-RU" smtClean="0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12/14/2022</a:t>
            </a:fld>
            <a:endParaRPr lang="en-US" altLang="ru-RU">
              <a:ea typeface="ＭＳ Ｐゴシック" panose="020B0600070205080204" pitchFamily="34" charset="-128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6A496D-BC61-4332-968B-70F7BB436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ea typeface="ＭＳ Ｐゴシック" panose="020B0600070205080204" pitchFamily="34" charset="-128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F0C9E1-4B6B-4814-946B-90548DB63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0809168-D8C4-4A03-98B6-7542910C8C7E}" type="slidenum">
              <a:rPr lang="en-US" altLang="ru-RU" smtClean="0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1505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E1D8A-2922-4891-A7EE-7AF94B321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F8B3357-7ED1-419B-8EB0-D009F78F29C7}" type="datetime1">
              <a:rPr lang="en-US" altLang="ru-RU" smtClean="0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12/14/2022</a:t>
            </a:fld>
            <a:endParaRPr lang="en-US" altLang="ru-RU">
              <a:ea typeface="ＭＳ Ｐゴシック" panose="020B0600070205080204" pitchFamily="34" charset="-128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6A496D-BC61-4332-968B-70F7BB436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ea typeface="ＭＳ Ｐゴシック" panose="020B0600070205080204" pitchFamily="34" charset="-128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F0C9E1-4B6B-4814-946B-90548DB63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B4BD03C-CF95-414F-A683-52A65CD51483}" type="slidenum">
              <a:rPr lang="en-US" altLang="ru-RU" smtClean="0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5378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E1D8A-2922-4891-A7EE-7AF94B321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27BCDC54-BDA2-4ACB-86CF-A386FF31BB54}" type="datetime1">
              <a:rPr lang="en-US" altLang="ru-RU" smtClean="0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12/14/2022</a:t>
            </a:fld>
            <a:endParaRPr lang="en-US" altLang="ru-RU">
              <a:ea typeface="ＭＳ Ｐゴシック" panose="020B0600070205080204" pitchFamily="34" charset="-128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6A496D-BC61-4332-968B-70F7BB436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ea typeface="ＭＳ Ｐゴシック" panose="020B0600070205080204" pitchFamily="34" charset="-128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F0C9E1-4B6B-4814-946B-90548DB63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B2E2083-2D5C-4163-B4BE-ECCAD0038FE3}" type="slidenum">
              <a:rPr lang="en-US" altLang="ru-RU" smtClean="0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4251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Only">
  <p:cSld name="5_Title 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55;p7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8" y="1589"/>
            <a:ext cx="2116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Google Shape;56;p7"/>
          <p:cNvSpPr txBox="1">
            <a:spLocks noChangeArrowheads="1"/>
          </p:cNvSpPr>
          <p:nvPr/>
        </p:nvSpPr>
        <p:spPr bwMode="auto">
          <a:xfrm>
            <a:off x="11652251" y="6640513"/>
            <a:ext cx="127000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buClr>
                <a:srgbClr val="000000"/>
              </a:buClr>
              <a:buFont typeface="Arial" pitchFamily="34" charset="0"/>
              <a:buNone/>
              <a:defRPr/>
            </a:pPr>
            <a:fld id="{B191743D-7D19-4819-8470-952FF63F5F80}" type="slidenum">
              <a:rPr lang="ru-RU" sz="800">
                <a:solidFill>
                  <a:srgbClr val="808080"/>
                </a:solidFill>
                <a:latin typeface="Arial" pitchFamily="34" charset="0"/>
                <a:sym typeface="Arial" pitchFamily="34" charset="0"/>
              </a:rPr>
              <a:pPr>
                <a:buClr>
                  <a:srgbClr val="000000"/>
                </a:buClr>
                <a:buFont typeface="Arial" pitchFamily="34" charset="0"/>
                <a:buNone/>
                <a:defRPr/>
              </a:pPr>
              <a:t>‹#›</a:t>
            </a:fld>
            <a:endParaRPr lang="ru-RU" sz="800">
              <a:solidFill>
                <a:srgbClr val="808080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57" name="Google Shape;57;p7"/>
          <p:cNvSpPr txBox="1">
            <a:spLocks noGrp="1"/>
          </p:cNvSpPr>
          <p:nvPr>
            <p:ph type="title"/>
          </p:nvPr>
        </p:nvSpPr>
        <p:spPr>
          <a:xfrm>
            <a:off x="401703" y="392673"/>
            <a:ext cx="7178815" cy="439639"/>
          </a:xfrm>
          <a:prstGeom prst="rect">
            <a:avLst/>
          </a:prstGeom>
          <a:noFill/>
          <a:ln>
            <a:noFill/>
          </a:ln>
        </p:spPr>
        <p:txBody>
          <a:bodyPr spcFirstLastPara="1" anchor="t"/>
          <a:lstStyle>
            <a:lvl1pPr lvl="0" algn="l">
              <a:lnSpc>
                <a:spcPct val="17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2648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E1D8A-2922-4891-A7EE-7AF94B321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3B53F76-9F74-4173-AF92-DFFDB33CECC3}" type="datetime1">
              <a:rPr lang="en-US" altLang="ru-RU" smtClean="0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12/14/2022</a:t>
            </a:fld>
            <a:endParaRPr lang="en-US" altLang="ru-RU">
              <a:ea typeface="ＭＳ Ｐゴシック" panose="020B0600070205080204" pitchFamily="34" charset="-128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6A496D-BC61-4332-968B-70F7BB436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ea typeface="ＭＳ Ｐゴシック" panose="020B0600070205080204" pitchFamily="34" charset="-128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F0C9E1-4B6B-4814-946B-90548DB63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2A3FE93-E30E-4187-ADC1-C5B9009506A3}" type="slidenum">
              <a:rPr lang="en-US" altLang="ru-RU" smtClean="0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608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E1D8A-2922-4891-A7EE-7AF94B321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1BFABAF-9D18-4F49-9883-77C95C438A59}" type="datetime1">
              <a:rPr lang="en-US" altLang="ru-RU" smtClean="0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12/14/2022</a:t>
            </a:fld>
            <a:endParaRPr lang="en-US" altLang="ru-RU">
              <a:ea typeface="ＭＳ Ｐゴシック" panose="020B0600070205080204" pitchFamily="34" charset="-128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6A496D-BC61-4332-968B-70F7BB436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ea typeface="ＭＳ Ｐゴシック" panose="020B0600070205080204" pitchFamily="34" charset="-128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F0C9E1-4B6B-4814-946B-90548DB63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CED6B53-FD6F-4329-A615-FD9F91F86988}" type="slidenum">
              <a:rPr lang="en-US" altLang="ru-RU" smtClean="0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4602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7BE1D8A-2922-4891-A7EE-7AF94B321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CA880DF-C908-49A0-844C-5C12145F5F75}" type="datetime1">
              <a:rPr lang="en-US" altLang="ru-RU" smtClean="0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12/14/2022</a:t>
            </a:fld>
            <a:endParaRPr lang="en-US" altLang="ru-RU">
              <a:ea typeface="ＭＳ Ｐゴシック" panose="020B0600070205080204" pitchFamily="34" charset="-128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A6A496D-BC61-4332-968B-70F7BB436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ea typeface="ＭＳ Ｐゴシック" panose="020B0600070205080204" pitchFamily="34" charset="-128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F0C9E1-4B6B-4814-946B-90548DB63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CFAEFA8-C06A-45E2-828C-99825FEC27D7}" type="slidenum">
              <a:rPr lang="en-US" altLang="ru-RU" smtClean="0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0766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7BE1D8A-2922-4891-A7EE-7AF94B321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DE92C95-0E7C-4148-861B-4EFFD583130B}" type="datetime1">
              <a:rPr lang="en-US" altLang="ru-RU" smtClean="0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12/14/2022</a:t>
            </a:fld>
            <a:endParaRPr lang="en-US" altLang="ru-RU">
              <a:ea typeface="ＭＳ Ｐゴシック" panose="020B0600070205080204" pitchFamily="34" charset="-128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A6A496D-BC61-4332-968B-70F7BB436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ea typeface="ＭＳ Ｐゴシック" panose="020B0600070205080204" pitchFamily="34" charset="-128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FF0C9E1-4B6B-4814-946B-90548DB63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30D0371-50D6-4266-982C-33BA5396BD06}" type="slidenum">
              <a:rPr lang="en-US" altLang="ru-RU" smtClean="0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2636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7BE1D8A-2922-4891-A7EE-7AF94B321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458B99E-CBB3-471C-ACBF-BD37875F048B}" type="datetime1">
              <a:rPr lang="en-US" altLang="ru-RU" smtClean="0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12/14/2022</a:t>
            </a:fld>
            <a:endParaRPr lang="en-US" altLang="ru-RU">
              <a:ea typeface="ＭＳ Ｐゴシック" panose="020B0600070205080204" pitchFamily="34" charset="-128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A6A496D-BC61-4332-968B-70F7BB436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ea typeface="ＭＳ Ｐゴシック" panose="020B0600070205080204" pitchFamily="34" charset="-128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FF0C9E1-4B6B-4814-946B-90548DB63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5BB0418-AFE0-4170-9392-BAED1155DB7A}" type="slidenum">
              <a:rPr lang="en-US" altLang="ru-RU" smtClean="0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8360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7BE1D8A-2922-4891-A7EE-7AF94B321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D3C5501-8A9F-4D67-996B-FD461590B524}" type="datetime1">
              <a:rPr lang="en-US" altLang="ru-RU" smtClean="0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12/14/2022</a:t>
            </a:fld>
            <a:endParaRPr lang="en-US" altLang="ru-RU">
              <a:ea typeface="ＭＳ Ｐゴシック" panose="020B0600070205080204" pitchFamily="34" charset="-128"/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A6A496D-BC61-4332-968B-70F7BB436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FF0C9E1-4B6B-4814-946B-90548DB63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ABA448A-8E51-4638-88DE-789DCA9F6931}" type="slidenum">
              <a:rPr lang="en-US" altLang="ru-RU" smtClean="0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3434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7BE1D8A-2922-4891-A7EE-7AF94B321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4896637-CE71-486D-BD27-12B30CABE525}" type="datetime1">
              <a:rPr lang="en-US" altLang="ru-RU" smtClean="0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12/14/2022</a:t>
            </a:fld>
            <a:endParaRPr lang="en-US" altLang="ru-RU">
              <a:ea typeface="ＭＳ Ｐゴシック" panose="020B0600070205080204" pitchFamily="34" charset="-128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A6A496D-BC61-4332-968B-70F7BB436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ea typeface="ＭＳ Ｐゴシック" panose="020B0600070205080204" pitchFamily="34" charset="-128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F0C9E1-4B6B-4814-946B-90548DB63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AB51288-AE15-49E8-AB78-F091526F1E66}" type="slidenum">
              <a:rPr lang="en-US" altLang="ru-RU" smtClean="0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9493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7BE1D8A-2922-4891-A7EE-7AF94B321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2AE649C-17CF-459C-ABB8-86BF9FE68E98}" type="datetime1">
              <a:rPr lang="en-US" altLang="ru-RU" smtClean="0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12/14/2022</a:t>
            </a:fld>
            <a:endParaRPr lang="en-US" altLang="ru-RU">
              <a:ea typeface="ＭＳ Ｐゴシック" panose="020B0600070205080204" pitchFamily="34" charset="-128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A6A496D-BC61-4332-968B-70F7BB436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ea typeface="ＭＳ Ｐゴシック" panose="020B0600070205080204" pitchFamily="34" charset="-128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F0C9E1-4B6B-4814-946B-90548DB63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263A1A8-7AAF-440F-B35F-D0F7004006FD}" type="slidenum">
              <a:rPr lang="en-US" altLang="ru-RU" smtClean="0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9345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Click to edit Master title style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Click to edit Master text styles</a:t>
            </a:r>
          </a:p>
          <a:p>
            <a:pPr lvl="1"/>
            <a:r>
              <a:rPr lang="ru-RU" altLang="ru-RU" smtClean="0"/>
              <a:t>Second level</a:t>
            </a:r>
          </a:p>
          <a:p>
            <a:pPr lvl="2"/>
            <a:r>
              <a:rPr lang="ru-RU" altLang="ru-RU" smtClean="0"/>
              <a:t>Third level</a:t>
            </a:r>
          </a:p>
          <a:p>
            <a:pPr lvl="3"/>
            <a:r>
              <a:rPr lang="ru-RU" altLang="ru-RU" smtClean="0"/>
              <a:t>Fourth level</a:t>
            </a:r>
          </a:p>
          <a:p>
            <a:pPr lvl="4"/>
            <a:r>
              <a:rPr lang="ru-RU" altLang="ru-RU" smtClean="0"/>
              <a:t>Fifth level</a:t>
            </a:r>
            <a:endParaRPr lang="en-US" altLang="ru-RU" smtClean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E1D8A-2922-4891-A7EE-7AF94B3214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E68D2BB-2B3B-4E62-8923-F4DD0062291D}" type="datetime1">
              <a:rPr lang="en-US" altLang="ru-RU" smtClean="0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12/14/2022</a:t>
            </a:fld>
            <a:endParaRPr lang="en-US" altLang="ru-RU">
              <a:ea typeface="ＭＳ Ｐゴシック" panose="020B0600070205080204" pitchFamily="34" charset="-128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6A496D-BC61-4332-968B-70F7BB4366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ea typeface="ＭＳ Ｐゴシック" panose="020B0600070205080204" pitchFamily="34" charset="-128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F0C9E1-4B6B-4814-946B-90548DB63A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CE76C2F-5DD7-4CE4-AD7A-D7B6A03390E8}" type="slidenum">
              <a:rPr lang="en-US" altLang="ru-RU" smtClean="0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3225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32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9661" y="2202970"/>
            <a:ext cx="4393158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Школы </a:t>
            </a:r>
            <a:r>
              <a:rPr lang="ru-RU" sz="2400" dirty="0"/>
              <a:t>осознанных родителей «АЗБУКА СЕМЬИ»</a:t>
            </a:r>
            <a:endParaRPr lang="ru-RU" sz="2400" dirty="0">
              <a:latin typeface="Roboto" pitchFamily="2" charset="0"/>
              <a:ea typeface="Roboto" pitchFamily="2" charset="0"/>
            </a:endParaRPr>
          </a:p>
          <a:p>
            <a:pPr marL="36195" marR="36195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ru-RU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2800" dirty="0" smtClean="0"/>
              <a:t> 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800" dirty="0" smtClean="0"/>
              <a:t> 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АНО «Азбука семьи»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sz="2800" dirty="0"/>
          </a:p>
        </p:txBody>
      </p:sp>
      <p:pic>
        <p:nvPicPr>
          <p:cNvPr id="7" name="Picture 3" descr="C:\Users\vorobevaan\Pictures\лог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3571" y="266007"/>
            <a:ext cx="1929413" cy="100651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6255" y="6165502"/>
            <a:ext cx="11853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chemeClr val="tx2">
                    <a:lumMod val="75000"/>
                  </a:schemeClr>
                </a:solidFill>
              </a:rPr>
              <a:t>Государственное</a:t>
            </a: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</a:rPr>
              <a:t>задание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</a:rPr>
              <a:t>Министерства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</a:rPr>
              <a:t>просвещения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tx2">
                    <a:lumMod val="75000"/>
                  </a:schemeClr>
                </a:solidFill>
              </a:rPr>
              <a:t>Российской</a:t>
            </a: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</a:rPr>
              <a:t>Федерации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№ 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</a:rPr>
              <a:t>073-00110-22-01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</a:rPr>
              <a:t>от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</a:rPr>
              <a:t> 21.01.2022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</a:rPr>
              <a:t>Научно-методическое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</a:rPr>
              <a:t>обеспечение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</a:rPr>
              <a:t>единого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</a:rPr>
              <a:t>подхода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</a:rPr>
              <a:t>внедрения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</a:rPr>
              <a:t>социальных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</a:rPr>
              <a:t> (в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</a:rPr>
              <a:t>т.ч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</a:rPr>
              <a:t>образовательных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</a:rPr>
              <a:t>)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</a:rPr>
              <a:t>практик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</a:rPr>
              <a:t> с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</a:rPr>
              <a:t>доказанной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эффективностью  в части реализации мероприятий Десятилетия Детства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  <a:endParaRPr lang="ru-RU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2" descr="https://avatars.mds.yandex.net/get-zen_doc/5232162/pub_621ba2b3f8bf1248f2e54835_621c483f16b4077ea9410fcd/scale_1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368" y="423107"/>
            <a:ext cx="5578906" cy="371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0211"/>
            <a:ext cx="10972800" cy="1143000"/>
          </a:xfrm>
        </p:spPr>
        <p:txBody>
          <a:bodyPr>
            <a:noAutofit/>
          </a:bodyPr>
          <a:lstStyle/>
          <a:p>
            <a:r>
              <a:rPr lang="ru-RU" b="1" dirty="0"/>
              <a:t>3</a:t>
            </a:r>
            <a:r>
              <a:rPr lang="ru-RU" b="1" dirty="0" smtClean="0"/>
              <a:t>. Обоснованность практики</a:t>
            </a:r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1836C-CF50-4971-9066-A680DF0C0272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74732" y="1043644"/>
            <a:ext cx="99808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800" dirty="0" smtClean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3.3. </a:t>
            </a:r>
            <a:r>
              <a:rPr lang="ru-RU" sz="2400" dirty="0" smtClean="0"/>
              <a:t>Факторы</a:t>
            </a:r>
            <a:r>
              <a:rPr lang="ru-RU" sz="2400" dirty="0"/>
              <a:t>, влияющие на достижение социальных </a:t>
            </a:r>
            <a:r>
              <a:rPr lang="ru-RU" sz="2400" dirty="0" smtClean="0"/>
              <a:t>результатов</a:t>
            </a:r>
          </a:p>
        </p:txBody>
      </p:sp>
      <p:pic>
        <p:nvPicPr>
          <p:cNvPr id="11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87" y="923524"/>
            <a:ext cx="1209734" cy="1209736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480767"/>
              </p:ext>
            </p:extLst>
          </p:nvPr>
        </p:nvGraphicFramePr>
        <p:xfrm>
          <a:off x="360219" y="2328215"/>
          <a:ext cx="11395362" cy="43024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88326">
                  <a:extLst>
                    <a:ext uri="{9D8B030D-6E8A-4147-A177-3AD203B41FA5}">
                      <a16:colId xmlns:a16="http://schemas.microsoft.com/office/drawing/2014/main" val="3371370383"/>
                    </a:ext>
                  </a:extLst>
                </a:gridCol>
                <a:gridCol w="7807036">
                  <a:extLst>
                    <a:ext uri="{9D8B030D-6E8A-4147-A177-3AD203B41FA5}">
                      <a16:colId xmlns:a16="http://schemas.microsoft.com/office/drawing/2014/main" val="2432120098"/>
                    </a:ext>
                  </a:extLst>
                </a:gridCol>
              </a:tblGrid>
              <a:tr h="249442">
                <a:tc>
                  <a:txBody>
                    <a:bodyPr/>
                    <a:lstStyle/>
                    <a:p>
                      <a:pPr marL="457200" marR="79375" algn="just">
                        <a:lnSpc>
                          <a:spcPct val="107000"/>
                        </a:lnSpc>
                        <a:spcBef>
                          <a:spcPts val="695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dirty="0">
                          <a:effectLst/>
                        </a:rPr>
                        <a:t>Препятствующие факторы 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47" marR="24747" marT="0" marB="0"/>
                </a:tc>
                <a:tc>
                  <a:txBody>
                    <a:bodyPr/>
                    <a:lstStyle/>
                    <a:p>
                      <a:pPr marL="457200" marR="79375" algn="just">
                        <a:lnSpc>
                          <a:spcPct val="107000"/>
                        </a:lnSpc>
                        <a:spcBef>
                          <a:spcPts val="695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>
                          <a:effectLst/>
                        </a:rPr>
                        <a:t>Факторы, способствующие достижению результата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47" marR="24747" marT="0" marB="0"/>
                </a:tc>
                <a:extLst>
                  <a:ext uri="{0D108BD9-81ED-4DB2-BD59-A6C34878D82A}">
                    <a16:rowId xmlns:a16="http://schemas.microsoft.com/office/drawing/2014/main" val="458736000"/>
                  </a:ext>
                </a:extLst>
              </a:tr>
              <a:tr h="730985">
                <a:tc>
                  <a:txBody>
                    <a:bodyPr/>
                    <a:lstStyle/>
                    <a:p>
                      <a:pPr marL="457200" marR="79375">
                        <a:lnSpc>
                          <a:spcPct val="107000"/>
                        </a:lnSpc>
                        <a:spcBef>
                          <a:spcPts val="695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dirty="0">
                          <a:effectLst/>
                        </a:rPr>
                        <a:t>Стереотипное отношение к психологии и педагогике как к «</a:t>
                      </a:r>
                      <a:r>
                        <a:rPr lang="ru-RU" sz="1400" dirty="0" err="1">
                          <a:effectLst/>
                        </a:rPr>
                        <a:t>мозгоправству</a:t>
                      </a:r>
                      <a:r>
                        <a:rPr lang="ru-RU" sz="1400" dirty="0">
                          <a:effectLst/>
                        </a:rPr>
                        <a:t>» и вмешательству в частную жизнь.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47" marR="24747" marT="0" marB="0"/>
                </a:tc>
                <a:tc>
                  <a:txBody>
                    <a:bodyPr/>
                    <a:lstStyle/>
                    <a:p>
                      <a:pPr marR="79375" algn="just">
                        <a:lnSpc>
                          <a:spcPct val="107000"/>
                        </a:lnSpc>
                        <a:spcBef>
                          <a:spcPts val="695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dirty="0">
                          <a:effectLst/>
                        </a:rPr>
                        <a:t>1.Распространение через </a:t>
                      </a:r>
                      <a:r>
                        <a:rPr lang="ru-RU" sz="1400" dirty="0" err="1">
                          <a:effectLst/>
                        </a:rPr>
                        <a:t>соц.сети</a:t>
                      </a:r>
                      <a:r>
                        <a:rPr lang="ru-RU" sz="1400" dirty="0">
                          <a:effectLst/>
                        </a:rPr>
                        <a:t> и СМИ посыла о важности знаний о детях и семье.</a:t>
                      </a:r>
                    </a:p>
                    <a:p>
                      <a:pPr marR="79375" algn="just">
                        <a:lnSpc>
                          <a:spcPct val="107000"/>
                        </a:lnSpc>
                        <a:spcBef>
                          <a:spcPts val="695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dirty="0">
                          <a:effectLst/>
                        </a:rPr>
                        <a:t>2.Добровольное участие родителей.</a:t>
                      </a:r>
                    </a:p>
                    <a:p>
                      <a:pPr marR="79375" algn="just">
                        <a:lnSpc>
                          <a:spcPct val="107000"/>
                        </a:lnSpc>
                        <a:spcBef>
                          <a:spcPts val="695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dirty="0">
                          <a:effectLst/>
                        </a:rPr>
                        <a:t>3.Создание безопасной и доброжелательной атмосферы в группе.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47" marR="24747" marT="0" marB="0"/>
                </a:tc>
                <a:extLst>
                  <a:ext uri="{0D108BD9-81ED-4DB2-BD59-A6C34878D82A}">
                    <a16:rowId xmlns:a16="http://schemas.microsoft.com/office/drawing/2014/main" val="1788930781"/>
                  </a:ext>
                </a:extLst>
              </a:tr>
              <a:tr h="848269">
                <a:tc>
                  <a:txBody>
                    <a:bodyPr/>
                    <a:lstStyle/>
                    <a:p>
                      <a:pPr marL="457200" marR="79375" algn="just">
                        <a:lnSpc>
                          <a:spcPct val="107000"/>
                        </a:lnSpc>
                        <a:spcBef>
                          <a:spcPts val="695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dirty="0">
                          <a:effectLst/>
                        </a:rPr>
                        <a:t>Высокий показатель негативного детского опыта среди родителей.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47" marR="24747" marT="0" marB="0"/>
                </a:tc>
                <a:tc>
                  <a:txBody>
                    <a:bodyPr/>
                    <a:lstStyle/>
                    <a:p>
                      <a:pPr marL="457200" marR="79375" algn="just">
                        <a:lnSpc>
                          <a:spcPct val="107000"/>
                        </a:lnSpc>
                        <a:spcBef>
                          <a:spcPts val="695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dirty="0">
                          <a:effectLst/>
                        </a:rPr>
                        <a:t>1.Формирование в обществе неприятия насилия.</a:t>
                      </a:r>
                    </a:p>
                    <a:p>
                      <a:pPr marL="457200" marR="79375" algn="just">
                        <a:lnSpc>
                          <a:spcPct val="107000"/>
                        </a:lnSpc>
                        <a:spcBef>
                          <a:spcPts val="695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dirty="0">
                          <a:effectLst/>
                        </a:rPr>
                        <a:t>2.Распространение через </a:t>
                      </a:r>
                      <a:r>
                        <a:rPr lang="ru-RU" sz="1400" dirty="0" err="1">
                          <a:effectLst/>
                        </a:rPr>
                        <a:t>соц.сети</a:t>
                      </a:r>
                      <a:r>
                        <a:rPr lang="ru-RU" sz="1400" dirty="0">
                          <a:effectLst/>
                        </a:rPr>
                        <a:t> и СМИ историй о негативных последствиях насилия. </a:t>
                      </a:r>
                    </a:p>
                    <a:p>
                      <a:pPr marL="457200" marR="79375" algn="just">
                        <a:lnSpc>
                          <a:spcPct val="107000"/>
                        </a:lnSpc>
                        <a:spcBef>
                          <a:spcPts val="695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dirty="0">
                          <a:effectLst/>
                        </a:rPr>
                        <a:t>3.Бережное отношение к негативному детскому опыту родителей в группе и помощь в реабилитации.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47" marR="24747" marT="0" marB="0"/>
                </a:tc>
                <a:extLst>
                  <a:ext uri="{0D108BD9-81ED-4DB2-BD59-A6C34878D82A}">
                    <a16:rowId xmlns:a16="http://schemas.microsoft.com/office/drawing/2014/main" val="2522450106"/>
                  </a:ext>
                </a:extLst>
              </a:tr>
              <a:tr h="752459">
                <a:tc>
                  <a:txBody>
                    <a:bodyPr/>
                    <a:lstStyle/>
                    <a:p>
                      <a:pPr marL="457200" marR="79375" algn="just">
                        <a:lnSpc>
                          <a:spcPct val="107000"/>
                        </a:lnSpc>
                        <a:spcBef>
                          <a:spcPts val="695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>
                          <a:effectLst/>
                        </a:rPr>
                        <a:t>Закрытость семей, неготовность родителей работать над собой.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47" marR="24747" marT="0" marB="0"/>
                </a:tc>
                <a:tc>
                  <a:txBody>
                    <a:bodyPr/>
                    <a:lstStyle/>
                    <a:p>
                      <a:pPr marR="79375" algn="just">
                        <a:lnSpc>
                          <a:spcPct val="107000"/>
                        </a:lnSpc>
                        <a:spcBef>
                          <a:spcPts val="695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dirty="0">
                          <a:effectLst/>
                        </a:rPr>
                        <a:t>1.Формирование запроса общества на укрепление семей и традиционных семейных ценностей.</a:t>
                      </a:r>
                    </a:p>
                    <a:p>
                      <a:pPr marR="79375" algn="just">
                        <a:lnSpc>
                          <a:spcPct val="107000"/>
                        </a:lnSpc>
                        <a:spcBef>
                          <a:spcPts val="695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dirty="0">
                          <a:effectLst/>
                        </a:rPr>
                        <a:t>2.Распространение в СМИ историй об улучшении отношений в семье благодаря работе родителей над собой.</a:t>
                      </a:r>
                    </a:p>
                    <a:p>
                      <a:pPr marR="79375" algn="just">
                        <a:lnSpc>
                          <a:spcPct val="107000"/>
                        </a:lnSpc>
                        <a:spcBef>
                          <a:spcPts val="695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dirty="0">
                          <a:effectLst/>
                        </a:rPr>
                        <a:t>3.Создание безопасной и доброжелательной атмосферы в группе.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47" marR="24747" marT="0" marB="0"/>
                </a:tc>
                <a:extLst>
                  <a:ext uri="{0D108BD9-81ED-4DB2-BD59-A6C34878D82A}">
                    <a16:rowId xmlns:a16="http://schemas.microsoft.com/office/drawing/2014/main" val="913151103"/>
                  </a:ext>
                </a:extLst>
              </a:tr>
              <a:tr h="958032">
                <a:tc>
                  <a:txBody>
                    <a:bodyPr/>
                    <a:lstStyle/>
                    <a:p>
                      <a:pPr marL="457200" marR="79375" algn="just">
                        <a:lnSpc>
                          <a:spcPct val="107000"/>
                        </a:lnSpc>
                        <a:spcBef>
                          <a:spcPts val="695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dirty="0">
                          <a:effectLst/>
                        </a:rPr>
                        <a:t>Неготовность обращаться за помощью к специалистам и более ресурсным родителям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47" marR="24747" marT="0" marB="0"/>
                </a:tc>
                <a:tc>
                  <a:txBody>
                    <a:bodyPr/>
                    <a:lstStyle/>
                    <a:p>
                      <a:pPr marL="457200" marR="79375" algn="just">
                        <a:lnSpc>
                          <a:spcPct val="107000"/>
                        </a:lnSpc>
                        <a:spcBef>
                          <a:spcPts val="695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dirty="0">
                          <a:effectLst/>
                        </a:rPr>
                        <a:t>1.Развитие культуры помощи в обществе.</a:t>
                      </a:r>
                    </a:p>
                    <a:p>
                      <a:pPr marL="457200" marR="79375" algn="just">
                        <a:lnSpc>
                          <a:spcPct val="107000"/>
                        </a:lnSpc>
                        <a:spcBef>
                          <a:spcPts val="695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dirty="0">
                          <a:effectLst/>
                        </a:rPr>
                        <a:t>2.Создание атмосферы взаимопомощи в группе.</a:t>
                      </a:r>
                    </a:p>
                    <a:p>
                      <a:pPr marL="457200" marR="79375" algn="just">
                        <a:lnSpc>
                          <a:spcPct val="107000"/>
                        </a:lnSpc>
                        <a:spcBef>
                          <a:spcPts val="695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dirty="0">
                          <a:effectLst/>
                        </a:rPr>
                        <a:t>3.Применение навыков позитивной коммуникации в </a:t>
                      </a:r>
                      <a:r>
                        <a:rPr lang="ru-RU" sz="1400" dirty="0" smtClean="0">
                          <a:effectLst/>
                        </a:rPr>
                        <a:t>группе.</a:t>
                      </a:r>
                      <a:endParaRPr lang="ru-RU" sz="1400" dirty="0">
                        <a:effectLst/>
                      </a:endParaRPr>
                    </a:p>
                  </a:txBody>
                  <a:tcPr marL="24747" marR="24747" marT="0" marB="0"/>
                </a:tc>
                <a:extLst>
                  <a:ext uri="{0D108BD9-81ED-4DB2-BD59-A6C34878D82A}">
                    <a16:rowId xmlns:a16="http://schemas.microsoft.com/office/drawing/2014/main" val="10205197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26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0211"/>
            <a:ext cx="10972800" cy="1143000"/>
          </a:xfrm>
        </p:spPr>
        <p:txBody>
          <a:bodyPr>
            <a:noAutofit/>
          </a:bodyPr>
          <a:lstStyle/>
          <a:p>
            <a:r>
              <a:rPr lang="ru-RU" b="1" dirty="0"/>
              <a:t>3</a:t>
            </a:r>
            <a:r>
              <a:rPr lang="ru-RU" b="1" dirty="0" smtClean="0"/>
              <a:t>. Обоснованность практики</a:t>
            </a:r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1836C-CF50-4971-9066-A680DF0C0272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74732" y="1043644"/>
            <a:ext cx="99808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800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3.4. </a:t>
            </a:r>
            <a:r>
              <a:rPr lang="ru-RU" sz="2800" dirty="0"/>
              <a:t>Риски реализации практики (риски негативных эффектов)</a:t>
            </a:r>
          </a:p>
        </p:txBody>
      </p:sp>
      <p:pic>
        <p:nvPicPr>
          <p:cNvPr id="11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87" y="923524"/>
            <a:ext cx="1209734" cy="1209736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704839"/>
              </p:ext>
            </p:extLst>
          </p:nvPr>
        </p:nvGraphicFramePr>
        <p:xfrm>
          <a:off x="360219" y="2328216"/>
          <a:ext cx="11395362" cy="39617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25981">
                  <a:extLst>
                    <a:ext uri="{9D8B030D-6E8A-4147-A177-3AD203B41FA5}">
                      <a16:colId xmlns:a16="http://schemas.microsoft.com/office/drawing/2014/main" val="3371370383"/>
                    </a:ext>
                  </a:extLst>
                </a:gridCol>
                <a:gridCol w="7869381">
                  <a:extLst>
                    <a:ext uri="{9D8B030D-6E8A-4147-A177-3AD203B41FA5}">
                      <a16:colId xmlns:a16="http://schemas.microsoft.com/office/drawing/2014/main" val="2432120098"/>
                    </a:ext>
                  </a:extLst>
                </a:gridCol>
              </a:tblGrid>
              <a:tr h="317959">
                <a:tc>
                  <a:txBody>
                    <a:bodyPr/>
                    <a:lstStyle/>
                    <a:p>
                      <a:pPr marL="457200" marR="79375" algn="just">
                        <a:lnSpc>
                          <a:spcPct val="107000"/>
                        </a:lnSpc>
                        <a:spcBef>
                          <a:spcPts val="695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Риски реализации практики 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47" marR="24747" marT="0" marB="0"/>
                </a:tc>
                <a:tc>
                  <a:txBody>
                    <a:bodyPr/>
                    <a:lstStyle/>
                    <a:p>
                      <a:pPr marL="457200" marR="79375" algn="just">
                        <a:lnSpc>
                          <a:spcPct val="107000"/>
                        </a:lnSpc>
                        <a:spcBef>
                          <a:spcPts val="695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Какие меры позволяют минимизировать риски?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47" marR="24747" marT="0" marB="0"/>
                </a:tc>
                <a:extLst>
                  <a:ext uri="{0D108BD9-81ED-4DB2-BD59-A6C34878D82A}">
                    <a16:rowId xmlns:a16="http://schemas.microsoft.com/office/drawing/2014/main" val="458736000"/>
                  </a:ext>
                </a:extLst>
              </a:tr>
              <a:tr h="636056">
                <a:tc>
                  <a:txBody>
                    <a:bodyPr/>
                    <a:lstStyle/>
                    <a:p>
                      <a:pPr marL="457200" marR="79375" algn="l">
                        <a:lnSpc>
                          <a:spcPct val="107000"/>
                        </a:lnSpc>
                        <a:spcBef>
                          <a:spcPts val="695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200" b="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Родители не знают о возможности получить бесплатные знания в ШОР. </a:t>
                      </a:r>
                      <a:endParaRPr lang="ru-RU" sz="1100" b="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79375" algn="just">
                        <a:lnSpc>
                          <a:spcPct val="107000"/>
                        </a:lnSpc>
                        <a:spcBef>
                          <a:spcPts val="695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200" baseline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Повышение узнаваемости ШОР среди родителей как безопасной помогающей среды и бесплатной услуги для семей с детьми. Посредствам СМИ, социальных сетей, распространения информации в образовательных организациях и через организации-партнеров.</a:t>
                      </a:r>
                      <a:endParaRPr lang="ru-RU" sz="1100" baseline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8930781"/>
                  </a:ext>
                </a:extLst>
              </a:tr>
              <a:tr h="424038">
                <a:tc>
                  <a:txBody>
                    <a:bodyPr/>
                    <a:lstStyle/>
                    <a:p>
                      <a:pPr marL="457200" marR="79375" algn="l">
                        <a:lnSpc>
                          <a:spcPct val="107000"/>
                        </a:lnSpc>
                        <a:spcBef>
                          <a:spcPts val="695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200" b="0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Родители не готовы работать над собой. </a:t>
                      </a:r>
                      <a:endParaRPr lang="ru-RU" sz="1100" b="0" baseline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79375" algn="l">
                        <a:lnSpc>
                          <a:spcPct val="107000"/>
                        </a:lnSpc>
                        <a:spcBef>
                          <a:spcPts val="695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200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Распространение в </a:t>
                      </a:r>
                      <a:r>
                        <a:rPr lang="ru-RU" sz="1200" baseline="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соц.сетях</a:t>
                      </a:r>
                      <a:r>
                        <a:rPr lang="ru-RU" sz="1200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и СМИ информации о том, что работа родителей над собой меняет к лучшему отношения в семье и поведение детей. Публикация успешных кейсов.</a:t>
                      </a:r>
                      <a:endParaRPr lang="ru-RU" sz="1100" baseline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2450106"/>
                  </a:ext>
                </a:extLst>
              </a:tr>
              <a:tr h="564761">
                <a:tc>
                  <a:txBody>
                    <a:bodyPr/>
                    <a:lstStyle/>
                    <a:p>
                      <a:pPr marL="457200" marR="79375" algn="l">
                        <a:lnSpc>
                          <a:spcPct val="107000"/>
                        </a:lnSpc>
                        <a:spcBef>
                          <a:spcPts val="695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200" b="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Родители боятся открываться в группе, не доверяют другим участникам.</a:t>
                      </a:r>
                      <a:endParaRPr lang="ru-RU" sz="1100" b="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79375" algn="just">
                        <a:lnSpc>
                          <a:spcPct val="107000"/>
                        </a:lnSpc>
                        <a:spcBef>
                          <a:spcPts val="695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200" baseline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Создание в группе безопасной и доверительной атмосферы, основанной на конфиденциальности. </a:t>
                      </a:r>
                      <a:endParaRPr lang="ru-RU" sz="1100" baseline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3151103"/>
                  </a:ext>
                </a:extLst>
              </a:tr>
              <a:tr h="636056">
                <a:tc>
                  <a:txBody>
                    <a:bodyPr/>
                    <a:lstStyle/>
                    <a:p>
                      <a:pPr marL="457200" marR="79375" algn="l">
                        <a:lnSpc>
                          <a:spcPct val="107000"/>
                        </a:lnSpc>
                        <a:spcBef>
                          <a:spcPts val="695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200" b="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Родители не получают должной поддержки в группе, не доверяют Лидеру.</a:t>
                      </a:r>
                      <a:endParaRPr lang="ru-RU" sz="1100" b="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79375" algn="just">
                        <a:lnSpc>
                          <a:spcPct val="107000"/>
                        </a:lnSpc>
                        <a:spcBef>
                          <a:spcPts val="695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200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Тщательный (на данный момент – двухступенчатый) отбор кандидатов в Лидеры ШОР в части их ценностей, компетенций, образования, способности создавать атмосферу поддержки и принятия в формате «равный – равному». Обучение Лидеров ШОР в АНО «Азбука семьи»</a:t>
                      </a:r>
                      <a:endParaRPr lang="ru-RU" sz="1100" baseline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0519772"/>
                  </a:ext>
                </a:extLst>
              </a:tr>
              <a:tr h="848075">
                <a:tc>
                  <a:txBody>
                    <a:bodyPr/>
                    <a:lstStyle/>
                    <a:p>
                      <a:pPr marL="457200" marR="79375" algn="l">
                        <a:lnSpc>
                          <a:spcPct val="107000"/>
                        </a:lnSpc>
                        <a:spcBef>
                          <a:spcPts val="695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200" b="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Раздел «Детская психологическая травма» может вызвать острые переживания, связанные с негативным детским опытом родителей.</a:t>
                      </a:r>
                      <a:endParaRPr lang="ru-RU" sz="1100" b="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79375" algn="just">
                        <a:lnSpc>
                          <a:spcPct val="107000"/>
                        </a:lnSpc>
                        <a:spcBef>
                          <a:spcPts val="695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200" baseline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Наблюдение Лидеров ШОР за состоянием родителей и своевременное оказание поддержки. </a:t>
                      </a:r>
                      <a:endParaRPr lang="ru-RU" sz="1100" baseline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6792906"/>
                  </a:ext>
                </a:extLst>
              </a:tr>
              <a:tr h="534801">
                <a:tc>
                  <a:txBody>
                    <a:bodyPr/>
                    <a:lstStyle/>
                    <a:p>
                      <a:pPr marL="457200" marR="79375" algn="l">
                        <a:lnSpc>
                          <a:spcPct val="107000"/>
                        </a:lnSpc>
                        <a:spcBef>
                          <a:spcPts val="695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200" b="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Сложные ситуации с родителями и как следствие выгорание Лидеров.</a:t>
                      </a:r>
                      <a:endParaRPr lang="ru-RU" sz="1100" b="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79375" algn="just">
                        <a:lnSpc>
                          <a:spcPct val="107000"/>
                        </a:lnSpc>
                        <a:spcBef>
                          <a:spcPts val="695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200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Лидеры обращаются за </a:t>
                      </a:r>
                      <a:r>
                        <a:rPr lang="ru-RU" sz="1200" baseline="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супервизией</a:t>
                      </a:r>
                      <a:r>
                        <a:rPr lang="ru-RU" sz="1200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к психологам АНО «Азбука семьи», им оказывается методическая и психологическая поддержка.</a:t>
                      </a:r>
                      <a:endParaRPr lang="ru-RU" sz="1100" baseline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6561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536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0211"/>
            <a:ext cx="10972800" cy="1143000"/>
          </a:xfrm>
        </p:spPr>
        <p:txBody>
          <a:bodyPr>
            <a:noAutofit/>
          </a:bodyPr>
          <a:lstStyle/>
          <a:p>
            <a:r>
              <a:rPr lang="ru-RU" b="1" dirty="0"/>
              <a:t>3</a:t>
            </a:r>
            <a:r>
              <a:rPr lang="ru-RU" b="1" dirty="0" smtClean="0"/>
              <a:t>. Обоснованность практики</a:t>
            </a:r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1058888" y="2648184"/>
            <a:ext cx="10281055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dirty="0" smtClean="0"/>
              <a:t>3.5.1</a:t>
            </a:r>
            <a:r>
              <a:rPr lang="ru-RU" dirty="0"/>
              <a:t>. </a:t>
            </a:r>
            <a:r>
              <a:rPr lang="x-none" b="1" dirty="0"/>
              <a:t>Данные о достижении социальных результатов</a:t>
            </a:r>
            <a:r>
              <a:rPr lang="ru-RU" b="1" dirty="0"/>
              <a:t> и влиянии практики </a:t>
            </a:r>
          </a:p>
          <a:p>
            <a:r>
              <a:rPr lang="ru-RU" b="1" dirty="0" err="1" smtClean="0"/>
              <a:t>Соц.результат</a:t>
            </a:r>
            <a:r>
              <a:rPr lang="ru-RU" b="1" dirty="0" smtClean="0"/>
              <a:t> </a:t>
            </a:r>
            <a:r>
              <a:rPr lang="ru-RU" b="1" dirty="0"/>
              <a:t>1.</a:t>
            </a:r>
            <a:r>
              <a:rPr lang="ru-RU" dirty="0"/>
              <a:t> 96 % родителей, завершивших обучение в школах осознанных родителей, обладают базовыми знаниями из области семейной и детской психологии.</a:t>
            </a:r>
          </a:p>
          <a:p>
            <a:r>
              <a:rPr lang="ru-RU" b="1" dirty="0" err="1"/>
              <a:t>Соц.результат</a:t>
            </a:r>
            <a:r>
              <a:rPr lang="ru-RU" b="1" dirty="0" smtClean="0"/>
              <a:t> </a:t>
            </a:r>
            <a:r>
              <a:rPr lang="ru-RU" b="1" dirty="0"/>
              <a:t>2. </a:t>
            </a:r>
            <a:r>
              <a:rPr lang="ru-RU" dirty="0"/>
              <a:t>На 14 % по итогам обучения выросло число родителей, полностью отказавшихся от физических и моральных наказаний детей. Порядка 79% родителей, прошедших программу, разделяют ценности позитивного воспитания детей, без применения наказаний.</a:t>
            </a:r>
          </a:p>
          <a:p>
            <a:r>
              <a:rPr lang="ru-RU" b="1" dirty="0" err="1"/>
              <a:t>Соц.результат</a:t>
            </a:r>
            <a:r>
              <a:rPr lang="ru-RU" b="1" dirty="0" smtClean="0"/>
              <a:t> </a:t>
            </a:r>
            <a:r>
              <a:rPr lang="ru-RU" b="1" dirty="0"/>
              <a:t>3.</a:t>
            </a:r>
            <a:r>
              <a:rPr lang="ru-RU" dirty="0"/>
              <a:t> Около 60% родителей улучшили детско-родительские отношения благодаря развитию важных компетенций: навыка укрепления привязанности с детьми, навыка позитивной коммуникации и решения конфликтных ситуаций, а также навыков ненасильственного воспитания.</a:t>
            </a:r>
          </a:p>
          <a:p>
            <a:r>
              <a:rPr lang="ru-RU" b="1" dirty="0" err="1"/>
              <a:t>Соц.результат</a:t>
            </a:r>
            <a:r>
              <a:rPr lang="ru-RU" b="1" dirty="0" smtClean="0"/>
              <a:t> </a:t>
            </a:r>
            <a:r>
              <a:rPr lang="ru-RU" b="1" dirty="0"/>
              <a:t>4. </a:t>
            </a:r>
            <a:r>
              <a:rPr lang="ru-RU" dirty="0"/>
              <a:t>Порядка 26 % родителей по итогам обучения улучшили </a:t>
            </a:r>
            <a:r>
              <a:rPr lang="ru-RU" dirty="0" err="1"/>
              <a:t>свое</a:t>
            </a:r>
            <a:r>
              <a:rPr lang="ru-RU" dirty="0"/>
              <a:t> психоэмоциональное состояние благодаря горизонтальной социальной поддержке и развитию навыков заботы о себе. </a:t>
            </a:r>
          </a:p>
          <a:p>
            <a:pPr>
              <a:spcBef>
                <a:spcPts val="600"/>
              </a:spcBef>
            </a:pPr>
            <a:r>
              <a:rPr lang="ru-RU" dirty="0" smtClean="0"/>
              <a:t>3.5.2</a:t>
            </a:r>
            <a:r>
              <a:rPr lang="ru-RU" dirty="0"/>
              <a:t>. Положительные отзывы </a:t>
            </a:r>
            <a:r>
              <a:rPr lang="ru-RU" dirty="0" err="1"/>
              <a:t>благополучателей</a:t>
            </a:r>
            <a:r>
              <a:rPr lang="ru-RU" dirty="0"/>
              <a:t>.</a:t>
            </a:r>
          </a:p>
          <a:p>
            <a:pPr>
              <a:spcBef>
                <a:spcPts val="600"/>
              </a:spcBef>
            </a:pPr>
            <a:r>
              <a:rPr lang="ru-RU" dirty="0" smtClean="0"/>
              <a:t>3.5.3</a:t>
            </a:r>
            <a:r>
              <a:rPr lang="ru-RU" dirty="0"/>
              <a:t>. Благодарности </a:t>
            </a:r>
            <a:r>
              <a:rPr lang="ru-RU" dirty="0" smtClean="0"/>
              <a:t>партнёров</a:t>
            </a:r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1836C-CF50-4971-9066-A680DF0C0272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04569" y="1498644"/>
            <a:ext cx="99808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Bef>
                <a:spcPts val="600"/>
              </a:spcBef>
            </a:pPr>
            <a:r>
              <a:rPr lang="ru-RU" sz="2000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3.5. </a:t>
            </a:r>
            <a:r>
              <a:rPr lang="ru-RU" dirty="0"/>
              <a:t>Наличие эмпирических данных, подтверждающих соответствие практики потребностям и ценностям </a:t>
            </a:r>
            <a:r>
              <a:rPr lang="ru-RU" dirty="0" err="1"/>
              <a:t>благополучателей</a:t>
            </a:r>
            <a:r>
              <a:rPr lang="ru-RU" dirty="0"/>
              <a:t> (данные первичных исследований с участием ЦГ практики);</a:t>
            </a:r>
          </a:p>
        </p:txBody>
      </p:sp>
      <p:pic>
        <p:nvPicPr>
          <p:cNvPr id="7" name="Picture 2" descr="C:\Users\jsviridova\Desktop\YouDo\Фонд Тимченко\planni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28133"/>
            <a:ext cx="1095130" cy="109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90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0211"/>
            <a:ext cx="10972800" cy="1143000"/>
          </a:xfrm>
        </p:spPr>
        <p:txBody>
          <a:bodyPr>
            <a:noAutofit/>
          </a:bodyPr>
          <a:lstStyle/>
          <a:p>
            <a:r>
              <a:rPr lang="ru-RU" b="1" dirty="0"/>
              <a:t>3</a:t>
            </a:r>
            <a:r>
              <a:rPr lang="ru-RU" b="1" dirty="0" smtClean="0"/>
              <a:t>. Обоснованность практики</a:t>
            </a:r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1058888" y="2648184"/>
            <a:ext cx="102810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dirty="0" smtClean="0"/>
              <a:t>3.6.1</a:t>
            </a:r>
            <a:r>
              <a:rPr lang="ru-RU" dirty="0"/>
              <a:t>. </a:t>
            </a:r>
            <a:r>
              <a:rPr lang="ru-RU" dirty="0" err="1" smtClean="0"/>
              <a:t>Эксперное</a:t>
            </a:r>
            <a:r>
              <a:rPr lang="ru-RU" dirty="0" smtClean="0"/>
              <a:t> заключение </a:t>
            </a:r>
            <a:r>
              <a:rPr lang="ru-RU" dirty="0" smtClean="0"/>
              <a:t>СПбГУ</a:t>
            </a:r>
            <a:endParaRPr lang="ru-RU" dirty="0" smtClean="0"/>
          </a:p>
          <a:p>
            <a:pPr>
              <a:spcBef>
                <a:spcPts val="600"/>
              </a:spcBef>
            </a:pPr>
            <a:r>
              <a:rPr lang="ru-RU" dirty="0" smtClean="0"/>
              <a:t>3.6.2. Экспертное заключение Института Воспитания РАО</a:t>
            </a:r>
          </a:p>
          <a:p>
            <a:pPr>
              <a:spcBef>
                <a:spcPts val="600"/>
              </a:spcBef>
            </a:pPr>
            <a:r>
              <a:rPr lang="ru-RU" dirty="0" smtClean="0"/>
              <a:t>3.6.3. Рекомендательное письмо АСИ</a:t>
            </a:r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1836C-CF50-4971-9066-A680DF0C0272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04569" y="1498644"/>
            <a:ext cx="99808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Bef>
                <a:spcPts val="600"/>
              </a:spcBef>
            </a:pPr>
            <a:r>
              <a:rPr lang="ru-RU" sz="2400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3.6. </a:t>
            </a:r>
            <a:r>
              <a:rPr lang="ru-RU" sz="2000" dirty="0"/>
              <a:t>Наличие данных, обосновывающих целесообразность применения  подхода с точки зрения профессиональной практики (анализ опыта, данные профессиональной экспертизы);</a:t>
            </a:r>
          </a:p>
        </p:txBody>
      </p:sp>
      <p:pic>
        <p:nvPicPr>
          <p:cNvPr id="7" name="Picture 2" descr="C:\Users\jsviridova\Desktop\YouDo\Фонд Тимченко\planni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28133"/>
            <a:ext cx="1095130" cy="109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4598" y="4089284"/>
            <a:ext cx="1473276" cy="22670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6854" y="4087335"/>
            <a:ext cx="1627909" cy="22690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3743" y="4087335"/>
            <a:ext cx="1562567" cy="226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18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0211"/>
            <a:ext cx="10972800" cy="1143000"/>
          </a:xfrm>
        </p:spPr>
        <p:txBody>
          <a:bodyPr>
            <a:noAutofit/>
          </a:bodyPr>
          <a:lstStyle/>
          <a:p>
            <a:r>
              <a:rPr lang="ru-RU" b="1" dirty="0"/>
              <a:t>3</a:t>
            </a:r>
            <a:r>
              <a:rPr lang="ru-RU" b="1" dirty="0" smtClean="0"/>
              <a:t>. Обоснованность практики</a:t>
            </a:r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325583" y="2648184"/>
            <a:ext cx="1162396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Семейное воспитание, культура родительства и роль семьи в формировании личности и развитии </a:t>
            </a:r>
            <a:r>
              <a:rPr lang="ru-RU" sz="1600" dirty="0" smtClean="0"/>
              <a:t>- предмет </a:t>
            </a:r>
            <a:r>
              <a:rPr lang="ru-RU" sz="1600" dirty="0"/>
              <a:t>изучения для классиков отечественной </a:t>
            </a:r>
            <a:r>
              <a:rPr lang="ru-RU" sz="1600" dirty="0" smtClean="0"/>
              <a:t>науки (Лесгафт </a:t>
            </a:r>
            <a:r>
              <a:rPr lang="ru-RU" sz="1600" dirty="0"/>
              <a:t>П.Ф., </a:t>
            </a:r>
            <a:r>
              <a:rPr lang="ru-RU" sz="1600" dirty="0" err="1"/>
              <a:t>Каптерев</a:t>
            </a:r>
            <a:r>
              <a:rPr lang="ru-RU" sz="1600" dirty="0"/>
              <a:t> П.Ф., Бехтерев В.П., </a:t>
            </a:r>
            <a:r>
              <a:rPr lang="ru-RU" sz="1600" dirty="0" err="1"/>
              <a:t>Блонский</a:t>
            </a:r>
            <a:r>
              <a:rPr lang="ru-RU" sz="1600" dirty="0"/>
              <a:t> П.П., Макаренко А.С., Выготский Л.С., </a:t>
            </a:r>
            <a:r>
              <a:rPr lang="ru-RU" sz="1600" dirty="0" err="1"/>
              <a:t>Божович</a:t>
            </a:r>
            <a:r>
              <a:rPr lang="ru-RU" sz="1600" dirty="0"/>
              <a:t> Л.И., Сухомлинский В.А., Лисина М.И.,  Обухова Л.Ф. и др.), и для современных </a:t>
            </a:r>
            <a:r>
              <a:rPr lang="ru-RU" sz="1600" dirty="0" err="1"/>
              <a:t>ученых</a:t>
            </a:r>
            <a:r>
              <a:rPr lang="ru-RU" sz="1600" dirty="0"/>
              <a:t> (</a:t>
            </a:r>
            <a:r>
              <a:rPr lang="ru-RU" sz="1600" dirty="0" err="1"/>
              <a:t>Гиппернрейтер</a:t>
            </a:r>
            <a:r>
              <a:rPr lang="ru-RU" sz="1600" dirty="0"/>
              <a:t> Ю.Б., Мухина В.С., Смирнова Е.О., </a:t>
            </a:r>
            <a:r>
              <a:rPr lang="ru-RU" sz="1600" dirty="0" err="1"/>
              <a:t>Амонашвили</a:t>
            </a:r>
            <a:r>
              <a:rPr lang="ru-RU" sz="1600" dirty="0"/>
              <a:t> Ш.А., Захарова Е.И., </a:t>
            </a:r>
            <a:r>
              <a:rPr lang="ru-RU" sz="1600" dirty="0" err="1"/>
              <a:t>Бурменская</a:t>
            </a:r>
            <a:r>
              <a:rPr lang="ru-RU" sz="1600" dirty="0"/>
              <a:t> Г.В., Карабанова О.А., Куликова Т.А. и др</a:t>
            </a:r>
            <a:r>
              <a:rPr lang="ru-RU" sz="1600" dirty="0" smtClean="0"/>
              <a:t>.). </a:t>
            </a:r>
            <a:r>
              <a:rPr lang="ru-RU" sz="1600" dirty="0"/>
              <a:t>Так, «Привязанность», одна из частей программы, представляет исследования и теоретические обобщения </a:t>
            </a:r>
            <a:r>
              <a:rPr lang="ru-RU" sz="1600" dirty="0" err="1"/>
              <a:t>ученых</a:t>
            </a:r>
            <a:r>
              <a:rPr lang="ru-RU" sz="1600" dirty="0"/>
              <a:t> факультета психологии СПбГУ Р.Ж. </a:t>
            </a:r>
            <a:r>
              <a:rPr lang="ru-RU" sz="1600" dirty="0" err="1"/>
              <a:t>Мухамедрахимова</a:t>
            </a:r>
            <a:r>
              <a:rPr lang="ru-RU" sz="1600" dirty="0"/>
              <a:t>, Н.Л. Плешковой, О.И. Пальмова в области психического здоровья детей младенческого и раннего возраста и в области изучения отношений привязанности.</a:t>
            </a:r>
            <a:endParaRPr lang="ru-RU" sz="1600" dirty="0" smtClean="0"/>
          </a:p>
          <a:p>
            <a:endParaRPr lang="ru-RU" sz="800" dirty="0" smtClean="0"/>
          </a:p>
          <a:p>
            <a:r>
              <a:rPr lang="ru-RU" sz="1600" dirty="0"/>
              <a:t>Авторы программы «Азбука счастливой семьи» исходят из необходимости психолого-педагогической поддержки родителей, основанной на традиционных семейных ценностях, и выстраивают программу на основе научных теорий, получивших самое широкое признание и распространение в нашей стране. </a:t>
            </a:r>
            <a:r>
              <a:rPr lang="ru-RU" sz="1600" dirty="0" smtClean="0"/>
              <a:t>Также в программе отражены идеи, исследования, использованы публикации Я. Корчака, П.П. </a:t>
            </a:r>
            <a:r>
              <a:rPr lang="ru-RU" sz="1600" dirty="0" err="1" smtClean="0"/>
              <a:t>Блонского</a:t>
            </a:r>
            <a:r>
              <a:rPr lang="ru-RU" sz="1600" dirty="0" smtClean="0"/>
              <a:t>, Э. Эриксона, Д.Б. </a:t>
            </a:r>
            <a:r>
              <a:rPr lang="ru-RU" sz="1600" dirty="0" err="1" smtClean="0"/>
              <a:t>Эльконина</a:t>
            </a:r>
            <a:r>
              <a:rPr lang="ru-RU" sz="1600" dirty="0" smtClean="0"/>
              <a:t>, В. Сатир, В.А. Сухомлинского, Ю.Б. </a:t>
            </a:r>
            <a:r>
              <a:rPr lang="ru-RU" sz="1600" dirty="0" err="1" smtClean="0"/>
              <a:t>Гиппенрейтер</a:t>
            </a:r>
            <a:r>
              <a:rPr lang="ru-RU" sz="1600" dirty="0" smtClean="0"/>
              <a:t>, Г. Чепмена, А.И. Захарова, А.В. Мудрика, Э.Г. </a:t>
            </a:r>
            <a:r>
              <a:rPr lang="ru-RU" sz="1600" dirty="0" err="1" smtClean="0"/>
              <a:t>Эйдемиллера</a:t>
            </a:r>
            <a:r>
              <a:rPr lang="ru-RU" sz="1600" dirty="0" smtClean="0"/>
              <a:t>, А.Я. Варги, Л.Б. Шнейдер, М.И. </a:t>
            </a:r>
            <a:r>
              <a:rPr lang="ru-RU" sz="1600" dirty="0" err="1" smtClean="0"/>
              <a:t>Мелии</a:t>
            </a:r>
            <a:r>
              <a:rPr lang="ru-RU" sz="1600" dirty="0" smtClean="0"/>
              <a:t>, Н.П. Коваленко, М.М. Решетникова, Ф.Е. </a:t>
            </a:r>
            <a:r>
              <a:rPr lang="ru-RU" sz="1600" dirty="0" err="1" smtClean="0"/>
              <a:t>Василюка</a:t>
            </a:r>
            <a:r>
              <a:rPr lang="ru-RU" sz="1600" dirty="0" smtClean="0"/>
              <a:t>, Б. Перри, Л.В. </a:t>
            </a:r>
            <a:r>
              <a:rPr lang="ru-RU" sz="1600" dirty="0" err="1" smtClean="0"/>
              <a:t>Петрановской</a:t>
            </a:r>
            <a:r>
              <a:rPr lang="ru-RU" sz="1600" dirty="0" smtClean="0"/>
              <a:t>, Ч.И. </a:t>
            </a:r>
            <a:r>
              <a:rPr lang="ru-RU" sz="1600" dirty="0" err="1" smtClean="0"/>
              <a:t>Ильдархановой</a:t>
            </a:r>
            <a:r>
              <a:rPr lang="ru-RU" sz="1600" dirty="0" smtClean="0"/>
              <a:t> и многих других. Обоснованность </a:t>
            </a:r>
            <a:r>
              <a:rPr lang="ru-RU" sz="1600" dirty="0"/>
              <a:t>применения практики подтверждает заключение научной экспертизы СПбГУ.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1836C-CF50-4971-9066-A680DF0C0272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25350" y="1380756"/>
            <a:ext cx="998084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Bef>
                <a:spcPts val="600"/>
              </a:spcBef>
            </a:pPr>
            <a:r>
              <a:rPr lang="ru-RU" sz="2800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3.7.</a:t>
            </a:r>
            <a:r>
              <a:rPr lang="ru-RU" sz="2000" i="1" dirty="0">
                <a:latin typeface="Roboto" pitchFamily="2" charset="0"/>
                <a:ea typeface="Roboto" pitchFamily="2" charset="0"/>
                <a:cs typeface="Roboto Black" panose="02000000000000000000" pitchFamily="2" charset="0"/>
              </a:rPr>
              <a:t> </a:t>
            </a:r>
            <a:r>
              <a:rPr lang="ru-RU" sz="2400" dirty="0"/>
              <a:t>Наличие данных, обосновывающих целесообразность применения  описанного подхода с точки зрения научных теорий, концепций, научных исследований (вторичных);</a:t>
            </a:r>
            <a:endParaRPr lang="ru-RU" sz="2000" dirty="0"/>
          </a:p>
        </p:txBody>
      </p:sp>
      <p:pic>
        <p:nvPicPr>
          <p:cNvPr id="7" name="Picture 2" descr="C:\Users\jsviridova\Desktop\YouDo\Фонд Тимченко\planni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28133"/>
            <a:ext cx="1095130" cy="109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66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/>
          <p:nvPr/>
        </p:nvSpPr>
        <p:spPr>
          <a:xfrm>
            <a:off x="5622289" y="1912267"/>
            <a:ext cx="568301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buClr>
                <a:schemeClr val="accent1">
                  <a:lumMod val="75000"/>
                </a:schemeClr>
              </a:buClr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С точки зрения  ценностей, потребностей, опыта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благополучателей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(детей и их семей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):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отзывы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благополучателей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</a:p>
          <a:p>
            <a:pPr algn="just">
              <a:spcBef>
                <a:spcPts val="1200"/>
              </a:spcBef>
              <a:buClr>
                <a:schemeClr val="accent1">
                  <a:lumMod val="75000"/>
                </a:schemeClr>
              </a:buClr>
            </a:pPr>
            <a:endParaRPr lang="ru-RU" sz="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spcBef>
                <a:spcPts val="1200"/>
              </a:spcBef>
              <a:buClr>
                <a:schemeClr val="accent1">
                  <a:lumMod val="75000"/>
                </a:schemeClr>
              </a:buClr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С точки зрения  специалистов-практиков, работающих с детьми и их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семьями: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отзывы специалистов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</a:p>
          <a:p>
            <a:pPr algn="just">
              <a:spcBef>
                <a:spcPts val="1200"/>
              </a:spcBef>
              <a:buClr>
                <a:schemeClr val="accent1">
                  <a:lumMod val="75000"/>
                </a:schemeClr>
              </a:buClr>
            </a:pPr>
            <a:endParaRPr lang="ru-RU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spcBef>
                <a:spcPts val="1200"/>
              </a:spcBef>
              <a:buClr>
                <a:schemeClr val="accent1">
                  <a:lumMod val="75000"/>
                </a:schemeClr>
              </a:buClr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С точки зрения  научных теорий и концепций, результатов научных исследований в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данной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области: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обоснованность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практики, заключения научной экспертизы.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4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31" y="2667390"/>
            <a:ext cx="2773284" cy="232424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85900" y="417822"/>
            <a:ext cx="77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ПЕРВИЧНЫЕ И ВТОРИЧНЫЕ ДАННЫЕ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, ПОДТВЕРЖДАЮЩИЕ ЦЕЛЕСООБРАЗНОСТЬ ПРИМЕНЕНИЯ ПРАКТИКИ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4446270" y="1912267"/>
            <a:ext cx="683260" cy="98298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4552950" y="3444382"/>
            <a:ext cx="683260" cy="98298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4569460" y="4991632"/>
            <a:ext cx="683260" cy="98298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65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/>
              <a:t>3. </a:t>
            </a:r>
            <a:r>
              <a:rPr lang="ru-RU" dirty="0"/>
              <a:t>Данные о достижении социальных результатов и влиянии </a:t>
            </a:r>
            <a:r>
              <a:rPr lang="ru-RU" dirty="0" smtClean="0"/>
              <a:t>практики</a:t>
            </a:r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2615184" y="1441580"/>
            <a:ext cx="7351776" cy="1386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8610" lvl="1" indent="-308610" algn="just">
              <a:spcAft>
                <a:spcPts val="648"/>
              </a:spcAft>
              <a:buClr>
                <a:srgbClr val="00C9DD"/>
              </a:buClr>
              <a:buFont typeface="Wingdings" panose="05000000000000000000" pitchFamily="2" charset="2"/>
              <a:buChar char="§"/>
            </a:pPr>
            <a:endParaRPr lang="ru-RU" sz="1512" dirty="0">
              <a:latin typeface="Roboto" pitchFamily="2" charset="0"/>
              <a:ea typeface="Roboto" pitchFamily="2" charset="0"/>
              <a:cs typeface="Roboto Black" panose="02000000000000000000" pitchFamily="2" charset="0"/>
            </a:endParaRPr>
          </a:p>
          <a:p>
            <a:pPr marL="0" lvl="1" algn="just">
              <a:spcAft>
                <a:spcPts val="1440"/>
              </a:spcAft>
              <a:buClr>
                <a:srgbClr val="00C9DD"/>
              </a:buClr>
            </a:pPr>
            <a:r>
              <a:rPr lang="ru-RU" sz="2400" dirty="0" smtClean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3.1</a:t>
            </a:r>
            <a:r>
              <a:rPr lang="ru-RU" sz="2400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.</a:t>
            </a:r>
            <a:r>
              <a:rPr lang="ru-RU" sz="2000" dirty="0"/>
              <a:t> </a:t>
            </a:r>
            <a:r>
              <a:rPr lang="ru-RU" sz="2000" dirty="0" smtClean="0"/>
              <a:t>Какие </a:t>
            </a:r>
            <a:r>
              <a:rPr lang="ru-RU" sz="2000" dirty="0"/>
              <a:t>имеются эмпирические данные, подтверждающие изменения в ситуации и состоянии целевых групп благодаря участию в  </a:t>
            </a:r>
            <a:r>
              <a:rPr lang="ru-RU" sz="2000" dirty="0" smtClean="0"/>
              <a:t>практике;</a:t>
            </a:r>
            <a:endParaRPr lang="ru-RU" sz="1512" dirty="0">
              <a:latin typeface="Roboto" pitchFamily="2" charset="0"/>
              <a:ea typeface="Roboto" pitchFamily="2" charset="0"/>
              <a:cs typeface="Roboto Black" panose="02000000000000000000" pitchFamily="2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1836C-CF50-4971-9066-A680DF0C0272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12" name="Picture 5" descr="C:\Users\jsviridova\Desktop\YouDo\Фонд Тимченко\childre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762" y="1893807"/>
            <a:ext cx="699918" cy="69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/>
          <p:nvPr/>
        </p:nvSpPr>
        <p:spPr>
          <a:xfrm>
            <a:off x="1040199" y="3022732"/>
            <a:ext cx="1050174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Социальный результат 1.</a:t>
            </a:r>
            <a:r>
              <a:rPr lang="ru-RU" dirty="0"/>
              <a:t> 96 % родителей, завершивших обучение в школах осознанных родителей, обладают базовыми знаниями из области семейной и детской психологии.</a:t>
            </a:r>
            <a:endParaRPr lang="ru-RU" sz="1600" dirty="0"/>
          </a:p>
          <a:p>
            <a:r>
              <a:rPr lang="ru-RU" b="1" dirty="0"/>
              <a:t>Социальный результат 2. </a:t>
            </a:r>
            <a:r>
              <a:rPr lang="ru-RU" dirty="0"/>
              <a:t>На 14 % по итогам обучения выросло число родителей, полностью отказавшихся от физических и моральных наказаний детей. Порядка 79% родителей, прошедших программу, разделяют ценности позитивного воспитания детей, без применения наказаний.</a:t>
            </a:r>
            <a:endParaRPr lang="ru-RU" sz="1600" dirty="0"/>
          </a:p>
          <a:p>
            <a:r>
              <a:rPr lang="ru-RU" b="1" dirty="0"/>
              <a:t>Социальный результат 3.</a:t>
            </a:r>
            <a:r>
              <a:rPr lang="ru-RU" dirty="0"/>
              <a:t> Около 60% родителей улучшили детско-родительские отношения благодаря развитию важных компетенций: навыка укрепления привязанности с детьми, навыка позитивной коммуникации и решения конфликтных ситуаций, а также навыков ненасильственного воспитания.</a:t>
            </a:r>
            <a:endParaRPr lang="ru-RU" sz="1600" dirty="0"/>
          </a:p>
          <a:p>
            <a:r>
              <a:rPr lang="ru-RU" b="1" dirty="0"/>
              <a:t>Социальный результат 4. </a:t>
            </a:r>
            <a:r>
              <a:rPr lang="ru-RU" dirty="0"/>
              <a:t>Порядка 26 % родителей по итогам обучения улучшили </a:t>
            </a:r>
            <a:r>
              <a:rPr lang="ru-RU" dirty="0" err="1"/>
              <a:t>свое</a:t>
            </a:r>
            <a:r>
              <a:rPr lang="ru-RU" dirty="0"/>
              <a:t> психоэмоциональное состояние благодаря горизонтальной социальной поддержке и развитию навыков заботы о себе.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68333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/>
              <a:t>3. </a:t>
            </a:r>
            <a:r>
              <a:rPr lang="ru-RU" dirty="0"/>
              <a:t>Данные о достижении социальных результатов и влиянии </a:t>
            </a:r>
            <a:r>
              <a:rPr lang="ru-RU" dirty="0" smtClean="0"/>
              <a:t>практики</a:t>
            </a:r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1981200" y="1718269"/>
            <a:ext cx="7985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spcAft>
                <a:spcPts val="1440"/>
              </a:spcAft>
              <a:buClr>
                <a:srgbClr val="00C9DD"/>
              </a:buClr>
            </a:pPr>
            <a:r>
              <a:rPr lang="ru-RU" sz="2400" dirty="0" smtClean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3.2</a:t>
            </a:r>
            <a:r>
              <a:rPr lang="ru-RU" sz="2400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.</a:t>
            </a:r>
            <a:r>
              <a:rPr lang="ru-RU" sz="2000" dirty="0"/>
              <a:t> Какие есть эмпирические данные, подтверждающие устойчивость изменений </a:t>
            </a:r>
            <a:r>
              <a:rPr lang="ru-RU" sz="2000" dirty="0" smtClean="0"/>
              <a:t>и </a:t>
            </a:r>
            <a:r>
              <a:rPr lang="ru-RU" sz="2000" dirty="0"/>
              <a:t>долгосрочный социальный эффект практики; </a:t>
            </a:r>
            <a:endParaRPr lang="ru-RU" sz="1512" dirty="0">
              <a:latin typeface="Roboto" pitchFamily="2" charset="0"/>
              <a:ea typeface="Roboto" pitchFamily="2" charset="0"/>
              <a:cs typeface="Roboto Black" panose="02000000000000000000" pitchFamily="2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1836C-CF50-4971-9066-A680DF0C0272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44" y="1982575"/>
            <a:ext cx="585667" cy="585667"/>
          </a:xfrm>
          <a:prstGeom prst="rect">
            <a:avLst/>
          </a:prstGeom>
        </p:spPr>
      </p:pic>
      <p:sp>
        <p:nvSpPr>
          <p:cNvPr id="8" name="Rectangle 3"/>
          <p:cNvSpPr/>
          <p:nvPr/>
        </p:nvSpPr>
        <p:spPr>
          <a:xfrm>
            <a:off x="1040199" y="3022732"/>
            <a:ext cx="10501745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Эмпирические данные: </a:t>
            </a:r>
            <a:r>
              <a:rPr lang="ru-RU" dirty="0"/>
              <a:t>Анализ полученных данных по итогам анкетирования и наблюдений </a:t>
            </a:r>
            <a:r>
              <a:rPr lang="ru-RU" dirty="0" smtClean="0"/>
              <a:t>проводимых </a:t>
            </a:r>
            <a:r>
              <a:rPr lang="ru-RU" dirty="0"/>
              <a:t>Лидерами школ, </a:t>
            </a:r>
            <a:r>
              <a:rPr lang="ru-RU" dirty="0" smtClean="0"/>
              <a:t>реализующих </a:t>
            </a:r>
            <a:r>
              <a:rPr lang="ru-RU" dirty="0"/>
              <a:t>Программу. </a:t>
            </a:r>
          </a:p>
          <a:p>
            <a:endParaRPr lang="ru-RU" dirty="0" smtClean="0"/>
          </a:p>
          <a:p>
            <a:r>
              <a:rPr lang="ru-RU" dirty="0" smtClean="0"/>
              <a:t>Устойчивость результата: практика </a:t>
            </a:r>
            <a:r>
              <a:rPr lang="ru-RU" dirty="0"/>
              <a:t>пилотная, на сегодняшний день нет данных об устойчивости результата. Планируется проводить онлайн – опрос с выпускниками Программы </a:t>
            </a:r>
            <a:r>
              <a:rPr lang="ru-RU" dirty="0" smtClean="0"/>
              <a:t>через 1 год </a:t>
            </a:r>
            <a:r>
              <a:rPr lang="ru-RU" dirty="0"/>
              <a:t>после </a:t>
            </a:r>
            <a:r>
              <a:rPr lang="ru-RU" dirty="0" smtClean="0"/>
              <a:t>окончания ШОР и через 5 лет. Опросник будет </a:t>
            </a:r>
            <a:r>
              <a:rPr lang="ru-RU" dirty="0"/>
              <a:t>составлен специалистами для сбора данных об устойчивости изменений, произошедших в </a:t>
            </a:r>
            <a:r>
              <a:rPr lang="ru-RU" dirty="0" smtClean="0"/>
              <a:t>семьях, об устойчивости семьи (снижение числа разводов, отказов родителей от детей) и ее психологическом благополучии.</a:t>
            </a:r>
            <a:endParaRPr lang="ru-RU" dirty="0" smtClean="0"/>
          </a:p>
          <a:p>
            <a:endParaRPr lang="ru-RU" sz="1600" dirty="0"/>
          </a:p>
          <a:p>
            <a:r>
              <a:rPr lang="ru-RU" dirty="0" smtClean="0"/>
              <a:t>Срок наступления результата: Результат </a:t>
            </a:r>
            <a:r>
              <a:rPr lang="ru-RU" dirty="0"/>
              <a:t>не является отложенным по времени.</a:t>
            </a:r>
          </a:p>
        </p:txBody>
      </p:sp>
    </p:spTree>
    <p:extLst>
      <p:ext uri="{BB962C8B-B14F-4D97-AF65-F5344CB8AC3E}">
        <p14:creationId xmlns:p14="http://schemas.microsoft.com/office/powerpoint/2010/main" val="272951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/>
              <a:t>3. </a:t>
            </a:r>
            <a:r>
              <a:rPr lang="ru-RU" dirty="0"/>
              <a:t>Данные о достижении социальных результатов и влиянии </a:t>
            </a:r>
            <a:r>
              <a:rPr lang="ru-RU" dirty="0" smtClean="0"/>
              <a:t>практики</a:t>
            </a:r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2615184" y="1441580"/>
            <a:ext cx="73517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spcAft>
                <a:spcPts val="1440"/>
              </a:spcAft>
              <a:buClr>
                <a:srgbClr val="00C9DD"/>
              </a:buClr>
            </a:pPr>
            <a:r>
              <a:rPr lang="ru-RU" sz="2400" dirty="0" smtClean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3.3</a:t>
            </a:r>
            <a:r>
              <a:rPr lang="ru-RU" sz="2400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.</a:t>
            </a:r>
            <a:r>
              <a:rPr lang="ru-RU" sz="2000" dirty="0"/>
              <a:t> Наличие эмпирических данных, подтверждающих отсутствие негативного эффекта практики, вреда для </a:t>
            </a:r>
            <a:r>
              <a:rPr lang="ru-RU" sz="2000" dirty="0" err="1"/>
              <a:t>благополучателей</a:t>
            </a:r>
            <a:r>
              <a:rPr lang="ru-RU" sz="2000" dirty="0"/>
              <a:t> или сообщества в целом</a:t>
            </a:r>
            <a:r>
              <a:rPr lang="ru-RU" sz="2000" dirty="0" smtClean="0"/>
              <a:t>.</a:t>
            </a:r>
            <a:endParaRPr lang="ru-RU" sz="1512" dirty="0">
              <a:latin typeface="Roboto" pitchFamily="2" charset="0"/>
              <a:ea typeface="Roboto" pitchFamily="2" charset="0"/>
              <a:cs typeface="Roboto Black" panose="02000000000000000000" pitchFamily="2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1836C-CF50-4971-9066-A680DF0C0272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11" name="Picture 3" descr="C:\Users\jsviridova\Desktop\YouDo\Фонд Тимченко\planet-eart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972" y="1681785"/>
            <a:ext cx="596807" cy="59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3"/>
          <p:cNvSpPr/>
          <p:nvPr/>
        </p:nvSpPr>
        <p:spPr>
          <a:xfrm>
            <a:off x="1040199" y="3022732"/>
            <a:ext cx="1050174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Негативные, нежелательные эффекты (результаты) для </a:t>
            </a:r>
            <a:r>
              <a:rPr lang="ru-RU" dirty="0" err="1"/>
              <a:t>благополучателей</a:t>
            </a:r>
            <a:r>
              <a:rPr lang="ru-RU" dirty="0"/>
              <a:t> в ходе реализации практики не были выявлены. 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Темы, поднятые на занятиях, могут вызвать острые переживания, связанные с негативным детским опытом. В таких ситуациях алгоритм действий Лидера: индивидуальная консультация, помощь в поиске Центра помощи для индивидуальной терапии, на что указывается в Методических рекомендациях Лидерам </a:t>
            </a:r>
            <a:r>
              <a:rPr lang="ru-RU" dirty="0" smtClean="0"/>
              <a:t>ШОР.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314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690" y="329012"/>
            <a:ext cx="9332237" cy="93322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4. </a:t>
            </a:r>
            <a:r>
              <a:rPr lang="ru-RU" dirty="0"/>
              <a:t>Методы сбора и анализа данных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sz="1728" dirty="0"/>
          </a:p>
        </p:txBody>
      </p:sp>
      <p:sp>
        <p:nvSpPr>
          <p:cNvPr id="4" name="Rectangle 3"/>
          <p:cNvSpPr/>
          <p:nvPr/>
        </p:nvSpPr>
        <p:spPr>
          <a:xfrm>
            <a:off x="1622688" y="1127520"/>
            <a:ext cx="9959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400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4.1 Регулярный сбор данных в рамках практики (система мониторинга и оценки</a:t>
            </a:r>
            <a:r>
              <a:rPr lang="ru-RU" sz="2400" dirty="0" smtClean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);</a:t>
            </a:r>
            <a:endParaRPr lang="ru-RU" sz="2400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1836C-CF50-4971-9066-A680DF0C0272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919" y="1209044"/>
            <a:ext cx="585998" cy="585998"/>
          </a:xfrm>
          <a:prstGeom prst="rect">
            <a:avLst/>
          </a:prstGeom>
        </p:spPr>
      </p:pic>
      <p:sp>
        <p:nvSpPr>
          <p:cNvPr id="10" name="Rectangle 3"/>
          <p:cNvSpPr/>
          <p:nvPr/>
        </p:nvSpPr>
        <p:spPr>
          <a:xfrm>
            <a:off x="965919" y="2060743"/>
            <a:ext cx="1050174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Реализация практики (работа </a:t>
            </a:r>
            <a:r>
              <a:rPr lang="ru-RU" dirty="0"/>
              <a:t>Лидера </a:t>
            </a:r>
            <a:r>
              <a:rPr lang="ru-RU" dirty="0" smtClean="0"/>
              <a:t>ШОР) </a:t>
            </a:r>
            <a:r>
              <a:rPr lang="ru-RU" dirty="0"/>
              <a:t>осуществляется при поддержке руководителя проекта, который отвечает за соблюдение технологии работы ШОР, мониторинг (анкетирование, фиксацию наблюдений) и анализ социальных результатов. Психологи АНО «Азбука семьи» оказывает поддержку Лидеру и проводят </a:t>
            </a:r>
            <a:r>
              <a:rPr lang="ru-RU" dirty="0" err="1" smtClean="0"/>
              <a:t>супервизии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Инструменты мониторинга:</a:t>
            </a:r>
          </a:p>
          <a:p>
            <a:pPr marL="285750" indent="-285750">
              <a:buFontTx/>
              <a:buChar char="-"/>
            </a:pPr>
            <a:r>
              <a:rPr lang="ru-RU" dirty="0"/>
              <a:t>а</a:t>
            </a:r>
            <a:r>
              <a:rPr lang="ru-RU" dirty="0" smtClean="0"/>
              <a:t>нкета родителей на «входе» и на «выходе»;</a:t>
            </a:r>
          </a:p>
          <a:p>
            <a:pPr marL="285750" indent="-285750">
              <a:buFontTx/>
              <a:buChar char="-"/>
            </a:pPr>
            <a:r>
              <a:rPr lang="ru-RU" dirty="0"/>
              <a:t>а</a:t>
            </a:r>
            <a:r>
              <a:rPr lang="ru-RU" dirty="0" smtClean="0"/>
              <a:t>нкета обратной связи </a:t>
            </a:r>
            <a:r>
              <a:rPr lang="ru-RU" dirty="0"/>
              <a:t>родителей </a:t>
            </a:r>
            <a:r>
              <a:rPr lang="ru-RU" dirty="0" smtClean="0"/>
              <a:t>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форма наблюдений Лидера и протокол фиксации наблюдений;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лист учёта посещений.</a:t>
            </a:r>
          </a:p>
        </p:txBody>
      </p:sp>
    </p:spTree>
    <p:extLst>
      <p:ext uri="{BB962C8B-B14F-4D97-AF65-F5344CB8AC3E}">
        <p14:creationId xmlns:p14="http://schemas.microsoft.com/office/powerpoint/2010/main" val="129716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8253" y="507206"/>
            <a:ext cx="8615032" cy="933223"/>
          </a:xfrm>
        </p:spPr>
        <p:txBody>
          <a:bodyPr>
            <a:noAutofit/>
          </a:bodyPr>
          <a:lstStyle/>
          <a:p>
            <a:r>
              <a:rPr lang="ru-RU" b="1" dirty="0"/>
              <a:t>1</a:t>
            </a:r>
            <a:r>
              <a:rPr lang="ru-RU" b="1" dirty="0" smtClean="0"/>
              <a:t>. Общая </a:t>
            </a:r>
            <a:r>
              <a:rPr lang="ru-RU" b="1" dirty="0"/>
              <a:t>информация о практике 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ru-RU" dirty="0"/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971805" y="1214014"/>
            <a:ext cx="4387010" cy="4280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0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ru-RU" sz="1944" dirty="0"/>
              <a:t>1.1. </a:t>
            </a:r>
            <a:r>
              <a:rPr lang="ru-RU" sz="1944" dirty="0" smtClean="0"/>
              <a:t>Название - </a:t>
            </a:r>
            <a:r>
              <a:rPr lang="ru-RU" sz="1944" dirty="0" smtClean="0"/>
              <a:t>Школы </a:t>
            </a:r>
            <a:r>
              <a:rPr lang="ru-RU" sz="1944" dirty="0"/>
              <a:t>осознанных родителей «АЗБУКА СЕМЬИ</a:t>
            </a:r>
            <a:r>
              <a:rPr lang="ru-RU" sz="1944" dirty="0" smtClean="0"/>
              <a:t>»</a:t>
            </a:r>
            <a:endParaRPr lang="ru-RU" sz="1944" dirty="0">
              <a:latin typeface="Roboto" pitchFamily="2" charset="0"/>
              <a:ea typeface="Roboto" pitchFamily="2" charset="0"/>
            </a:endParaRPr>
          </a:p>
          <a:p>
            <a:endParaRPr lang="ru-RU" sz="1944" dirty="0">
              <a:latin typeface="Roboto" pitchFamily="2" charset="0"/>
              <a:ea typeface="Roboto" pitchFamily="2" charset="0"/>
            </a:endParaRPr>
          </a:p>
          <a:p>
            <a:r>
              <a:rPr lang="ru-RU" sz="1944" dirty="0"/>
              <a:t>1.2. </a:t>
            </a:r>
            <a:r>
              <a:rPr lang="ru-RU" sz="1944" dirty="0" smtClean="0"/>
              <a:t>Описание практики </a:t>
            </a:r>
            <a:r>
              <a:rPr lang="ru-RU" sz="1944" dirty="0"/>
              <a:t>- психолого-педагогическая поддержка кровных родителей, испытывающих трудности в воспитании детей.</a:t>
            </a:r>
          </a:p>
          <a:p>
            <a:endParaRPr lang="ru-RU" sz="1944" dirty="0">
              <a:latin typeface="Roboto" pitchFamily="2" charset="0"/>
              <a:ea typeface="Roboto" pitchFamily="2" charset="0"/>
            </a:endParaRPr>
          </a:p>
          <a:p>
            <a:r>
              <a:rPr lang="ru-RU" sz="1944" dirty="0"/>
              <a:t>1.3</a:t>
            </a:r>
            <a:r>
              <a:rPr lang="ru-RU" sz="1944" dirty="0" smtClean="0"/>
              <a:t>.</a:t>
            </a:r>
            <a:r>
              <a:rPr lang="en-US" sz="1944" dirty="0" smtClean="0"/>
              <a:t> </a:t>
            </a:r>
            <a:r>
              <a:rPr lang="ru-RU" sz="1944" dirty="0" smtClean="0"/>
              <a:t>Разработана Дианой Владимировной </a:t>
            </a:r>
            <a:r>
              <a:rPr lang="ru-RU" sz="1944" dirty="0" smtClean="0"/>
              <a:t>Машковой и </a:t>
            </a:r>
            <a:r>
              <a:rPr lang="ru-RU" sz="1944" dirty="0" smtClean="0"/>
              <a:t>АНО «Азбука семьи», Москва, РФ. В 201</a:t>
            </a:r>
            <a:r>
              <a:rPr lang="en-US" sz="1944" dirty="0" smtClean="0"/>
              <a:t>4</a:t>
            </a:r>
            <a:r>
              <a:rPr lang="ru-RU" sz="1944" dirty="0" smtClean="0"/>
              <a:t>-2021 </a:t>
            </a:r>
            <a:r>
              <a:rPr lang="ru-RU" sz="1944" dirty="0" err="1" smtClean="0"/>
              <a:t>гг</a:t>
            </a:r>
            <a:r>
              <a:rPr lang="en-US" sz="1944" dirty="0" smtClean="0"/>
              <a:t>.</a:t>
            </a:r>
            <a:r>
              <a:rPr lang="ru-RU" sz="1944" dirty="0" smtClean="0"/>
              <a:t> </a:t>
            </a:r>
            <a:endParaRPr lang="ru-RU" sz="1944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223476" y="1239440"/>
            <a:ext cx="5843833" cy="42433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0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ru-RU" sz="1944" dirty="0"/>
              <a:t>1.4. </a:t>
            </a:r>
            <a:r>
              <a:rPr lang="ru-RU" sz="1944" dirty="0" smtClean="0"/>
              <a:t>Реализация практики проходила в 24 нас. пунктах, 17 регионах РФ.</a:t>
            </a:r>
            <a:endParaRPr lang="ru-RU" sz="1944" dirty="0" smtClean="0">
              <a:latin typeface="Roboto" pitchFamily="2" charset="0"/>
              <a:ea typeface="Roboto" pitchFamily="2" charset="0"/>
            </a:endParaRPr>
          </a:p>
          <a:p>
            <a:endParaRPr lang="ru-RU" sz="1000" dirty="0">
              <a:latin typeface="Roboto" pitchFamily="2" charset="0"/>
              <a:ea typeface="Roboto" pitchFamily="2" charset="0"/>
            </a:endParaRPr>
          </a:p>
          <a:p>
            <a:r>
              <a:rPr lang="ru-RU" sz="1944" dirty="0"/>
              <a:t>1.5. </a:t>
            </a:r>
            <a:r>
              <a:rPr lang="ru-RU" sz="1944" dirty="0" smtClean="0"/>
              <a:t>Уникальность </a:t>
            </a:r>
            <a:r>
              <a:rPr lang="ru-RU" sz="1944" dirty="0"/>
              <a:t>и </a:t>
            </a:r>
            <a:r>
              <a:rPr lang="ru-RU" sz="1944" dirty="0" smtClean="0"/>
              <a:t>принципиальное </a:t>
            </a:r>
            <a:r>
              <a:rPr lang="ru-RU" sz="1944" dirty="0"/>
              <a:t>отличие - </a:t>
            </a:r>
            <a:r>
              <a:rPr lang="ru-RU" sz="1944" dirty="0" smtClean="0"/>
              <a:t>наличие </a:t>
            </a:r>
            <a:r>
              <a:rPr lang="ru-RU" sz="1944" dirty="0"/>
              <a:t>научно обоснованной, </a:t>
            </a:r>
            <a:r>
              <a:rPr lang="ru-RU" sz="1944" dirty="0" smtClean="0"/>
              <a:t>практико-ориентированной </a:t>
            </a:r>
            <a:r>
              <a:rPr lang="ru-RU" sz="1944" dirty="0"/>
              <a:t>программы и первого в РФ учебника (книги-тренажера) для родителей "Азбука счастливой </a:t>
            </a:r>
            <a:r>
              <a:rPr lang="ru-RU" sz="1944" dirty="0" smtClean="0"/>
              <a:t>семьи». </a:t>
            </a:r>
            <a:endParaRPr lang="ru-RU" sz="1944" dirty="0" smtClean="0"/>
          </a:p>
          <a:p>
            <a:r>
              <a:rPr lang="ru-RU" sz="1944" dirty="0" smtClean="0"/>
              <a:t>Похожие </a:t>
            </a:r>
            <a:r>
              <a:rPr lang="ru-RU" sz="1944" dirty="0"/>
              <a:t>практики </a:t>
            </a:r>
            <a:r>
              <a:rPr lang="ru-RU" sz="1944" dirty="0" smtClean="0"/>
              <a:t>существуют, но нет прописанной программы и учебников.</a:t>
            </a:r>
          </a:p>
          <a:p>
            <a:endParaRPr lang="ru-RU" sz="700" dirty="0" smtClean="0">
              <a:latin typeface="Roboto" pitchFamily="2" charset="0"/>
              <a:ea typeface="Roboto" pitchFamily="2" charset="0"/>
            </a:endParaRPr>
          </a:p>
          <a:p>
            <a:r>
              <a:rPr lang="ru-RU" sz="1944" dirty="0"/>
              <a:t>1.6. </a:t>
            </a:r>
            <a:r>
              <a:rPr lang="ru-RU" sz="1944" dirty="0" smtClean="0"/>
              <a:t>Тематическое направление ДД: психолого-педагогическая поддержка семей с детьми. </a:t>
            </a:r>
            <a:endParaRPr lang="ru-RU" sz="1944" dirty="0" smtClean="0">
              <a:latin typeface="Roboto" pitchFamily="2" charset="0"/>
              <a:ea typeface="Roboto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28" y="2532836"/>
            <a:ext cx="585667" cy="585667"/>
          </a:xfrm>
          <a:prstGeom prst="rect">
            <a:avLst/>
          </a:prstGeom>
        </p:spPr>
      </p:pic>
      <p:pic>
        <p:nvPicPr>
          <p:cNvPr id="5124" name="Picture 4" descr="C:\Users\jsviridova\Desktop\YouDo\Фонд Тимченко\startu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890" y="1381005"/>
            <a:ext cx="596807" cy="59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jsviridova\Desktop\YouDo\Фонд Тимченко\book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50" y="1335522"/>
            <a:ext cx="625044" cy="62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1836C-CF50-4971-9066-A680DF0C0272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13" name="Picture 3" descr="C:\Users\jsviridova\Desktop\YouDo\Фонд Тимченко\planet-earth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10" y="4276441"/>
            <a:ext cx="596807" cy="59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053" y="5435321"/>
            <a:ext cx="738185" cy="738185"/>
          </a:xfrm>
          <a:prstGeom prst="rect">
            <a:avLst/>
          </a:prstGeom>
        </p:spPr>
      </p:pic>
      <p:pic>
        <p:nvPicPr>
          <p:cNvPr id="15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602" y="2327618"/>
            <a:ext cx="659308" cy="65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70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690" y="329012"/>
            <a:ext cx="9332237" cy="93322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4. </a:t>
            </a:r>
            <a:r>
              <a:rPr lang="ru-RU" dirty="0"/>
              <a:t>Методы сбора и анализа данных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sz="1728" dirty="0"/>
          </a:p>
        </p:txBody>
      </p:sp>
      <p:sp>
        <p:nvSpPr>
          <p:cNvPr id="4" name="Rectangle 3"/>
          <p:cNvSpPr/>
          <p:nvPr/>
        </p:nvSpPr>
        <p:spPr>
          <a:xfrm>
            <a:off x="1360381" y="1154603"/>
            <a:ext cx="99864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Bef>
                <a:spcPts val="1200"/>
              </a:spcBef>
            </a:pPr>
            <a:r>
              <a:rPr lang="ru-RU" sz="2400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4</a:t>
            </a:r>
            <a:r>
              <a:rPr lang="ru-RU" sz="2400" dirty="0" smtClean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.2 </a:t>
            </a:r>
            <a:r>
              <a:rPr lang="ru-RU" sz="2400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Проведение исследований социальных результатов и эффектов практики (в том числе оценочных</a:t>
            </a:r>
            <a:r>
              <a:rPr lang="ru-RU" sz="2400" dirty="0" smtClean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);</a:t>
            </a:r>
            <a:endParaRPr lang="ru-RU" sz="2400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pic>
        <p:nvPicPr>
          <p:cNvPr id="9218" name="Picture 2" descr="C:\Users\jsviridova\Desktop\YouDo\Фонд Тимченко\diamon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98" y="1393881"/>
            <a:ext cx="647384" cy="64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1836C-CF50-4971-9066-A680DF0C0272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10" name="Rectangle 3"/>
          <p:cNvSpPr/>
          <p:nvPr/>
        </p:nvSpPr>
        <p:spPr>
          <a:xfrm>
            <a:off x="1036690" y="2354932"/>
            <a:ext cx="1050174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Анализ полученных данных по итогам анкетирования и наблюдений проводится Лидерами школ, реализующими Программу. </a:t>
            </a:r>
          </a:p>
          <a:p>
            <a:r>
              <a:rPr lang="ru-RU" dirty="0"/>
              <a:t>Данные анкетирования вносятся в сводную </a:t>
            </a:r>
            <a:r>
              <a:rPr lang="ru-RU" dirty="0" smtClean="0"/>
              <a:t>таблицу. </a:t>
            </a:r>
            <a:r>
              <a:rPr lang="ru-RU" dirty="0"/>
              <a:t>Проводится </a:t>
            </a:r>
            <a:r>
              <a:rPr lang="ru-RU" dirty="0" err="1"/>
              <a:t>подсчет</a:t>
            </a:r>
            <a:r>
              <a:rPr lang="ru-RU" dirty="0"/>
              <a:t> баллов в вопросах со шкальными оценками, анализ ответов родителей на начало работы и по окончании обучении. Анализируются ответы на открытые вопросы и комментарии родителей, что </a:t>
            </a:r>
            <a:r>
              <a:rPr lang="ru-RU" dirty="0" err="1"/>
              <a:t>дает</a:t>
            </a:r>
            <a:r>
              <a:rPr lang="ru-RU" dirty="0"/>
              <a:t> понимание, в чем именно родители видят у себя позитивные изменения. </a:t>
            </a:r>
          </a:p>
          <a:p>
            <a:r>
              <a:rPr lang="ru-RU" dirty="0"/>
              <a:t>Данные наблюдений будут вноситься в протокол фиксаций, форма которого в настоящее время находится в разработке.</a:t>
            </a:r>
          </a:p>
          <a:p>
            <a:endParaRPr lang="ru-RU" dirty="0" smtClean="0"/>
          </a:p>
          <a:p>
            <a:r>
              <a:rPr lang="ru-RU" dirty="0" smtClean="0"/>
              <a:t>Инструменты проведения исследований:</a:t>
            </a:r>
          </a:p>
          <a:p>
            <a:pPr marL="285750" indent="-285750">
              <a:buFontTx/>
              <a:buChar char="-"/>
            </a:pPr>
            <a:r>
              <a:rPr lang="ru-RU" dirty="0"/>
              <a:t>А</a:t>
            </a:r>
            <a:r>
              <a:rPr lang="ru-RU" dirty="0" smtClean="0"/>
              <a:t>нализ </a:t>
            </a:r>
            <a:r>
              <a:rPr lang="ru-RU" dirty="0"/>
              <a:t>анкет по итогам </a:t>
            </a:r>
            <a:r>
              <a:rPr lang="ru-RU" dirty="0" smtClean="0"/>
              <a:t>обучения;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Полу-структурированное </a:t>
            </a:r>
            <a:r>
              <a:rPr lang="ru-RU" dirty="0"/>
              <a:t>интервью для семей, где выявлено </a:t>
            </a:r>
            <a:r>
              <a:rPr lang="ru-RU" dirty="0" smtClean="0"/>
              <a:t>ЖО (жестокое обращение);</a:t>
            </a:r>
          </a:p>
          <a:p>
            <a:pPr marL="285750" indent="-285750">
              <a:buFontTx/>
              <a:buChar char="-"/>
            </a:pPr>
            <a:r>
              <a:rPr lang="ru-RU" dirty="0"/>
              <a:t>А</a:t>
            </a:r>
            <a:r>
              <a:rPr lang="ru-RU" dirty="0" smtClean="0"/>
              <a:t>нализ </a:t>
            </a:r>
            <a:r>
              <a:rPr lang="ru-RU" dirty="0" smtClean="0"/>
              <a:t>итогов наблюдений;</a:t>
            </a:r>
          </a:p>
        </p:txBody>
      </p:sp>
    </p:spTree>
    <p:extLst>
      <p:ext uri="{BB962C8B-B14F-4D97-AF65-F5344CB8AC3E}">
        <p14:creationId xmlns:p14="http://schemas.microsoft.com/office/powerpoint/2010/main" val="106791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690" y="329012"/>
            <a:ext cx="9332237" cy="93322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4. </a:t>
            </a:r>
            <a:r>
              <a:rPr lang="ru-RU" dirty="0"/>
              <a:t>Методы сбора и анализа данных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sz="1728" dirty="0"/>
          </a:p>
        </p:txBody>
      </p:sp>
      <p:sp>
        <p:nvSpPr>
          <p:cNvPr id="4" name="Rectangle 3"/>
          <p:cNvSpPr/>
          <p:nvPr/>
        </p:nvSpPr>
        <p:spPr>
          <a:xfrm>
            <a:off x="1233049" y="1265867"/>
            <a:ext cx="104532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Bef>
                <a:spcPts val="1200"/>
              </a:spcBef>
            </a:pPr>
            <a:r>
              <a:rPr lang="ru-RU" sz="2400" dirty="0" smtClean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4.3 </a:t>
            </a:r>
            <a:r>
              <a:rPr lang="ru-RU" sz="2400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Подтверждение социальных результатов данными из разных источников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1836C-CF50-4971-9066-A680DF0C0272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9" name="Picture 2" descr="C:\Users\jsviridova\Desktop\YouDo\Фонд Тимченко\connection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77" y="1469319"/>
            <a:ext cx="793426" cy="79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/>
          <p:nvPr/>
        </p:nvSpPr>
        <p:spPr>
          <a:xfrm>
            <a:off x="1184563" y="2545652"/>
            <a:ext cx="1050174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Сведения </a:t>
            </a:r>
            <a:r>
              <a:rPr lang="ru-RU" dirty="0"/>
              <a:t>о достижении результата будут получены с использованием следующих методов: </a:t>
            </a:r>
          </a:p>
          <a:p>
            <a:pPr marL="285750" lvl="0" indent="-285750">
              <a:buFontTx/>
              <a:buChar char="-"/>
            </a:pPr>
            <a:r>
              <a:rPr lang="ru-RU" dirty="0" smtClean="0"/>
              <a:t>Анкетирование родителей;</a:t>
            </a:r>
            <a:endParaRPr lang="ru-RU" dirty="0" smtClean="0"/>
          </a:p>
          <a:p>
            <a:pPr marL="285750" lvl="0" indent="-285750">
              <a:buFontTx/>
              <a:buChar char="-"/>
            </a:pPr>
            <a:r>
              <a:rPr lang="ru-RU" dirty="0" smtClean="0"/>
              <a:t>Полу-структурированное интервью специалиста с родителями;</a:t>
            </a:r>
            <a:endParaRPr lang="ru-RU" dirty="0" smtClean="0"/>
          </a:p>
          <a:p>
            <a:pPr marL="285750" lvl="0" indent="-285750">
              <a:buFontTx/>
              <a:buChar char="-"/>
            </a:pPr>
            <a:r>
              <a:rPr lang="ru-RU" dirty="0" smtClean="0"/>
              <a:t>Наблюдение специалистов;</a:t>
            </a:r>
            <a:endParaRPr lang="ru-RU" dirty="0" smtClean="0"/>
          </a:p>
          <a:p>
            <a:pPr marL="285750" lvl="0" indent="-285750">
              <a:buFontTx/>
              <a:buChar char="-"/>
            </a:pPr>
            <a:r>
              <a:rPr lang="ru-RU" dirty="0"/>
              <a:t>О</a:t>
            </a:r>
            <a:r>
              <a:rPr lang="ru-RU" dirty="0" smtClean="0"/>
              <a:t>тзывы </a:t>
            </a:r>
            <a:r>
              <a:rPr lang="ru-RU" dirty="0"/>
              <a:t>детей</a:t>
            </a:r>
            <a:r>
              <a:rPr lang="ru-RU" dirty="0" smtClean="0"/>
              <a:t>.</a:t>
            </a:r>
          </a:p>
          <a:p>
            <a:pPr marL="285750" lvl="0" indent="-285750">
              <a:buFontTx/>
              <a:buChar char="-"/>
            </a:pPr>
            <a:endParaRPr lang="ru-RU" dirty="0"/>
          </a:p>
          <a:p>
            <a:r>
              <a:rPr lang="ru-RU" dirty="0"/>
              <a:t>Анкетирование проводится на входе и по завершению обучения. Анкетирование проводится в индивидуальном порядке, анкеты родители заполняют самостоятельно.</a:t>
            </a:r>
          </a:p>
          <a:p>
            <a:r>
              <a:rPr lang="ru-RU" dirty="0"/>
              <a:t>Наблюдения Лидерами школ проводятся на протяжении всего курса занятий с родителями.</a:t>
            </a:r>
          </a:p>
          <a:p>
            <a:r>
              <a:rPr lang="ru-RU" dirty="0"/>
              <a:t>Группы сравнения и контрольные группы не используются</a:t>
            </a:r>
            <a:r>
              <a:rPr lang="ru-RU" dirty="0" smtClean="0"/>
              <a:t>. Результаты сравниваются с первичными, полученными при анкетировании до начала Программы.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165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771" y="290634"/>
            <a:ext cx="9332237" cy="93322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5.Регламентированность практики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Rectangle 2"/>
          <p:cNvSpPr/>
          <p:nvPr/>
        </p:nvSpPr>
        <p:spPr>
          <a:xfrm>
            <a:off x="1170710" y="1223857"/>
            <a:ext cx="107719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400" dirty="0" smtClean="0"/>
              <a:t>5.1. Каким </a:t>
            </a:r>
            <a:r>
              <a:rPr lang="ru-RU" sz="2400" dirty="0"/>
              <a:t>образом регламентируются действия специалистов, реализующих практику?</a:t>
            </a:r>
            <a:endParaRPr lang="ru-RU" sz="32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ru-RU" sz="2000" dirty="0"/>
              <a:t>В каких материалах представлено полное описание практики</a:t>
            </a:r>
            <a:r>
              <a:rPr lang="ru-RU" sz="2000" dirty="0" smtClean="0"/>
              <a:t>?</a:t>
            </a:r>
          </a:p>
          <a:p>
            <a:pPr marL="1714500" lvl="3" indent="-342900">
              <a:buFontTx/>
              <a:buChar char="-"/>
            </a:pPr>
            <a:r>
              <a:rPr lang="ru-RU" sz="2000" dirty="0" smtClean="0"/>
              <a:t>Книга-тренажёр </a:t>
            </a:r>
            <a:r>
              <a:rPr lang="ru-RU" sz="2000" dirty="0"/>
              <a:t>«Азбука счастливой семьи», </a:t>
            </a:r>
            <a:r>
              <a:rPr lang="en-US" sz="2000" dirty="0"/>
              <a:t>ISBN </a:t>
            </a:r>
            <a:r>
              <a:rPr lang="ru-RU" sz="2000" dirty="0" smtClean="0"/>
              <a:t>978-5-04-165447-4;</a:t>
            </a:r>
          </a:p>
          <a:p>
            <a:pPr marL="1714500" lvl="3" indent="-342900">
              <a:buFontTx/>
              <a:buChar char="-"/>
            </a:pPr>
            <a:r>
              <a:rPr lang="ru-RU" sz="2000" dirty="0" smtClean="0"/>
              <a:t>Методические </a:t>
            </a:r>
            <a:r>
              <a:rPr lang="ru-RU" sz="2000" dirty="0"/>
              <a:t>рекомендации Лидерам ШОР, </a:t>
            </a:r>
            <a:r>
              <a:rPr lang="en-US" sz="2000" dirty="0"/>
              <a:t>ISBN </a:t>
            </a:r>
            <a:r>
              <a:rPr lang="ru-RU" sz="2000" dirty="0" smtClean="0"/>
              <a:t>978‑5‑9676‑1456‑9.</a:t>
            </a:r>
            <a:endParaRPr lang="ru-RU" sz="20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ru-RU" sz="2000" dirty="0"/>
              <a:t>Каким образом регламентируются действия специалистов в области возможного негативного влияния и рисков практики</a:t>
            </a:r>
            <a:r>
              <a:rPr lang="ru-RU" sz="2000" dirty="0" smtClean="0"/>
              <a:t>?</a:t>
            </a:r>
            <a:endParaRPr lang="en-US" sz="2000" dirty="0" smtClean="0"/>
          </a:p>
          <a:p>
            <a:pPr marL="1714500" lvl="3" indent="-342900">
              <a:buFontTx/>
              <a:buChar char="-"/>
            </a:pPr>
            <a:r>
              <a:rPr lang="ru-RU" sz="2000" dirty="0" smtClean="0"/>
              <a:t>Памятка </a:t>
            </a:r>
            <a:r>
              <a:rPr lang="ru-RU" sz="2000" dirty="0"/>
              <a:t>Лидеров </a:t>
            </a:r>
            <a:r>
              <a:rPr lang="ru-RU" sz="2000" dirty="0" smtClean="0"/>
              <a:t>ШОР;</a:t>
            </a:r>
          </a:p>
          <a:p>
            <a:pPr marL="1714500" lvl="3" indent="-342900">
              <a:buFontTx/>
              <a:buChar char="-"/>
            </a:pPr>
            <a:r>
              <a:rPr lang="ru-RU" sz="2000" dirty="0" smtClean="0"/>
              <a:t>Методические </a:t>
            </a:r>
            <a:r>
              <a:rPr lang="ru-RU" sz="2000" dirty="0"/>
              <a:t>рекомендации Лидерам </a:t>
            </a:r>
            <a:r>
              <a:rPr lang="ru-RU" sz="2000" dirty="0" smtClean="0"/>
              <a:t>ШОР;</a:t>
            </a:r>
          </a:p>
          <a:p>
            <a:pPr marL="1714500" lvl="3" indent="-342900">
              <a:buFontTx/>
              <a:buChar char="-"/>
            </a:pPr>
            <a:r>
              <a:rPr lang="ru-RU" sz="2000" dirty="0" err="1" smtClean="0"/>
              <a:t>Супервизии</a:t>
            </a:r>
            <a:r>
              <a:rPr lang="ru-RU" sz="2000" dirty="0" smtClean="0"/>
              <a:t> </a:t>
            </a:r>
            <a:r>
              <a:rPr lang="ru-RU" sz="2000" dirty="0"/>
              <a:t>психологов АНО «Азбука семьи» для Лидеров </a:t>
            </a:r>
            <a:r>
              <a:rPr lang="ru-RU" sz="2000" dirty="0" smtClean="0"/>
              <a:t>ШОР</a:t>
            </a:r>
            <a:r>
              <a:rPr lang="ru-RU" sz="2000" dirty="0"/>
              <a:t>;</a:t>
            </a:r>
            <a:endParaRPr lang="ru-RU" sz="2000" dirty="0" smtClean="0"/>
          </a:p>
          <a:p>
            <a:pPr marL="1714500" lvl="3" indent="-342900">
              <a:buFontTx/>
              <a:buChar char="-"/>
            </a:pPr>
            <a:r>
              <a:rPr lang="ru-RU" sz="2000" dirty="0" smtClean="0"/>
              <a:t>Регулярные </a:t>
            </a:r>
            <a:r>
              <a:rPr lang="ru-RU" sz="2000" dirty="0"/>
              <a:t>(один раз в три месяца) Мастерские Лидеров </a:t>
            </a:r>
            <a:r>
              <a:rPr lang="ru-RU" sz="2000" dirty="0" smtClean="0"/>
              <a:t>ШОР;</a:t>
            </a:r>
          </a:p>
          <a:p>
            <a:pPr marL="1714500" lvl="3" indent="-342900">
              <a:buFontTx/>
              <a:buChar char="-"/>
            </a:pPr>
            <a:r>
              <a:rPr lang="ru-RU" sz="2000" dirty="0" smtClean="0"/>
              <a:t>Ежегодный </a:t>
            </a:r>
            <a:r>
              <a:rPr lang="ru-RU" sz="2000" dirty="0"/>
              <a:t>Всероссийский форум Лидеров ШОР в Общественной палате </a:t>
            </a:r>
            <a:r>
              <a:rPr lang="ru-RU" sz="2000" dirty="0" smtClean="0"/>
              <a:t>РФ.</a:t>
            </a:r>
            <a:endParaRPr lang="ru-RU" sz="20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Какие </a:t>
            </a:r>
            <a:r>
              <a:rPr lang="ru-RU" sz="2000" dirty="0"/>
              <a:t>есть расхождения между существующими регламентами и их реализацией</a:t>
            </a:r>
            <a:r>
              <a:rPr lang="ru-RU" sz="2000" dirty="0" smtClean="0"/>
              <a:t>?</a:t>
            </a:r>
          </a:p>
          <a:p>
            <a:pPr marL="1714500" lvl="3" indent="-342900">
              <a:buFontTx/>
              <a:buChar char="-"/>
            </a:pPr>
            <a:r>
              <a:rPr lang="ru-RU" sz="2000" dirty="0" smtClean="0"/>
              <a:t>На </a:t>
            </a:r>
            <a:r>
              <a:rPr lang="ru-RU" sz="2000" dirty="0"/>
              <a:t>данном этапе реализации практики расхождения не выявлены</a:t>
            </a:r>
            <a:r>
              <a:rPr lang="ru-RU" sz="2000" dirty="0" smtClean="0"/>
              <a:t>.</a:t>
            </a:r>
          </a:p>
        </p:txBody>
      </p:sp>
      <p:pic>
        <p:nvPicPr>
          <p:cNvPr id="7" name="Picture 3" descr="C:\Users\jsviridova\Desktop\YouDo\Фонд Тимченко\fi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58" y="1489830"/>
            <a:ext cx="643864" cy="64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1836C-CF50-4971-9066-A680DF0C0272}" type="slidenum">
              <a:rPr lang="ru-RU" smtClean="0"/>
              <a:pPr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590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771" y="290634"/>
            <a:ext cx="9332237" cy="93322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5.Регламентированность практики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Rectangle 2"/>
          <p:cNvSpPr/>
          <p:nvPr/>
        </p:nvSpPr>
        <p:spPr>
          <a:xfrm>
            <a:off x="1186113" y="1223857"/>
            <a:ext cx="10597177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1200"/>
              </a:spcBef>
            </a:pPr>
            <a:r>
              <a:rPr lang="ru-RU" sz="2400" dirty="0" smtClean="0"/>
              <a:t>5.2. Какие </a:t>
            </a:r>
            <a:r>
              <a:rPr lang="ru-RU" sz="2400" dirty="0"/>
              <a:t>используются формы и методы обеспечения качества работы специалистов, реализующих практику?</a:t>
            </a:r>
            <a:endParaRPr lang="ru-RU" sz="32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ru-RU" sz="2000" dirty="0"/>
              <a:t>Имеется ли методическое обеспечение профессиональных образовательных программ для специалистов? </a:t>
            </a:r>
            <a:endParaRPr lang="ru-RU" sz="2000" dirty="0" smtClean="0"/>
          </a:p>
          <a:p>
            <a:pPr marL="1714500" lvl="3" indent="-342900">
              <a:buFontTx/>
              <a:buChar char="-"/>
            </a:pPr>
            <a:r>
              <a:rPr lang="ru-RU" sz="2000" dirty="0" smtClean="0"/>
              <a:t>Методические </a:t>
            </a:r>
            <a:r>
              <a:rPr lang="ru-RU" sz="2000" dirty="0"/>
              <a:t>рекомендации Лидерам ШОР, </a:t>
            </a:r>
            <a:r>
              <a:rPr lang="en-US" sz="2000" dirty="0"/>
              <a:t>ISBN </a:t>
            </a:r>
            <a:r>
              <a:rPr lang="ru-RU" sz="2000" dirty="0" smtClean="0"/>
              <a:t>978‑5‑9676‑1456‑9</a:t>
            </a:r>
            <a:r>
              <a:rPr lang="ru-RU" sz="2000" dirty="0"/>
              <a:t>;</a:t>
            </a:r>
            <a:endParaRPr lang="ru-RU" sz="2000" dirty="0" smtClean="0"/>
          </a:p>
          <a:p>
            <a:pPr marL="1714500" lvl="3" indent="-342900">
              <a:buFontTx/>
              <a:buChar char="-"/>
            </a:pPr>
            <a:r>
              <a:rPr lang="ru-RU" sz="2000" dirty="0" smtClean="0"/>
              <a:t>Описание практики ШОР.</a:t>
            </a:r>
            <a:endParaRPr lang="ru-RU" sz="20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Какой </a:t>
            </a:r>
            <a:r>
              <a:rPr lang="ru-RU" sz="2000" dirty="0"/>
              <a:t>минимальной базовой и дополнительной профессиональной подготовкой должны обладать исполнители практики? </a:t>
            </a:r>
            <a:endParaRPr lang="ru-RU" sz="2000" dirty="0" smtClean="0"/>
          </a:p>
          <a:p>
            <a:pPr marL="1657350" lvl="3" indent="-285750">
              <a:buFontTx/>
              <a:buChar char="-"/>
            </a:pPr>
            <a:r>
              <a:rPr lang="ru-RU" sz="2000" dirty="0"/>
              <a:t>Базовое психологическое, педагогическое образование или образование специалиста по социальной работе. Дополнительная успешная подготовка по программе Лидеров ШОР «Азбука счастливой семьи» (сертификат Лидера).</a:t>
            </a:r>
          </a:p>
          <a:p>
            <a:endParaRPr lang="ru-RU" sz="2000" i="1" dirty="0"/>
          </a:p>
        </p:txBody>
      </p:sp>
      <p:pic>
        <p:nvPicPr>
          <p:cNvPr id="6" name="Picture 4" descr="C:\Users\jsviridova\Desktop\YouDo\Фонд Тимченко\fold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45" y="1333273"/>
            <a:ext cx="622968" cy="62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1836C-CF50-4971-9066-A680DF0C0272}" type="slidenum">
              <a:rPr lang="ru-RU" smtClean="0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810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0986" y="-173779"/>
            <a:ext cx="8399014" cy="933223"/>
          </a:xfrm>
        </p:spPr>
        <p:txBody>
          <a:bodyPr>
            <a:noAutofit/>
          </a:bodyPr>
          <a:lstStyle/>
          <a:p>
            <a:pPr lvl="0" algn="l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prstClr val="black"/>
                </a:solidFill>
                <a:ea typeface="+mn-ea"/>
                <a:cs typeface="+mn-cs"/>
              </a:rPr>
              <a:t>1.7. </a:t>
            </a:r>
            <a:r>
              <a:rPr lang="ru-RU" sz="2400" dirty="0">
                <a:solidFill>
                  <a:prstClr val="black"/>
                </a:solidFill>
                <a:ea typeface="+mn-ea"/>
                <a:cs typeface="+mn-cs"/>
              </a:rPr>
              <a:t>К какому типу можно отнести вашу практику</a:t>
            </a:r>
            <a:r>
              <a:rPr lang="ru-RU" sz="2400" dirty="0" smtClean="0">
                <a:solidFill>
                  <a:prstClr val="black"/>
                </a:solidFill>
                <a:ea typeface="+mn-ea"/>
                <a:cs typeface="+mn-cs"/>
              </a:rPr>
              <a:t>:</a:t>
            </a:r>
            <a:endParaRPr lang="ru-RU" sz="2400" dirty="0"/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333756" y="1204435"/>
            <a:ext cx="4218527" cy="38472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0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ru-RU" b="1" dirty="0"/>
              <a:t> </a:t>
            </a:r>
            <a:endParaRPr lang="ru-RU" sz="2800" dirty="0"/>
          </a:p>
          <a:p>
            <a:r>
              <a:rPr lang="ru-RU" sz="1600" b="1" dirty="0"/>
              <a:t>а) по формату реализации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1600" b="1" dirty="0"/>
              <a:t>услуга 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1600" b="1" dirty="0"/>
              <a:t>методика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1600" b="1" dirty="0"/>
              <a:t>проект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1600" b="1" dirty="0"/>
              <a:t>программа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1600" b="1" dirty="0"/>
              <a:t>модель</a:t>
            </a:r>
            <a:endParaRPr lang="ru-RU" sz="1600" dirty="0"/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1600" b="1" dirty="0"/>
              <a:t>технология</a:t>
            </a:r>
            <a:endParaRPr lang="ru-RU" sz="1600" dirty="0"/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1600" b="1" dirty="0" smtClean="0"/>
              <a:t>Подход</a:t>
            </a:r>
          </a:p>
          <a:p>
            <a:pPr lvl="0"/>
            <a:endParaRPr lang="ru-RU" sz="1600" dirty="0"/>
          </a:p>
          <a:p>
            <a:r>
              <a:rPr lang="ru-RU" sz="1600" b="1" dirty="0" smtClean="0"/>
              <a:t>б) по уровню зрелости</a:t>
            </a:r>
            <a:endParaRPr lang="ru-RU" sz="1600" dirty="0" smtClean="0"/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1600" b="1" dirty="0" smtClean="0"/>
              <a:t>инновационная</a:t>
            </a:r>
            <a:endParaRPr lang="ru-RU" sz="1600" dirty="0"/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1600" b="1" dirty="0"/>
              <a:t>пилотная</a:t>
            </a:r>
            <a:endParaRPr lang="ru-RU" sz="1600" dirty="0"/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1600" b="1" dirty="0"/>
              <a:t>устоявшаяся</a:t>
            </a:r>
            <a:endParaRPr lang="ru-RU" sz="1600" dirty="0"/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1600" b="1" dirty="0"/>
              <a:t>социальная </a:t>
            </a:r>
            <a:r>
              <a:rPr lang="ru-RU" sz="1600" b="1" dirty="0" smtClean="0"/>
              <a:t>технология</a:t>
            </a:r>
            <a:endParaRPr lang="ru-RU" sz="16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545857" y="990158"/>
            <a:ext cx="8426335" cy="477053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0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ru-RU" sz="1600" b="1" dirty="0" smtClean="0"/>
              <a:t>в</a:t>
            </a:r>
            <a:r>
              <a:rPr lang="ru-RU" sz="1600" b="1" dirty="0"/>
              <a:t>) Стадия реализации социального риска/ </a:t>
            </a:r>
            <a:r>
              <a:rPr lang="ru-RU" sz="1600" dirty="0"/>
              <a:t>Н</a:t>
            </a:r>
            <a:r>
              <a:rPr lang="ru-RU" sz="1600" dirty="0" smtClean="0"/>
              <a:t>аправленность </a:t>
            </a:r>
            <a:r>
              <a:rPr lang="ru-RU" sz="1600" dirty="0"/>
              <a:t>практики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1600" b="1" dirty="0"/>
              <a:t>Предупреждение возникновения проблемы/ </a:t>
            </a:r>
            <a:r>
              <a:rPr lang="ru-RU" sz="1600" dirty="0"/>
              <a:t>Профилактика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1600" b="1" dirty="0"/>
              <a:t>Решение проблемы/ </a:t>
            </a:r>
            <a:r>
              <a:rPr lang="ru-RU" sz="1600" dirty="0"/>
              <a:t>Сопровождение в кризисной ситуации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600" b="1" dirty="0"/>
              <a:t>Снижение остроты проблемы/ </a:t>
            </a:r>
            <a:r>
              <a:rPr lang="ru-RU" sz="1600" dirty="0"/>
              <a:t>Экстренная помощь в острой ситуации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600" b="1" dirty="0"/>
              <a:t>Проблема не может быть решена/ </a:t>
            </a:r>
            <a:r>
              <a:rPr lang="ru-RU" sz="1600" dirty="0"/>
              <a:t>Минимизация </a:t>
            </a:r>
            <a:r>
              <a:rPr lang="ru-RU" sz="1600" dirty="0" smtClean="0"/>
              <a:t>вреда</a:t>
            </a:r>
            <a:endParaRPr lang="ru-RU" sz="1600" dirty="0"/>
          </a:p>
          <a:p>
            <a:endParaRPr lang="ru-RU" sz="1600" dirty="0">
              <a:latin typeface="Roboto" pitchFamily="2" charset="0"/>
              <a:ea typeface="Roboto" pitchFamily="2" charset="0"/>
            </a:endParaRPr>
          </a:p>
          <a:p>
            <a:r>
              <a:rPr lang="ru-RU" sz="1600" b="1" dirty="0"/>
              <a:t>г) по масштабу реализации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600" b="1" dirty="0"/>
              <a:t>Уникальный характер </a:t>
            </a:r>
            <a:r>
              <a:rPr lang="ru-RU" sz="1600" dirty="0" smtClean="0"/>
              <a:t>(</a:t>
            </a:r>
            <a:r>
              <a:rPr lang="ru-RU" sz="1600" dirty="0"/>
              <a:t>редко встречающаяся проблема, единичные случаи)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600" b="1" dirty="0"/>
              <a:t>Микроуровень </a:t>
            </a:r>
            <a:r>
              <a:rPr lang="ru-RU" sz="1600" dirty="0"/>
              <a:t>(решение типовых проблем на уровне индивида и семьи)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600" b="1" dirty="0"/>
              <a:t>Мезо-уровень </a:t>
            </a:r>
            <a:r>
              <a:rPr lang="ru-RU" sz="1600" dirty="0"/>
              <a:t>(решение типовых проблем на уровне </a:t>
            </a:r>
            <a:r>
              <a:rPr lang="ru-RU" sz="1600" dirty="0" smtClean="0"/>
              <a:t>социальных </a:t>
            </a:r>
            <a:r>
              <a:rPr lang="ru-RU" sz="1600" dirty="0"/>
              <a:t>групп)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1600" b="1" dirty="0"/>
              <a:t>Макроуровень </a:t>
            </a:r>
            <a:r>
              <a:rPr lang="ru-RU" sz="1600" dirty="0"/>
              <a:t>(решение проблем </a:t>
            </a:r>
            <a:r>
              <a:rPr lang="ru-RU" sz="1600" dirty="0" smtClean="0"/>
              <a:t>социальных </a:t>
            </a:r>
            <a:r>
              <a:rPr lang="ru-RU" sz="1600" dirty="0"/>
              <a:t>групп на уровне общества</a:t>
            </a:r>
            <a:r>
              <a:rPr lang="ru-RU" sz="1600" dirty="0" smtClean="0"/>
              <a:t>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1600" dirty="0"/>
          </a:p>
          <a:p>
            <a:r>
              <a:rPr lang="ru-RU" sz="1600" b="1" dirty="0"/>
              <a:t>д) по характеру причинно-следственных связей 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1600" b="1" dirty="0"/>
              <a:t>Простая</a:t>
            </a:r>
            <a:r>
              <a:rPr lang="ru-RU" sz="1600" b="1" dirty="0"/>
              <a:t> </a:t>
            </a:r>
            <a:r>
              <a:rPr lang="ru-RU" sz="1600" dirty="0"/>
              <a:t>(линейные причинно-следственные связи, линейная динамика)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600" b="1" dirty="0"/>
              <a:t>Сложная </a:t>
            </a:r>
            <a:r>
              <a:rPr lang="ru-RU" sz="1600" dirty="0"/>
              <a:t>(нелинейные </a:t>
            </a:r>
            <a:r>
              <a:rPr lang="ru-RU" sz="1600" dirty="0" smtClean="0"/>
              <a:t>связи</a:t>
            </a:r>
            <a:r>
              <a:rPr lang="ru-RU" sz="1600" dirty="0"/>
              <a:t>, </a:t>
            </a:r>
            <a:r>
              <a:rPr lang="ru-RU" sz="1600" dirty="0" smtClean="0"/>
              <a:t>но прогнозируемая </a:t>
            </a:r>
            <a:r>
              <a:rPr lang="ru-RU" sz="1600" dirty="0"/>
              <a:t>динамика)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600" b="1" dirty="0"/>
              <a:t>Динамическая </a:t>
            </a:r>
            <a:r>
              <a:rPr lang="ru-RU" sz="1600" dirty="0"/>
              <a:t>(сильное влияние контекста и условий, динамика </a:t>
            </a:r>
            <a:r>
              <a:rPr lang="ru-RU" sz="1600" dirty="0" smtClean="0"/>
              <a:t>уточняется)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600" b="1" dirty="0" smtClean="0"/>
              <a:t>Хаотичная </a:t>
            </a:r>
            <a:r>
              <a:rPr lang="ru-RU" sz="1600" dirty="0"/>
              <a:t>(причинно-следственные связи </a:t>
            </a:r>
            <a:r>
              <a:rPr lang="ru-RU" sz="1600" dirty="0" smtClean="0"/>
              <a:t>и динамика не предсказуемы) </a:t>
            </a:r>
            <a:endParaRPr lang="ru-RU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5808591"/>
            <a:ext cx="2844800" cy="365125"/>
          </a:xfrm>
        </p:spPr>
        <p:txBody>
          <a:bodyPr/>
          <a:lstStyle/>
          <a:p>
            <a:fld id="{0581836C-CF50-4971-9066-A680DF0C0272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12" name="Picture 2" descr="C:\Users\jsviridova\Desktop\YouDo\Фонд Тимченко\calenda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42" y="290658"/>
            <a:ext cx="585667" cy="58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54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972" y="628969"/>
            <a:ext cx="8399014" cy="933223"/>
          </a:xfrm>
        </p:spPr>
        <p:txBody>
          <a:bodyPr>
            <a:noAutofit/>
          </a:bodyPr>
          <a:lstStyle/>
          <a:p>
            <a:r>
              <a:rPr lang="ru-RU" b="1" dirty="0"/>
              <a:t>2. </a:t>
            </a:r>
            <a:r>
              <a:rPr lang="ru-RU" b="1" dirty="0" smtClean="0"/>
              <a:t>Описание </a:t>
            </a:r>
            <a:r>
              <a:rPr lang="ru-RU" b="1" dirty="0"/>
              <a:t>практики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ru-RU" dirty="0"/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1295400" y="1095580"/>
            <a:ext cx="10522527" cy="232371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0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ru-RU" sz="2400" dirty="0"/>
              <a:t>2.1. Целевые группы и конечные </a:t>
            </a:r>
            <a:r>
              <a:rPr lang="ru-RU" sz="2400" dirty="0" err="1"/>
              <a:t>благополучатели</a:t>
            </a:r>
            <a:r>
              <a:rPr lang="ru-RU" sz="2400" dirty="0"/>
              <a:t> </a:t>
            </a:r>
            <a:r>
              <a:rPr lang="ru-RU" sz="2400" dirty="0" smtClean="0"/>
              <a:t>практики - </a:t>
            </a:r>
            <a:r>
              <a:rPr lang="ru-RU" dirty="0"/>
              <a:t>это кровные родители, испытывающие трудности в воспитании своих детей и выстраивании внутрисемейных отношений. </a:t>
            </a:r>
            <a:endParaRPr lang="ru-RU" sz="2400" dirty="0"/>
          </a:p>
          <a:p>
            <a:endParaRPr lang="ru-RU" sz="700" dirty="0">
              <a:latin typeface="Roboto" pitchFamily="2" charset="0"/>
              <a:ea typeface="Roboto" pitchFamily="2" charset="0"/>
            </a:endParaRPr>
          </a:p>
          <a:p>
            <a:pPr lvl="0"/>
            <a:r>
              <a:rPr lang="ru-RU" sz="2400" dirty="0"/>
              <a:t>2.2. Проблемы и потребности конечных </a:t>
            </a:r>
            <a:r>
              <a:rPr lang="ru-RU" sz="2400" dirty="0" err="1" smtClean="0"/>
              <a:t>благополучателей</a:t>
            </a:r>
            <a:endParaRPr lang="ru-RU" sz="2400" dirty="0">
              <a:latin typeface="Roboto" pitchFamily="2" charset="0"/>
              <a:ea typeface="Roboto" pitchFamily="2" charset="0"/>
            </a:endParaRPr>
          </a:p>
        </p:txBody>
      </p:sp>
      <p:pic>
        <p:nvPicPr>
          <p:cNvPr id="5125" name="Picture 5" descr="C:\Users\jsviridova\Desktop\YouDo\Фонд Тимченко\childr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62" y="1095580"/>
            <a:ext cx="699918" cy="69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1836C-CF50-4971-9066-A680DF0C0272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16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80" y="2141204"/>
            <a:ext cx="691200" cy="69120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888423"/>
              </p:ext>
            </p:extLst>
          </p:nvPr>
        </p:nvGraphicFramePr>
        <p:xfrm>
          <a:off x="678871" y="3411416"/>
          <a:ext cx="11055928" cy="3208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4038">
                  <a:extLst>
                    <a:ext uri="{9D8B030D-6E8A-4147-A177-3AD203B41FA5}">
                      <a16:colId xmlns:a16="http://schemas.microsoft.com/office/drawing/2014/main" val="3586110951"/>
                    </a:ext>
                  </a:extLst>
                </a:gridCol>
                <a:gridCol w="4391890">
                  <a:extLst>
                    <a:ext uri="{9D8B030D-6E8A-4147-A177-3AD203B41FA5}">
                      <a16:colId xmlns:a16="http://schemas.microsoft.com/office/drawing/2014/main" val="1936382482"/>
                    </a:ext>
                  </a:extLst>
                </a:gridCol>
              </a:tblGrid>
              <a:tr h="373638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Проблемы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Потребности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323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Нет базовых знаний </a:t>
                      </a:r>
                      <a:r>
                        <a:rPr lang="ru-RU" dirty="0" smtClean="0"/>
                        <a:t>о </a:t>
                      </a:r>
                      <a:r>
                        <a:rPr lang="ru-RU" dirty="0" smtClean="0"/>
                        <a:t>семейной и детской психологии;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Личный негативный детский опыт;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Стереотипы воспитания, усвоенные с детства;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Склонность к применению насильственных (физических и моральных) методов воспитания;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Слабо развиты </a:t>
                      </a:r>
                      <a:r>
                        <a:rPr lang="ru-RU" dirty="0" smtClean="0"/>
                        <a:t>важные компетенции (навыки укрепления привязанности с детьми; позитивной коммуникации и решения конфликтных ситуаций; ненасильственного воспитания);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Недостаточная горизонтальная социальная поддержка; </a:t>
                      </a:r>
                      <a:endParaRPr lang="ru-RU" dirty="0" smtClean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Дефицит моральных ресурсов.</a:t>
                      </a:r>
                      <a:endParaRPr lang="ru-RU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 Послушание детей.</a:t>
                      </a:r>
                    </a:p>
                    <a:p>
                      <a:r>
                        <a:rPr lang="ru-RU" dirty="0" smtClean="0"/>
                        <a:t>2. Понимание со стороны детей.</a:t>
                      </a:r>
                    </a:p>
                    <a:p>
                      <a:r>
                        <a:rPr lang="ru-RU" dirty="0" smtClean="0"/>
                        <a:t>3. </a:t>
                      </a:r>
                      <a:r>
                        <a:rPr lang="ru-RU" dirty="0" smtClean="0"/>
                        <a:t>Улучшение взаимоотношений </a:t>
                      </a:r>
                      <a:r>
                        <a:rPr lang="ru-RU" dirty="0" smtClean="0"/>
                        <a:t>с детьми.</a:t>
                      </a:r>
                    </a:p>
                    <a:p>
                      <a:r>
                        <a:rPr lang="ru-RU" dirty="0" smtClean="0"/>
                        <a:t>4. Стать более спокойным родителем и перестать раздражаться.</a:t>
                      </a:r>
                    </a:p>
                    <a:p>
                      <a:r>
                        <a:rPr lang="ru-RU" dirty="0" smtClean="0"/>
                        <a:t>5. Стать более уверенным в себе родителем.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5923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776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78718" y="189087"/>
            <a:ext cx="55451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2.3. Логическая модель </a:t>
            </a:r>
            <a:r>
              <a:rPr lang="ru-RU" sz="2400" dirty="0" smtClean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практики </a:t>
            </a:r>
            <a:endParaRPr lang="ru-RU" sz="2400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968" y="650751"/>
            <a:ext cx="9994630" cy="606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19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972" y="628969"/>
            <a:ext cx="8399014" cy="933223"/>
          </a:xfrm>
        </p:spPr>
        <p:txBody>
          <a:bodyPr>
            <a:noAutofit/>
          </a:bodyPr>
          <a:lstStyle/>
          <a:p>
            <a:r>
              <a:rPr lang="ru-RU" b="1" dirty="0"/>
              <a:t>2. </a:t>
            </a:r>
            <a:r>
              <a:rPr lang="ru-RU" b="1" dirty="0" smtClean="0"/>
              <a:t>Описание </a:t>
            </a:r>
            <a:r>
              <a:rPr lang="ru-RU" b="1" dirty="0"/>
              <a:t>практики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586830" y="1330165"/>
            <a:ext cx="10258805" cy="46474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0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ru-RU" sz="2400" dirty="0" smtClean="0"/>
              <a:t>2.4</a:t>
            </a:r>
            <a:r>
              <a:rPr lang="ru-RU" sz="2400" dirty="0"/>
              <a:t>. Социальные </a:t>
            </a:r>
            <a:r>
              <a:rPr lang="ru-RU" sz="2400" dirty="0" smtClean="0"/>
              <a:t>результаты:</a:t>
            </a:r>
          </a:p>
          <a:p>
            <a:r>
              <a:rPr lang="ru-RU" i="1" dirty="0" smtClean="0"/>
              <a:t>Родители обладают </a:t>
            </a:r>
            <a:r>
              <a:rPr lang="ru-RU" i="1" dirty="0"/>
              <a:t>базовыми знаниями из области семейной и детской </a:t>
            </a:r>
            <a:r>
              <a:rPr lang="ru-RU" i="1" dirty="0" smtClean="0"/>
              <a:t>психологии;</a:t>
            </a:r>
          </a:p>
          <a:p>
            <a:r>
              <a:rPr lang="ru-RU" i="1" dirty="0" smtClean="0"/>
              <a:t>Родители разделяют </a:t>
            </a:r>
            <a:r>
              <a:rPr lang="ru-RU" i="1" dirty="0"/>
              <a:t>ценности ненасильственного воспитания, осознав и проработав собственный негативный детский </a:t>
            </a:r>
            <a:r>
              <a:rPr lang="ru-RU" i="1" dirty="0" smtClean="0"/>
              <a:t>опыт;</a:t>
            </a:r>
          </a:p>
          <a:p>
            <a:r>
              <a:rPr lang="ru-RU" i="1" dirty="0" smtClean="0"/>
              <a:t>Родители укрепили </a:t>
            </a:r>
            <a:r>
              <a:rPr lang="ru-RU" i="1" dirty="0"/>
              <a:t>детско-родительские </a:t>
            </a:r>
            <a:r>
              <a:rPr lang="ru-RU" i="1" dirty="0" smtClean="0"/>
              <a:t>отношения благодар</a:t>
            </a:r>
            <a:r>
              <a:rPr lang="ru-RU" i="1" dirty="0" smtClean="0"/>
              <a:t>я </a:t>
            </a:r>
            <a:r>
              <a:rPr lang="ru-RU" i="1" dirty="0" smtClean="0"/>
              <a:t>развитию следующих компетенций</a:t>
            </a:r>
            <a:r>
              <a:rPr lang="ru-RU" i="1" dirty="0"/>
              <a:t>:</a:t>
            </a:r>
            <a:r>
              <a:rPr lang="ru-RU" dirty="0"/>
              <a:t> </a:t>
            </a:r>
            <a:r>
              <a:rPr lang="ru-RU" i="1" dirty="0" smtClean="0"/>
              <a:t>навыков </a:t>
            </a:r>
            <a:r>
              <a:rPr lang="ru-RU" i="1" dirty="0"/>
              <a:t>укрепления привязанности с </a:t>
            </a:r>
            <a:r>
              <a:rPr lang="ru-RU" i="1" dirty="0" smtClean="0"/>
              <a:t>детьми; позитивной </a:t>
            </a:r>
            <a:r>
              <a:rPr lang="ru-RU" i="1" dirty="0"/>
              <a:t>коммуникации и решения конфликтных </a:t>
            </a:r>
            <a:r>
              <a:rPr lang="ru-RU" i="1" dirty="0" smtClean="0"/>
              <a:t>ситуаций; ненасильственного </a:t>
            </a:r>
            <a:r>
              <a:rPr lang="ru-RU" i="1" dirty="0" smtClean="0"/>
              <a:t>воспитания;</a:t>
            </a:r>
            <a:endParaRPr lang="ru-RU" i="1" dirty="0" smtClean="0"/>
          </a:p>
          <a:p>
            <a:r>
              <a:rPr lang="ru-RU" i="1" dirty="0" smtClean="0"/>
              <a:t>Родители улучшили </a:t>
            </a:r>
            <a:r>
              <a:rPr lang="ru-RU" i="1" dirty="0"/>
              <a:t>психоэмоциональное </a:t>
            </a:r>
            <a:r>
              <a:rPr lang="ru-RU" i="1" dirty="0" smtClean="0"/>
              <a:t>состояние благодаря горизонтальной </a:t>
            </a:r>
            <a:r>
              <a:rPr lang="ru-RU" i="1" dirty="0" err="1" smtClean="0"/>
              <a:t>соц.поддержке</a:t>
            </a:r>
            <a:r>
              <a:rPr lang="ru-RU" i="1" dirty="0" smtClean="0"/>
              <a:t> </a:t>
            </a:r>
            <a:r>
              <a:rPr lang="ru-RU" i="1" dirty="0"/>
              <a:t>и развитию навыков заботы о </a:t>
            </a:r>
            <a:r>
              <a:rPr lang="ru-RU" i="1" dirty="0" smtClean="0"/>
              <a:t>себе.</a:t>
            </a:r>
            <a:endParaRPr lang="ru-RU" sz="2400" dirty="0">
              <a:latin typeface="Roboto" pitchFamily="2" charset="0"/>
              <a:ea typeface="Roboto" pitchFamily="2" charset="0"/>
            </a:endParaRPr>
          </a:p>
          <a:p>
            <a:endParaRPr lang="ru-RU" sz="2400" dirty="0" smtClean="0"/>
          </a:p>
          <a:p>
            <a:r>
              <a:rPr lang="ru-RU" sz="2400" dirty="0" smtClean="0"/>
              <a:t>2.5. Показатели социальных результатов: количество </a:t>
            </a:r>
            <a:r>
              <a:rPr lang="ru-RU" sz="2400" dirty="0" smtClean="0"/>
              <a:t>(процент) родителей </a:t>
            </a:r>
            <a:r>
              <a:rPr lang="ru-RU" sz="2400" dirty="0" smtClean="0"/>
              <a:t>по каждому социальному результату.</a:t>
            </a:r>
            <a:endParaRPr lang="ru-RU" sz="24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1836C-CF50-4971-9066-A680DF0C0272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47" y="1502360"/>
            <a:ext cx="738185" cy="738185"/>
          </a:xfrm>
          <a:prstGeom prst="rect">
            <a:avLst/>
          </a:prstGeom>
        </p:spPr>
      </p:pic>
      <p:pic>
        <p:nvPicPr>
          <p:cNvPr id="17" name="Picture 2" descr="C:\Users\jsviridova\Desktop\YouDo\Фонд Тимченко\calenda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17" y="3371291"/>
            <a:ext cx="738185" cy="73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93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0211"/>
            <a:ext cx="10972800" cy="1143000"/>
          </a:xfrm>
        </p:spPr>
        <p:txBody>
          <a:bodyPr>
            <a:noAutofit/>
          </a:bodyPr>
          <a:lstStyle/>
          <a:p>
            <a:r>
              <a:rPr lang="ru-RU" b="1" dirty="0"/>
              <a:t>3</a:t>
            </a:r>
            <a:r>
              <a:rPr lang="ru-RU" b="1" dirty="0" smtClean="0"/>
              <a:t>. Обоснованность практики</a:t>
            </a:r>
            <a:endParaRPr lang="ru-RU" dirty="0"/>
          </a:p>
        </p:txBody>
      </p:sp>
      <p:sp>
        <p:nvSpPr>
          <p:cNvPr id="3" name="Rectangle 2"/>
          <p:cNvSpPr/>
          <p:nvPr/>
        </p:nvSpPr>
        <p:spPr>
          <a:xfrm>
            <a:off x="7250548" y="1426098"/>
            <a:ext cx="3774206" cy="690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44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Каким образом обосновано</a:t>
            </a:r>
          </a:p>
          <a:p>
            <a:r>
              <a:rPr lang="ru-RU" sz="1944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применение практики</a:t>
            </a:r>
            <a:endParaRPr lang="en-US" sz="1944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1480" y="2839182"/>
            <a:ext cx="4846320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spcBef>
                <a:spcPts val="600"/>
              </a:spcBef>
              <a:spcAft>
                <a:spcPts val="648"/>
              </a:spcAft>
              <a:buClr>
                <a:srgbClr val="00C9DD"/>
              </a:buClr>
            </a:pPr>
            <a:r>
              <a:rPr lang="ru-RU" sz="2000" dirty="0" smtClean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3.1</a:t>
            </a:r>
            <a:r>
              <a:rPr lang="ru-RU" sz="2000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. </a:t>
            </a:r>
            <a:r>
              <a:rPr lang="ru-RU" dirty="0" smtClean="0"/>
              <a:t>Теория </a:t>
            </a:r>
            <a:r>
              <a:rPr lang="ru-RU" dirty="0"/>
              <a:t>изменений практики</a:t>
            </a:r>
            <a:r>
              <a:rPr lang="ru-RU" dirty="0" smtClean="0"/>
              <a:t>: обоснование </a:t>
            </a:r>
            <a:r>
              <a:rPr lang="ru-RU" dirty="0"/>
              <a:t>причинно-следственных связей между реализацией практики и ее социальными </a:t>
            </a:r>
            <a:r>
              <a:rPr lang="ru-RU" dirty="0" smtClean="0"/>
              <a:t>результатами (см. слайд 8);</a:t>
            </a:r>
          </a:p>
          <a:p>
            <a:pPr>
              <a:spcBef>
                <a:spcPts val="600"/>
              </a:spcBef>
            </a:pPr>
            <a:r>
              <a:rPr lang="ru-RU" sz="2000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3.2.</a:t>
            </a:r>
            <a:r>
              <a:rPr lang="ru-RU" sz="1944" dirty="0" smtClean="0"/>
              <a:t> </a:t>
            </a:r>
            <a:r>
              <a:rPr lang="ru-RU" dirty="0"/>
              <a:t>Ценностные основания </a:t>
            </a:r>
            <a:r>
              <a:rPr lang="ru-RU" dirty="0" smtClean="0"/>
              <a:t>практики (см. сла</a:t>
            </a:r>
            <a:r>
              <a:rPr lang="ru-RU" dirty="0" smtClean="0"/>
              <a:t>йд 9)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3.3</a:t>
            </a:r>
            <a:r>
              <a:rPr lang="ru-RU" sz="2000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. </a:t>
            </a:r>
            <a:r>
              <a:rPr lang="ru-RU" dirty="0"/>
              <a:t>Факторы, влияющие на достижение социальных </a:t>
            </a:r>
            <a:r>
              <a:rPr lang="ru-RU" dirty="0"/>
              <a:t>результатов (см. слайд 10)</a:t>
            </a:r>
            <a:endParaRPr lang="ru-RU" dirty="0"/>
          </a:p>
          <a:p>
            <a:pPr>
              <a:spcBef>
                <a:spcPts val="600"/>
              </a:spcBef>
            </a:pPr>
            <a:r>
              <a:rPr lang="ru-RU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3.4. </a:t>
            </a:r>
            <a:r>
              <a:rPr lang="ru-RU" dirty="0"/>
              <a:t>Риски реализации практики (риски негативных эффектов</a:t>
            </a:r>
            <a:r>
              <a:rPr lang="ru-RU" dirty="0"/>
              <a:t>) (см. слайд </a:t>
            </a:r>
            <a:r>
              <a:rPr lang="ru-RU" dirty="0" smtClean="0"/>
              <a:t>11)</a:t>
            </a:r>
            <a:endParaRPr lang="ru-RU" dirty="0"/>
          </a:p>
          <a:p>
            <a:pPr marL="342900" lvl="1" indent="-342900">
              <a:spcAft>
                <a:spcPts val="648"/>
              </a:spcAft>
              <a:buClr>
                <a:srgbClr val="00C9DD"/>
              </a:buClr>
              <a:buFont typeface="Arial" panose="020B0604020202020204" pitchFamily="34" charset="0"/>
              <a:buChar char="•"/>
            </a:pPr>
            <a:endParaRPr lang="ru-RU" sz="1600" i="1" dirty="0">
              <a:latin typeface="Roboto" pitchFamily="2" charset="0"/>
              <a:ea typeface="Roboto" pitchFamily="2" charset="0"/>
              <a:cs typeface="Roboto Black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45789" y="2362575"/>
            <a:ext cx="6554375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Bef>
                <a:spcPts val="600"/>
              </a:spcBef>
            </a:pPr>
            <a:r>
              <a:rPr lang="ru-RU" sz="2000" dirty="0" smtClean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3.5. </a:t>
            </a:r>
            <a:r>
              <a:rPr lang="ru-RU" dirty="0"/>
              <a:t>Наличие эмпирических данных, подтверждающих соответствие практики потребностям и ценностям </a:t>
            </a:r>
            <a:r>
              <a:rPr lang="ru-RU" dirty="0" err="1"/>
              <a:t>благополучателей</a:t>
            </a:r>
            <a:r>
              <a:rPr lang="ru-RU" dirty="0"/>
              <a:t> (данные первичных исследований с участием ЦГ практики</a:t>
            </a:r>
            <a:r>
              <a:rPr lang="ru-RU" dirty="0"/>
              <a:t>) (см. слайд </a:t>
            </a:r>
            <a:r>
              <a:rPr lang="ru-RU" dirty="0" smtClean="0"/>
              <a:t>11);</a:t>
            </a:r>
            <a:endParaRPr lang="ru-RU" dirty="0"/>
          </a:p>
          <a:p>
            <a:pPr lvl="1" algn="just">
              <a:spcBef>
                <a:spcPts val="600"/>
              </a:spcBef>
            </a:pPr>
            <a:r>
              <a:rPr lang="ru-RU" sz="2000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3.6. </a:t>
            </a:r>
            <a:r>
              <a:rPr lang="ru-RU" dirty="0"/>
              <a:t>Наличие данных, обосновывающих целесообразность применения  подхода с точки зрения профессиональной практики (анализ опыта, данные профессиональной экспертизы</a:t>
            </a:r>
            <a:r>
              <a:rPr lang="ru-RU" dirty="0"/>
              <a:t>) (см. слайд </a:t>
            </a:r>
            <a:r>
              <a:rPr lang="ru-RU" dirty="0" smtClean="0"/>
              <a:t>12);</a:t>
            </a:r>
            <a:endParaRPr lang="ru-RU" dirty="0"/>
          </a:p>
          <a:p>
            <a:pPr lvl="1" algn="just">
              <a:spcBef>
                <a:spcPts val="600"/>
              </a:spcBef>
            </a:pPr>
            <a:r>
              <a:rPr lang="ru-RU" sz="2000" dirty="0" smtClean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3.7.</a:t>
            </a:r>
            <a:r>
              <a:rPr lang="ru-RU" sz="1600" i="1" dirty="0" smtClean="0">
                <a:latin typeface="Roboto" pitchFamily="2" charset="0"/>
                <a:ea typeface="Roboto" pitchFamily="2" charset="0"/>
                <a:cs typeface="Roboto Black" panose="02000000000000000000" pitchFamily="2" charset="0"/>
              </a:rPr>
              <a:t> </a:t>
            </a:r>
            <a:r>
              <a:rPr lang="ru-RU" dirty="0"/>
              <a:t>Наличие данных, обосновывающих целесообразность применения  описанного подхода с точки зрения научных теорий, концепций, научных исследований (вторичных</a:t>
            </a:r>
            <a:r>
              <a:rPr lang="ru-RU" dirty="0"/>
              <a:t>) (см. слайд </a:t>
            </a:r>
            <a:r>
              <a:rPr lang="ru-RU" dirty="0" smtClean="0"/>
              <a:t>13);</a:t>
            </a:r>
            <a:endParaRPr lang="ru-RU" dirty="0"/>
          </a:p>
        </p:txBody>
      </p:sp>
      <p:pic>
        <p:nvPicPr>
          <p:cNvPr id="7170" name="Picture 2" descr="C:\Users\jsviridova\Desktop\YouDo\Фонд Тимченко\planni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371" y="1144558"/>
            <a:ext cx="1095130" cy="109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1836C-CF50-4971-9066-A680DF0C0272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74733" y="1106012"/>
            <a:ext cx="3371056" cy="1289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44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Теория изменений: </a:t>
            </a:r>
            <a:r>
              <a:rPr lang="ru-RU" sz="1944" dirty="0" smtClean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логичность,</a:t>
            </a:r>
          </a:p>
          <a:p>
            <a:r>
              <a:rPr lang="ru-RU" sz="1944" dirty="0" smtClean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убедительность, </a:t>
            </a:r>
            <a:r>
              <a:rPr lang="ru-RU" sz="1944" dirty="0" smtClean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непротиворечивость</a:t>
            </a:r>
            <a:endParaRPr lang="ru-RU" sz="1944" dirty="0" smtClean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pic>
        <p:nvPicPr>
          <p:cNvPr id="11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" y="1166582"/>
            <a:ext cx="1209734" cy="120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02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95694"/>
            <a:ext cx="10972800" cy="544386"/>
          </a:xfrm>
        </p:spPr>
        <p:txBody>
          <a:bodyPr/>
          <a:lstStyle/>
          <a:p>
            <a:r>
              <a:rPr lang="ru-RU" sz="2400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3.1. Теория </a:t>
            </a:r>
            <a:r>
              <a:rPr lang="ru-RU" sz="2400" dirty="0" smtClean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изменений</a:t>
            </a:r>
            <a:endParaRPr lang="ru-RU" sz="3600" dirty="0"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033" y="689422"/>
            <a:ext cx="8445934" cy="602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12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0211"/>
            <a:ext cx="10972800" cy="1143000"/>
          </a:xfrm>
        </p:spPr>
        <p:txBody>
          <a:bodyPr>
            <a:noAutofit/>
          </a:bodyPr>
          <a:lstStyle/>
          <a:p>
            <a:r>
              <a:rPr lang="ru-RU" b="1" dirty="0"/>
              <a:t>3</a:t>
            </a:r>
            <a:r>
              <a:rPr lang="ru-RU" b="1" dirty="0" smtClean="0"/>
              <a:t>. Обоснованность практики</a:t>
            </a:r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1038107" y="2926351"/>
            <a:ext cx="1028105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dirty="0" smtClean="0"/>
              <a:t>3.2.1</a:t>
            </a:r>
            <a:r>
              <a:rPr lang="ru-RU" dirty="0"/>
              <a:t>. Традиционные семейные ценности</a:t>
            </a:r>
          </a:p>
          <a:p>
            <a:pPr>
              <a:spcBef>
                <a:spcPts val="600"/>
              </a:spcBef>
            </a:pPr>
            <a:r>
              <a:rPr lang="ru-RU" dirty="0"/>
              <a:t>3.2.</a:t>
            </a:r>
            <a:r>
              <a:rPr lang="ru-RU" dirty="0" smtClean="0"/>
              <a:t>2</a:t>
            </a:r>
            <a:r>
              <a:rPr lang="ru-RU" dirty="0"/>
              <a:t>. Право каждого </a:t>
            </a:r>
            <a:r>
              <a:rPr lang="ru-RU" dirty="0" err="1"/>
              <a:t>ребенка</a:t>
            </a:r>
            <a:r>
              <a:rPr lang="ru-RU" dirty="0"/>
              <a:t> жить и воспитываться в заботливой любящей семье. </a:t>
            </a:r>
          </a:p>
          <a:p>
            <a:pPr>
              <a:spcBef>
                <a:spcPts val="600"/>
              </a:spcBef>
            </a:pPr>
            <a:r>
              <a:rPr lang="ru-RU" dirty="0"/>
              <a:t>3.2.</a:t>
            </a:r>
            <a:r>
              <a:rPr lang="ru-RU" dirty="0" smtClean="0"/>
              <a:t>3</a:t>
            </a:r>
            <a:r>
              <a:rPr lang="ru-RU" dirty="0"/>
              <a:t>. Принцип осознанного родительства.</a:t>
            </a:r>
          </a:p>
          <a:p>
            <a:pPr>
              <a:spcBef>
                <a:spcPts val="600"/>
              </a:spcBef>
            </a:pPr>
            <a:r>
              <a:rPr lang="ru-RU" dirty="0"/>
              <a:t>3.2.</a:t>
            </a:r>
            <a:r>
              <a:rPr lang="ru-RU" dirty="0" smtClean="0"/>
              <a:t>4</a:t>
            </a:r>
            <a:r>
              <a:rPr lang="ru-RU" dirty="0"/>
              <a:t>. Принцип культуры помощи. </a:t>
            </a:r>
            <a:endParaRPr lang="ru-RU" dirty="0" smtClean="0"/>
          </a:p>
          <a:p>
            <a:pPr>
              <a:spcBef>
                <a:spcPts val="600"/>
              </a:spcBef>
            </a:pPr>
            <a:endParaRPr lang="ru-RU" dirty="0"/>
          </a:p>
          <a:p>
            <a:pPr>
              <a:spcBef>
                <a:spcPts val="600"/>
              </a:spcBef>
            </a:pPr>
            <a:r>
              <a:rPr lang="ru-RU" b="1" dirty="0"/>
              <a:t>Специалисты</a:t>
            </a:r>
            <a:r>
              <a:rPr lang="ru-RU" dirty="0"/>
              <a:t> </a:t>
            </a:r>
            <a:r>
              <a:rPr lang="ru-RU" b="1" dirty="0"/>
              <a:t>(</a:t>
            </a:r>
            <a:r>
              <a:rPr lang="ru-RU" b="1" dirty="0" smtClean="0"/>
              <a:t>психологи)</a:t>
            </a:r>
            <a:r>
              <a:rPr lang="ru-RU" dirty="0" smtClean="0"/>
              <a:t> </a:t>
            </a:r>
            <a:r>
              <a:rPr lang="ru-RU" dirty="0"/>
              <a:t>при реализации практики придерживаются традиционных семейных ценностей, ценностей гуманистической педагогики, ненасильственных методов воспитания, развивают культуру отношений в формате «равный – равному» и стратегию взаимопомощи.</a:t>
            </a:r>
          </a:p>
          <a:p>
            <a:pPr>
              <a:spcBef>
                <a:spcPts val="600"/>
              </a:spcBef>
            </a:pPr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1836C-CF50-4971-9066-A680DF0C0272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74732" y="1428133"/>
            <a:ext cx="99808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3.2.</a:t>
            </a:r>
            <a:r>
              <a:rPr lang="ru-RU" sz="2400" dirty="0"/>
              <a:t> </a:t>
            </a:r>
            <a:r>
              <a:rPr lang="ru-RU" sz="2000" dirty="0"/>
              <a:t>Ценностные основания практики</a:t>
            </a:r>
            <a:endParaRPr lang="en-US" sz="1944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pic>
        <p:nvPicPr>
          <p:cNvPr id="11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87" y="1362098"/>
            <a:ext cx="1209734" cy="120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17665</TotalTime>
  <Words>2336</Words>
  <Application>Microsoft Office PowerPoint</Application>
  <PresentationFormat>Широкоэкранный</PresentationFormat>
  <Paragraphs>252</Paragraphs>
  <Slides>23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ＭＳ Ｐゴシック</vt:lpstr>
      <vt:lpstr>Arial</vt:lpstr>
      <vt:lpstr>Calibri</vt:lpstr>
      <vt:lpstr>Roboto</vt:lpstr>
      <vt:lpstr>Roboto Black</vt:lpstr>
      <vt:lpstr>Times New Roman</vt:lpstr>
      <vt:lpstr>Wingdings</vt:lpstr>
      <vt:lpstr>1_Office Theme</vt:lpstr>
      <vt:lpstr>Презентация PowerPoint</vt:lpstr>
      <vt:lpstr>1. Общая информация о практике  </vt:lpstr>
      <vt:lpstr>1.7. К какому типу можно отнести вашу практику:</vt:lpstr>
      <vt:lpstr>2. Описание практики </vt:lpstr>
      <vt:lpstr>Презентация PowerPoint</vt:lpstr>
      <vt:lpstr>2. Описание практики </vt:lpstr>
      <vt:lpstr>3. Обоснованность практики</vt:lpstr>
      <vt:lpstr>3.1. Теория изменений</vt:lpstr>
      <vt:lpstr>3. Обоснованность практики</vt:lpstr>
      <vt:lpstr>3. Обоснованность практики</vt:lpstr>
      <vt:lpstr>3. Обоснованность практики</vt:lpstr>
      <vt:lpstr>3. Обоснованность практики</vt:lpstr>
      <vt:lpstr>3. Обоснованность практики</vt:lpstr>
      <vt:lpstr>3. Обоснованность практики</vt:lpstr>
      <vt:lpstr>Презентация PowerPoint</vt:lpstr>
      <vt:lpstr>3. Данные о достижении социальных результатов и влиянии практики</vt:lpstr>
      <vt:lpstr>3. Данные о достижении социальных результатов и влиянии практики</vt:lpstr>
      <vt:lpstr>3. Данные о достижении социальных результатов и влиянии практики</vt:lpstr>
      <vt:lpstr>4. Методы сбора и анализа данных </vt:lpstr>
      <vt:lpstr>4. Методы сбора и анализа данных </vt:lpstr>
      <vt:lpstr>4. Методы сбора и анализа данных </vt:lpstr>
      <vt:lpstr>5.Регламентированность практики </vt:lpstr>
      <vt:lpstr>5.Регламентированность практики 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Diana Mashkova</cp:lastModifiedBy>
  <cp:revision>199</cp:revision>
  <dcterms:created xsi:type="dcterms:W3CDTF">2019-07-01T12:45:17Z</dcterms:created>
  <dcterms:modified xsi:type="dcterms:W3CDTF">2022-12-14T18:36:37Z</dcterms:modified>
</cp:coreProperties>
</file>