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  <p:sldMasterId id="2147483804" r:id="rId3"/>
  </p:sldMasterIdLst>
  <p:sldIdLst>
    <p:sldId id="256" r:id="rId4"/>
    <p:sldId id="257" r:id="rId5"/>
    <p:sldId id="258" r:id="rId6"/>
    <p:sldId id="266" r:id="rId7"/>
    <p:sldId id="267" r:id="rId8"/>
    <p:sldId id="261" r:id="rId9"/>
    <p:sldId id="259" r:id="rId10"/>
    <p:sldId id="262" r:id="rId11"/>
    <p:sldId id="263" r:id="rId12"/>
    <p:sldId id="264" r:id="rId13"/>
    <p:sldId id="269" r:id="rId14"/>
    <p:sldId id="270" r:id="rId15"/>
    <p:sldId id="265" r:id="rId16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E40E5A"/>
    <a:srgbClr val="99C7F9"/>
    <a:srgbClr val="AEB4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4C71EC6-210F-42DE-9C53-41977AD35B3D}" type="datetimeFigureOut">
              <a:rPr lang="ru-RU" smtClean="0">
                <a:solidFill>
                  <a:srgbClr val="464653"/>
                </a:solidFill>
              </a:rPr>
              <a:pPr/>
              <a:t>21.11.2022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180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4653"/>
                </a:solidFill>
              </a:rPr>
              <a:pPr/>
              <a:t>21.11.2022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12086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DE9EC"/>
                </a:solidFill>
              </a:rPr>
              <a:pPr/>
              <a:t>21.11.2022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2401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4653"/>
                </a:solidFill>
              </a:rPr>
              <a:pPr/>
              <a:t>21.11.2022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543970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4653"/>
                </a:solidFill>
              </a:rPr>
              <a:pPr/>
              <a:t>21.11.2022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726741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4653"/>
                </a:solidFill>
              </a:rPr>
              <a:pPr/>
              <a:t>21.11.2022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3049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4653"/>
                </a:solidFill>
              </a:rPr>
              <a:pPr/>
              <a:t>21.11.2022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7924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4653"/>
                </a:solidFill>
              </a:rPr>
              <a:pPr/>
              <a:t>21.11.2022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01935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DE9EC"/>
                </a:solidFill>
              </a:rPr>
              <a:pPr/>
              <a:t>21.11.2022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8132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4653"/>
                </a:solidFill>
              </a:rPr>
              <a:pPr/>
              <a:t>21.11.2022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0717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4653"/>
                </a:solidFill>
              </a:rPr>
              <a:pPr/>
              <a:t>21.11.2022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1252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4C71EC6-210F-42DE-9C53-41977AD35B3D}" type="datetimeFigureOut">
              <a:rPr lang="ru-RU" smtClean="0">
                <a:solidFill>
                  <a:srgbClr val="464653"/>
                </a:solidFill>
              </a:rPr>
              <a:pPr/>
              <a:t>21.11.2022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0088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4653"/>
                </a:solidFill>
              </a:rPr>
              <a:pPr/>
              <a:t>21.11.2022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607310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DE9EC"/>
                </a:solidFill>
              </a:rPr>
              <a:pPr/>
              <a:t>21.11.2022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8953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4653"/>
                </a:solidFill>
              </a:rPr>
              <a:pPr/>
              <a:t>21.11.2022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078484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4653"/>
                </a:solidFill>
              </a:rPr>
              <a:pPr/>
              <a:t>21.11.2022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075323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4653"/>
                </a:solidFill>
              </a:rPr>
              <a:pPr/>
              <a:t>21.11.2022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2439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4653"/>
                </a:solidFill>
              </a:rPr>
              <a:pPr/>
              <a:t>21.11.2022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790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4653"/>
                </a:solidFill>
              </a:rPr>
              <a:pPr/>
              <a:t>21.11.2022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847996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DE9EC"/>
                </a:solidFill>
              </a:rPr>
              <a:pPr/>
              <a:t>21.11.2022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9913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4653"/>
                </a:solidFill>
              </a:rPr>
              <a:pPr/>
              <a:t>21.11.2022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4290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4653"/>
                </a:solidFill>
              </a:rPr>
              <a:pPr/>
              <a:t>21.11.2022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39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64653"/>
                </a:solidFill>
              </a:rPr>
              <a:pPr/>
              <a:t>21.11.2022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005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64653"/>
                </a:solidFill>
              </a:rPr>
              <a:pPr/>
              <a:t>21.11.2022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196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png"/><Relationship Id="rId10" Type="http://schemas.openxmlformats.org/officeDocument/2006/relationships/image" Target="../media/image18.jpeg"/><Relationship Id="rId4" Type="http://schemas.microsoft.com/office/2007/relationships/hdphoto" Target="../media/hdphoto2.wdp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microsoft.com/office/2007/relationships/hdphoto" Target="../media/hdphoto3.wdp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pbs.twimg.com/media/B2u80IfIEAATKqj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211124"/>
            <a:ext cx="6336704" cy="355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7183" y="1429154"/>
            <a:ext cx="806489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Автономная некоммерческая организация </a:t>
            </a:r>
            <a:endParaRPr lang="ru-RU" sz="20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«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Центр социального обслуживания населения Южного округа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»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>
              <a:spcAft>
                <a:spcPts val="180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Самарская область, Нефтегорский район</a:t>
            </a:r>
          </a:p>
          <a:p>
            <a:pPr algn="ctr">
              <a:spcAft>
                <a:spcPts val="1800"/>
              </a:spcAft>
            </a:pPr>
            <a:endParaRPr lang="ru-RU" sz="2000" dirty="0" smtClean="0">
              <a:latin typeface="Georgia" panose="02040502050405020303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 rot="21024209">
            <a:off x="674306" y="4342470"/>
            <a:ext cx="7776864" cy="1296144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pPr algn="ctr">
              <a:spcAft>
                <a:spcPts val="1800"/>
              </a:spcAft>
            </a:pPr>
            <a:r>
              <a:rPr lang="ru-RU" b="1" dirty="0">
                <a:ln w="19050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rgbClr val="0070C0">
                        <a:tint val="66000"/>
                        <a:satMod val="160000"/>
                      </a:srgbClr>
                    </a:gs>
                    <a:gs pos="50000">
                      <a:srgbClr val="0070C0">
                        <a:tint val="44500"/>
                        <a:satMod val="160000"/>
                      </a:srgbClr>
                    </a:gs>
                    <a:gs pos="100000">
                      <a:srgbClr val="0070C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glow rad="101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</a:rPr>
              <a:t>Я ПОДАРЮ </a:t>
            </a:r>
            <a:r>
              <a:rPr lang="ru-RU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99C7F9"/>
                </a:solidFill>
                <a:effectLst>
                  <a:glow rad="101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</a:rPr>
              <a:t>ТЕБЕ</a:t>
            </a:r>
            <a:r>
              <a:rPr lang="ru-RU" b="1" dirty="0">
                <a:ln w="19050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rgbClr val="0070C0">
                        <a:tint val="66000"/>
                        <a:satMod val="160000"/>
                      </a:srgbClr>
                    </a:gs>
                    <a:gs pos="50000">
                      <a:srgbClr val="0070C0">
                        <a:tint val="44500"/>
                        <a:satMod val="160000"/>
                      </a:srgbClr>
                    </a:gs>
                    <a:gs pos="100000">
                      <a:srgbClr val="0070C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glow rad="101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b="1" dirty="0">
                <a:ln w="19050">
                  <a:solidFill>
                    <a:srgbClr val="002060"/>
                  </a:solidFill>
                  <a:prstDash val="solid"/>
                </a:ln>
                <a:pattFill prst="sphere">
                  <a:fgClr>
                    <a:srgbClr val="0070C0"/>
                  </a:fgClr>
                  <a:bgClr>
                    <a:schemeClr val="bg1"/>
                  </a:bgClr>
                </a:pattFill>
                <a:effectLst>
                  <a:glow rad="101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</a:rPr>
              <a:t>ПРАЗДНИК</a:t>
            </a:r>
          </a:p>
        </p:txBody>
      </p:sp>
      <p:pic>
        <p:nvPicPr>
          <p:cNvPr id="2052" name="Picture 4" descr="https://www.clipartwiki.com/clipimg/detail/136-1369114_balloons-png-clipart-image-balloon-png-images-hd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9497" y="2514066"/>
            <a:ext cx="1172582" cy="165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www.clipartwiki.com/clipimg/detail/136-1369114_balloons-png-clipart-image-balloon-png-images-hd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69" y="3703303"/>
            <a:ext cx="1172582" cy="165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68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1824" y="1556792"/>
            <a:ext cx="53823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ru-RU" sz="20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4. Разработано несколько видов макетов поздравительных коллажей, календарей, открыток</a:t>
            </a:r>
            <a:endParaRPr lang="ru-RU" sz="2000" b="1" dirty="0">
              <a:ln w="22225">
                <a:solidFill>
                  <a:srgbClr val="002060"/>
                </a:solidFill>
                <a:prstDash val="solid"/>
              </a:ln>
              <a:solidFill>
                <a:srgbClr val="FFC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84168" y="1556792"/>
            <a:ext cx="2664296" cy="923330"/>
          </a:xfrm>
          <a:prstGeom prst="rect">
            <a:avLst/>
          </a:prstGeom>
          <a:ln w="38100">
            <a:solidFill>
              <a:srgbClr val="00B050"/>
            </a:solidFill>
          </a:ln>
          <a:effectLst>
            <a:outerShdw blurRad="50800" dist="43000" dir="5400000" rotWithShape="0">
              <a:srgbClr val="000000">
                <a:alpha val="40000"/>
              </a:srgbClr>
            </a:outerShdw>
            <a:reflection blurRad="6350" stA="50000" endA="295" endPos="92000" dist="101600" dir="5400000" sy="-100000" algn="bl" rotWithShape="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ru-RU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Что уже сделано для решения заявленной проблемы?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48836">
            <a:off x="505371" y="2957272"/>
            <a:ext cx="3187302" cy="2088232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56659">
            <a:off x="3530673" y="2798529"/>
            <a:ext cx="2607530" cy="1763917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9454" y="3588154"/>
            <a:ext cx="3039010" cy="2137436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7170" name="Picture 2" descr="https://www.tokkoro.com/picsup/377059-pink-free-high-resolution-wallpaper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6073" y="3495821"/>
            <a:ext cx="860683" cy="50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4509120"/>
            <a:ext cx="3008355" cy="2048442"/>
          </a:xfrm>
          <a:prstGeom prst="rect">
            <a:avLst/>
          </a:prstGeom>
        </p:spPr>
      </p:pic>
      <p:pic>
        <p:nvPicPr>
          <p:cNvPr id="7174" name="Picture 6" descr="http://www.playcast.ru/uploads/2019/04/23/26959724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7656" y="6059827"/>
            <a:ext cx="982483" cy="52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33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2" t="24801" r="31888" b="22700"/>
          <a:stretch/>
        </p:blipFill>
        <p:spPr>
          <a:xfrm>
            <a:off x="4759220" y="1340768"/>
            <a:ext cx="4061252" cy="33843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1" r="23226"/>
          <a:stretch/>
        </p:blipFill>
        <p:spPr>
          <a:xfrm>
            <a:off x="395535" y="2708920"/>
            <a:ext cx="3920567" cy="3040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1456" y="1340768"/>
            <a:ext cx="3860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9FB8CD">
                    <a:lumMod val="40000"/>
                    <a:lumOff val="60000"/>
                  </a:srgbClr>
                </a:solidFill>
              </a:rPr>
              <a:t>4 февраля 2020 года</a:t>
            </a:r>
            <a:endParaRPr lang="ru-RU" sz="2800" b="1" dirty="0">
              <a:ln w="22225">
                <a:solidFill>
                  <a:srgbClr val="002060"/>
                </a:solidFill>
                <a:prstDash val="solid"/>
              </a:ln>
              <a:solidFill>
                <a:srgbClr val="9FB8CD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67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8" t="30050" r="46063" b="19550"/>
          <a:stretch/>
        </p:blipFill>
        <p:spPr>
          <a:xfrm>
            <a:off x="3923928" y="1340769"/>
            <a:ext cx="4536504" cy="38884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62047" y="2950522"/>
            <a:ext cx="3003481" cy="4248472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701418"/>
            <a:ext cx="3859102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36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bestcube.space/wp-content/uploads/img6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87470"/>
            <a:ext cx="6360707" cy="47705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bestcube.space/wp-content/uploads/img6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6360707" cy="47705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bestcube.space/wp-content/uploads/img6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072" y="1556792"/>
            <a:ext cx="6360707" cy="47705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bestcube.space/wp-content/uploads/img6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6360707" cy="47705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bestcube.space/wp-content/uploads/img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6224" y="1026114"/>
            <a:ext cx="6360707" cy="47705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70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916832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ru-RU" sz="2800" b="1" dirty="0">
                <a:solidFill>
                  <a:srgbClr val="002060"/>
                </a:solidFill>
              </a:rPr>
              <a:t>Заявленная </a:t>
            </a:r>
            <a:r>
              <a:rPr lang="ru-RU" sz="2800" b="1" dirty="0" smtClean="0">
                <a:solidFill>
                  <a:srgbClr val="002060"/>
                </a:solidFill>
              </a:rPr>
              <a:t>проблема: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6216" y="2996952"/>
            <a:ext cx="1944216" cy="25520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1560" y="2852936"/>
            <a:ext cx="56166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Вынужденная изоляция от социума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человека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, имеющего ограничения в передвижении из-за ослабленного здоровья, или пожилого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одиноко проживающего человека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порождает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ч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увство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одиночества,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усугубляемое отсутствием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положительных эмоций.</a:t>
            </a:r>
          </a:p>
        </p:txBody>
      </p:sp>
    </p:spTree>
    <p:extLst>
      <p:ext uri="{BB962C8B-B14F-4D97-AF65-F5344CB8AC3E}">
        <p14:creationId xmlns:p14="http://schemas.microsoft.com/office/powerpoint/2010/main" val="2177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Блок-схема: перфолента 12"/>
          <p:cNvSpPr/>
          <p:nvPr/>
        </p:nvSpPr>
        <p:spPr>
          <a:xfrm>
            <a:off x="4168222" y="1631572"/>
            <a:ext cx="4824536" cy="2372350"/>
          </a:xfrm>
          <a:prstGeom prst="flowChartPunchedTap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spcAft>
                <a:spcPts val="1800"/>
              </a:spcAft>
            </a:pPr>
            <a:r>
              <a:rPr lang="ru-RU" b="1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Наши действия:</a:t>
            </a:r>
          </a:p>
          <a:p>
            <a:pPr algn="ctr">
              <a:spcAft>
                <a:spcPts val="1800"/>
              </a:spcAft>
            </a:pPr>
            <a:r>
              <a:rPr lang="ru-RU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сотрудник организации и родственник пенсионера подбирает фотографии для коллажа из семейного альбома</a:t>
            </a:r>
            <a:endParaRPr lang="ru-RU" b="1" dirty="0">
              <a:ln>
                <a:solidFill>
                  <a:srgbClr val="FF33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65945" y="1097540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spcAft>
                <a:spcPts val="1800"/>
              </a:spcAft>
            </a:pPr>
            <a:r>
              <a:rPr lang="ru-RU" sz="2800" b="1" dirty="0" smtClean="0">
                <a:ln w="28575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Варианты решения:</a:t>
            </a:r>
          </a:p>
        </p:txBody>
      </p:sp>
      <p:pic>
        <p:nvPicPr>
          <p:cNvPr id="3074" name="Picture 2" descr="https://www.schekino.net/wp-content/uploads/2019/12/a7ace8e6288189fc490699f3edcc70b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57989" y="2303284"/>
            <a:ext cx="2507956" cy="17790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Капля 4"/>
          <p:cNvSpPr/>
          <p:nvPr/>
        </p:nvSpPr>
        <p:spPr>
          <a:xfrm>
            <a:off x="62298" y="1631572"/>
            <a:ext cx="5703390" cy="519351"/>
          </a:xfrm>
          <a:prstGeom prst="teardrop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285750" indent="-285750" algn="ctr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Укрепление семейных </a:t>
            </a: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связей</a:t>
            </a:r>
            <a:endParaRPr lang="ru-RU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927862" y="4509120"/>
            <a:ext cx="8064896" cy="2169825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Результат: </a:t>
            </a:r>
          </a:p>
          <a:p>
            <a:pPr>
              <a:spcAft>
                <a:spcPts val="1800"/>
              </a:spcAft>
            </a:pPr>
            <a:r>
              <a:rPr lang="ru-RU" dirty="0" smtClean="0">
                <a:solidFill>
                  <a:srgbClr val="002060"/>
                </a:solidFill>
              </a:rPr>
              <a:t>Для нас: необходимый материал для поздравительной продукции;</a:t>
            </a:r>
          </a:p>
          <a:p>
            <a:pPr>
              <a:spcAft>
                <a:spcPts val="1800"/>
              </a:spcAft>
            </a:pPr>
            <a:r>
              <a:rPr lang="ru-RU" dirty="0" smtClean="0">
                <a:solidFill>
                  <a:srgbClr val="002060"/>
                </a:solidFill>
              </a:rPr>
              <a:t>Родственники помнят о приближающейся дате;</a:t>
            </a:r>
          </a:p>
          <a:p>
            <a:pPr>
              <a:spcAft>
                <a:spcPts val="1800"/>
              </a:spcAft>
            </a:pPr>
            <a:r>
              <a:rPr lang="ru-RU" dirty="0" smtClean="0">
                <a:solidFill>
                  <a:srgbClr val="002060"/>
                </a:solidFill>
              </a:rPr>
              <a:t>В юбилейный день: получение поздравлений пенсионером от социального работника, родственников и знакомых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5" name="Picture 6" descr="https://pbs.twimg.com/media/B2u80IfIEAATKqj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31832" y="5373216"/>
            <a:ext cx="1512168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71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Блок-схема: альтернативный процесс 11"/>
          <p:cNvSpPr/>
          <p:nvPr/>
        </p:nvSpPr>
        <p:spPr>
          <a:xfrm>
            <a:off x="4932040" y="2349349"/>
            <a:ext cx="4211960" cy="3337084"/>
          </a:xfrm>
          <a:prstGeom prst="flowChartAlternate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spcAft>
                <a:spcPts val="1800"/>
              </a:spcAft>
            </a:pPr>
            <a:r>
              <a:rPr lang="ru-RU" sz="16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Наши действия:</a:t>
            </a:r>
          </a:p>
          <a:p>
            <a:pPr algn="ctr">
              <a:spcAft>
                <a:spcPts val="1800"/>
              </a:spcAft>
            </a:pPr>
            <a:r>
              <a:rPr lang="ru-RU" sz="16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Поздравление юбиляра от группы участников: душевные слова, веселые тематические песенки, открытки, альбом, организуется чаепитие.</a:t>
            </a:r>
          </a:p>
          <a:p>
            <a:pPr algn="ctr">
              <a:spcAft>
                <a:spcPts val="1800"/>
              </a:spcAft>
            </a:pPr>
            <a:r>
              <a:rPr lang="ru-RU" sz="1600" b="1" dirty="0" smtClean="0">
                <a:ln>
                  <a:solidFill>
                    <a:srgbClr val="FF3300"/>
                  </a:solidFill>
                </a:ln>
                <a:solidFill>
                  <a:srgbClr val="C00000"/>
                </a:solidFill>
              </a:rPr>
              <a:t>Возможные участники: социальные работники, общественные организации, спонсоры, родственники, волонтеры, соседи. </a:t>
            </a:r>
            <a:endParaRPr lang="ru-RU" sz="1600" b="1" dirty="0">
              <a:ln>
                <a:solidFill>
                  <a:srgbClr val="FF33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6" name="Капля 5"/>
          <p:cNvSpPr/>
          <p:nvPr/>
        </p:nvSpPr>
        <p:spPr>
          <a:xfrm>
            <a:off x="243660" y="1542567"/>
            <a:ext cx="6809633" cy="908864"/>
          </a:xfrm>
          <a:prstGeom prst="teardrop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 algn="ctr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C00000"/>
                </a:solidFill>
              </a:rPr>
              <a:t>Создание праздничного настроения в домашней атмосфере;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59657" y="1064919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spcAft>
                <a:spcPts val="1800"/>
              </a:spcAft>
            </a:pPr>
            <a:r>
              <a:rPr lang="ru-RU" sz="3200" b="1" dirty="0" smtClean="0">
                <a:ln w="28575">
                  <a:solidFill>
                    <a:srgbClr val="C00000"/>
                  </a:solidFill>
                </a:ln>
                <a:solidFill>
                  <a:schemeClr val="accent4"/>
                </a:solidFill>
              </a:rPr>
              <a:t>Варианты решения: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1946" y="2500973"/>
            <a:ext cx="2870094" cy="24208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69699">
            <a:off x="235037" y="1528737"/>
            <a:ext cx="2474751" cy="1641225"/>
          </a:xfrm>
          <a:prstGeom prst="rect">
            <a:avLst/>
          </a:prstGeom>
        </p:spPr>
      </p:pic>
      <p:sp>
        <p:nvSpPr>
          <p:cNvPr id="14" name="Пятиугольник 13"/>
          <p:cNvSpPr/>
          <p:nvPr/>
        </p:nvSpPr>
        <p:spPr>
          <a:xfrm>
            <a:off x="442309" y="4437112"/>
            <a:ext cx="4940800" cy="2262158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ru-RU" sz="1600" b="1" dirty="0" smtClean="0">
                <a:solidFill>
                  <a:srgbClr val="002060"/>
                </a:solidFill>
              </a:rPr>
              <a:t>Результат: 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</a:rPr>
              <a:t>Расширение круга общения с соседями, знакомыми для дальнейшего </a:t>
            </a:r>
            <a:r>
              <a:rPr lang="ru-RU" sz="1600" dirty="0" smtClean="0">
                <a:solidFill>
                  <a:srgbClr val="002060"/>
                </a:solidFill>
              </a:rPr>
              <a:t>общения;</a:t>
            </a:r>
            <a:endParaRPr lang="ru-RU" sz="1600" dirty="0">
              <a:solidFill>
                <a:srgbClr val="002060"/>
              </a:solidFill>
            </a:endParaRP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</a:rPr>
              <a:t>Укрепление семейных отношений;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</a:rPr>
              <a:t>Позитивный настрой в день юбилейной даты  гарантирован</a:t>
            </a:r>
          </a:p>
        </p:txBody>
      </p:sp>
    </p:spTree>
    <p:extLst>
      <p:ext uri="{BB962C8B-B14F-4D97-AF65-F5344CB8AC3E}">
        <p14:creationId xmlns:p14="http://schemas.microsoft.com/office/powerpoint/2010/main" val="85381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1340768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spcAft>
                <a:spcPts val="1800"/>
              </a:spcAft>
            </a:pPr>
            <a:r>
              <a:rPr lang="ru-RU" sz="3200" b="1" dirty="0" smtClean="0">
                <a:ln w="28575">
                  <a:solidFill>
                    <a:srgbClr val="C00000"/>
                  </a:solidFill>
                </a:ln>
                <a:solidFill>
                  <a:schemeClr val="accent4"/>
                </a:solidFill>
              </a:rPr>
              <a:t>Варианты решения:</a:t>
            </a:r>
          </a:p>
        </p:txBody>
      </p:sp>
      <p:sp>
        <p:nvSpPr>
          <p:cNvPr id="3" name="Блок-схема: ручной ввод 2"/>
          <p:cNvSpPr/>
          <p:nvPr/>
        </p:nvSpPr>
        <p:spPr>
          <a:xfrm>
            <a:off x="395536" y="1838316"/>
            <a:ext cx="8356680" cy="458629"/>
          </a:xfrm>
          <a:prstGeom prst="flowChartManualInp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ctr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C00000"/>
                </a:solidFill>
              </a:rPr>
              <a:t>Фиксация события на предметном носителе для семейной истории.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9835" y="3640299"/>
            <a:ext cx="1958427" cy="1331730"/>
          </a:xfrm>
          <a:prstGeom prst="rect">
            <a:avLst/>
          </a:prstGeom>
        </p:spPr>
      </p:pic>
      <p:pic>
        <p:nvPicPr>
          <p:cNvPr id="3078" name="Picture 6" descr="http://www.playcast.ru/uploads/2013/06/17/556195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aturation sat="4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396969">
            <a:off x="6881970" y="4753312"/>
            <a:ext cx="1782032" cy="1383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cs2.livemaster.ru/storage/e6/a1/4e89ef3e2c5b601fde58642682lp--otkrytki-otkrytka-s-dnem-uchitelya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2978" y="4220075"/>
            <a:ext cx="1526857" cy="1145143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light-cube.ru/images/60_photos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7604" y="2344408"/>
            <a:ext cx="1829615" cy="129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4551" y="2423091"/>
            <a:ext cx="2231314" cy="16734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4268" y="2408106"/>
            <a:ext cx="1663296" cy="22177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477" y="2414306"/>
            <a:ext cx="1854782" cy="22115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854" y="4274047"/>
            <a:ext cx="1526857" cy="205940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1329" y="4261758"/>
            <a:ext cx="2057922" cy="1295015"/>
          </a:xfrm>
          <a:prstGeom prst="rect">
            <a:avLst/>
          </a:prstGeom>
        </p:spPr>
      </p:pic>
      <p:sp>
        <p:nvSpPr>
          <p:cNvPr id="17" name="Пятиугольник 16"/>
          <p:cNvSpPr/>
          <p:nvPr/>
        </p:nvSpPr>
        <p:spPr>
          <a:xfrm>
            <a:off x="3131840" y="5634907"/>
            <a:ext cx="5372848" cy="1061829"/>
          </a:xfrm>
          <a:prstGeom prst="homePlate">
            <a:avLst/>
          </a:prstGeom>
          <a:solidFill>
            <a:srgbClr val="FF33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ru-RU" sz="1600" b="1" dirty="0" smtClean="0">
                <a:solidFill>
                  <a:srgbClr val="002060"/>
                </a:solidFill>
              </a:rPr>
              <a:t>Результат: 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</a:rPr>
              <a:t>Теплые воспоминания на долгие годы для пенсионера и его родственников</a:t>
            </a:r>
          </a:p>
        </p:txBody>
      </p:sp>
    </p:spTree>
    <p:extLst>
      <p:ext uri="{BB962C8B-B14F-4D97-AF65-F5344CB8AC3E}">
        <p14:creationId xmlns:p14="http://schemas.microsoft.com/office/powerpoint/2010/main" val="214519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1915527"/>
            <a:ext cx="6048672" cy="2215991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Расширение </a:t>
            </a:r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круга </a:t>
            </a:r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общения (дети, волонтеры, общественные организации);</a:t>
            </a:r>
          </a:p>
          <a:p>
            <a:pPr marL="285750" indent="-285750" algn="ctr">
              <a:spcAft>
                <a:spcPts val="1800"/>
              </a:spcAft>
              <a:buFontTx/>
              <a:buChar char="-"/>
            </a:pPr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Создание круга близких друзей;</a:t>
            </a:r>
          </a:p>
          <a:p>
            <a:pPr marL="285750" indent="-285750" algn="ctr">
              <a:spcAft>
                <a:spcPts val="1800"/>
              </a:spcAft>
              <a:buFontTx/>
              <a:buChar char="-"/>
            </a:pPr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Желание общаться со знакомыми: поздравлять их с днями рождениями с помощью телефона или прихода в гости</a:t>
            </a:r>
            <a:endParaRPr lang="ru-RU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85918" y="1320443"/>
            <a:ext cx="38598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800"/>
              </a:spcAft>
            </a:pPr>
            <a:r>
              <a:rPr lang="ru-RU" sz="24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Ожидаемые изменения: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60" y="4365104"/>
            <a:ext cx="2972030" cy="1872208"/>
          </a:xfrm>
          <a:prstGeom prst="rect">
            <a:avLst/>
          </a:prstGeom>
          <a:ln w="38100">
            <a:solidFill>
              <a:srgbClr val="002060"/>
            </a:solidFill>
          </a:ln>
          <a:effectLst>
            <a:reflection blurRad="6350" stA="50000" endA="300" endPos="55500" dist="508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4032" y="4264937"/>
            <a:ext cx="3156798" cy="1780437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837" y="1643387"/>
            <a:ext cx="1862454" cy="2483272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3969" y="4126659"/>
            <a:ext cx="1849342" cy="246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7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84168" y="1340768"/>
            <a:ext cx="2664296" cy="923330"/>
          </a:xfrm>
          <a:prstGeom prst="rect">
            <a:avLst/>
          </a:prstGeom>
          <a:ln w="38100">
            <a:solidFill>
              <a:srgbClr val="00B050"/>
            </a:solidFill>
          </a:ln>
          <a:effectLst>
            <a:outerShdw blurRad="50800" dist="43000" dir="5400000" rotWithShape="0">
              <a:srgbClr val="000000">
                <a:alpha val="40000"/>
              </a:srgbClr>
            </a:outerShdw>
            <a:reflection blurRad="6350" stA="50000" endA="295" endPos="92000" dist="101600" dir="5400000" sy="-100000" algn="bl" rotWithShape="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ru-RU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Что уже сделано для решения заявленной проблемы?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347585"/>
            <a:ext cx="4032448" cy="2688299"/>
          </a:xfrm>
          <a:prstGeom prst="rect">
            <a:avLst/>
          </a:prstGeom>
          <a:ln>
            <a:noFill/>
          </a:ln>
          <a:effectLst>
            <a:reflection blurRad="63500" stA="78000" endPos="90000" dir="5400000" sy="-100000" algn="bl" rotWithShape="0"/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635896" y="3204887"/>
            <a:ext cx="4225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spcAft>
                <a:spcPts val="1800"/>
              </a:spcAft>
              <a:buAutoNum type="arabicPeriod"/>
            </a:pPr>
            <a:r>
              <a:rPr lang="ru-RU" sz="24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Создана команда проекта  - 7 чел.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271533"/>
              </p:ext>
            </p:extLst>
          </p:nvPr>
        </p:nvGraphicFramePr>
        <p:xfrm>
          <a:off x="2411760" y="4149080"/>
          <a:ext cx="6184717" cy="222885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915737"/>
                <a:gridCol w="3268980"/>
              </a:tblGrid>
              <a:tr h="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dirty="0">
                          <a:effectLst/>
                        </a:rPr>
                        <a:t>ФИО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effectLst/>
                        </a:rPr>
                        <a:t>Роль в проекте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36195" marB="36195" anchor="ctr"/>
                </a:tc>
              </a:tr>
              <a:tr h="0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Кондратьева Мария Николаевна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Координатор проекта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36195" marB="36195" anchor="ctr"/>
                </a:tc>
              </a:tr>
              <a:tr h="0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Статенко Анжелика Михайловна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Исполнитель, планировщик мероприятий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36195" marB="36195" anchor="ctr"/>
                </a:tc>
              </a:tr>
              <a:tr h="0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Каренко Татьяна Евгеньевна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Исполнитель, организатор мероприятий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36195" marB="36195" anchor="ctr"/>
                </a:tc>
              </a:tr>
              <a:tr h="0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Першина Елена Николаевна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Исполнитель, организатор мероприятий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36195" marB="36195" anchor="ctr"/>
                </a:tc>
              </a:tr>
              <a:tr h="0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Памурзина Людмила Анатольевна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Сценарист, участник мероприятий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36195" marB="36195" anchor="ctr"/>
                </a:tc>
              </a:tr>
              <a:tr h="0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Романова Анастасия Геннадьевна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Сценарист, участник мероприятий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36195" marB="36195" anchor="ctr"/>
                </a:tc>
              </a:tr>
              <a:tr h="0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Кошкина Мария Александровна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Сценарист, участник мероприятий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36195" marB="36195" anchor="ctr"/>
                </a:tc>
              </a:tr>
              <a:tr h="0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Ярцева Елена Викторовна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Координатор работы волонтеров</a:t>
                      </a:r>
                      <a:r>
                        <a:rPr lang="ru-RU" sz="1000" dirty="0" smtClean="0">
                          <a:effectLst/>
                        </a:rPr>
                        <a:t>, СМИ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36195" marB="3619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499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lipart-library.com/data_images/8756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3399" y="3068960"/>
            <a:ext cx="5551371" cy="340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1700808"/>
            <a:ext cx="50405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2. Проведен </a:t>
            </a:r>
            <a:r>
              <a:rPr lang="ru-RU" sz="24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мониторинг одиноко проживающих пожилых людей – получателей социальных услуг с целью разработки плана подготовки к важным </a:t>
            </a:r>
            <a:r>
              <a:rPr lang="ru-RU" sz="24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событиям</a:t>
            </a:r>
            <a:endParaRPr lang="ru-RU" sz="2400" b="1" dirty="0">
              <a:ln w="22225">
                <a:solidFill>
                  <a:srgbClr val="002060"/>
                </a:solidFill>
                <a:prstDash val="solid"/>
              </a:ln>
              <a:solidFill>
                <a:srgbClr val="FFC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ru-RU" sz="2400" b="1" dirty="0">
              <a:ln w="22225">
                <a:solidFill>
                  <a:srgbClr val="002060"/>
                </a:solidFill>
                <a:prstDash val="solid"/>
              </a:ln>
              <a:solidFill>
                <a:srgbClr val="FFC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84168" y="1340768"/>
            <a:ext cx="2664296" cy="923330"/>
          </a:xfrm>
          <a:prstGeom prst="rect">
            <a:avLst/>
          </a:prstGeom>
          <a:ln w="38100">
            <a:solidFill>
              <a:srgbClr val="00B050"/>
            </a:solidFill>
          </a:ln>
          <a:effectLst>
            <a:outerShdw blurRad="50800" dist="43000" dir="5400000" rotWithShape="0">
              <a:srgbClr val="000000">
                <a:alpha val="40000"/>
              </a:srgbClr>
            </a:outerShdw>
            <a:reflection blurRad="6350" stA="50000" endA="295" endPos="92000" dist="101600" dir="5400000" sy="-100000" algn="bl" rotWithShape="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ru-RU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Что уже сделано для решения заявленной проблемы?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52672" y="425843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Охвачено: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50 </a:t>
            </a:r>
            <a:r>
              <a:rPr lang="ru-RU" b="1" dirty="0">
                <a:solidFill>
                  <a:srgbClr val="7030A0"/>
                </a:solidFill>
              </a:rPr>
              <a:t>одиноко проживающих пенсионеров, инвалидов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4465226"/>
            <a:ext cx="4225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ru-RU" sz="24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E40E5A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ПРОГНОЗИРУЕМЫЙ  РЕЗУЛЬТАТ: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66295" flipH="1">
            <a:off x="1951115" y="5312424"/>
            <a:ext cx="2708449" cy="78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05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bastet-tk.ru/bastetpic/466529956308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95370">
            <a:off x="4193144" y="4527982"/>
            <a:ext cx="1346935" cy="175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pinimg.com/originals/ad/54/15/ad541571d53130557bd73d645613855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93162">
            <a:off x="5794583" y="3425649"/>
            <a:ext cx="2065267" cy="273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rikki-chikki.ru/upload/iblock/a19/a19c540d952e7ff94112f6c17f149aec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934"/>
          <a:stretch/>
        </p:blipFill>
        <p:spPr bwMode="auto">
          <a:xfrm rot="19544245">
            <a:off x="1241290" y="3079593"/>
            <a:ext cx="2562354" cy="334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2132856"/>
            <a:ext cx="53823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ru-RU" sz="20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3. Создан сценарный </a:t>
            </a:r>
            <a:r>
              <a:rPr lang="ru-RU" sz="20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план проведения праздничного мероприятия на </a:t>
            </a:r>
            <a:r>
              <a:rPr lang="ru-RU" sz="20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дому    для одиноко проживающих </a:t>
            </a:r>
            <a:r>
              <a:rPr lang="ru-RU" sz="20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гражданин – получателей социальных </a:t>
            </a:r>
            <a:r>
              <a:rPr lang="ru-RU" sz="20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услуг, который включает в себя:</a:t>
            </a:r>
            <a:endParaRPr lang="ru-RU" sz="2000" b="1" dirty="0">
              <a:ln w="22225">
                <a:solidFill>
                  <a:srgbClr val="002060"/>
                </a:solidFill>
                <a:prstDash val="solid"/>
              </a:ln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84168" y="1340768"/>
            <a:ext cx="2664296" cy="923330"/>
          </a:xfrm>
          <a:prstGeom prst="rect">
            <a:avLst/>
          </a:prstGeom>
          <a:ln w="38100">
            <a:solidFill>
              <a:srgbClr val="00B050"/>
            </a:solidFill>
          </a:ln>
          <a:effectLst>
            <a:outerShdw blurRad="50800" dist="43000" dir="5400000" rotWithShape="0">
              <a:srgbClr val="000000">
                <a:alpha val="40000"/>
              </a:srgbClr>
            </a:outerShdw>
            <a:reflection blurRad="6350" stA="50000" endA="295" endPos="92000" dist="101600" dir="5400000" sy="-100000" algn="bl" rotWithShape="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ru-RU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Что уже сделано для решения заявленной проблемы?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4132987"/>
            <a:ext cx="3240360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spcAft>
                <a:spcPts val="1800"/>
              </a:spcAft>
            </a:pPr>
            <a:r>
              <a:rPr lang="ru-RU" sz="2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- Группу из 3-5 человек, задача которых сказать поздравительные слова по случаю даты</a:t>
            </a:r>
            <a:endParaRPr lang="ru-RU" sz="20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83000" y="4077072"/>
            <a:ext cx="388843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spcAft>
                <a:spcPts val="1800"/>
              </a:spcAft>
            </a:pPr>
            <a:r>
              <a:rPr lang="ru-RU" sz="2000" b="1" dirty="0" smtClean="0">
                <a:ln/>
                <a:solidFill>
                  <a:srgbClr val="C00000"/>
                </a:solidFill>
              </a:rPr>
              <a:t>- Вручение поздравительной, красочно оформленной атрибутики</a:t>
            </a:r>
            <a:endParaRPr lang="ru-RU" sz="2000" b="1" dirty="0">
              <a:ln/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79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Топ-менеджер">
      <a:majorFont>
        <a:latin typeface="HelveticaNeueCyr"/>
        <a:ea typeface=""/>
        <a:cs typeface=""/>
      </a:majorFont>
      <a:minorFont>
        <a:latin typeface="HelveticaNeueCyr"/>
        <a:ea typeface=""/>
        <a:cs typeface="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Топ-менеджер">
      <a:majorFont>
        <a:latin typeface="HelveticaNeueCyr"/>
        <a:ea typeface=""/>
        <a:cs typeface=""/>
      </a:majorFont>
      <a:minorFont>
        <a:latin typeface="HelveticaNeueCyr"/>
        <a:ea typeface=""/>
        <a:cs typeface="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Топ-менеджер">
      <a:majorFont>
        <a:latin typeface="HelveticaNeueCyr"/>
        <a:ea typeface=""/>
        <a:cs typeface=""/>
      </a:majorFont>
      <a:minorFont>
        <a:latin typeface="HelveticaNeueCyr"/>
        <a:ea typeface=""/>
        <a:cs typeface="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882</TotalTime>
  <Words>429</Words>
  <Application>Microsoft Office PowerPoint</Application>
  <PresentationFormat>Экран (4:3)</PresentationFormat>
  <Paragraphs>64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Calibri</vt:lpstr>
      <vt:lpstr>Georgia</vt:lpstr>
      <vt:lpstr>HelveticaNeueCyr</vt:lpstr>
      <vt:lpstr>Times New Roman</vt:lpstr>
      <vt:lpstr>Wingdings</vt:lpstr>
      <vt:lpstr>Wingdings 3</vt:lpstr>
      <vt:lpstr>Начальная</vt:lpstr>
      <vt:lpstr>1_Начальная</vt:lpstr>
      <vt:lpstr>2_Начальная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55</cp:revision>
  <cp:lastPrinted>2020-02-03T10:24:33Z</cp:lastPrinted>
  <dcterms:created xsi:type="dcterms:W3CDTF">2019-03-04T07:45:01Z</dcterms:created>
  <dcterms:modified xsi:type="dcterms:W3CDTF">2022-11-21T06:45:25Z</dcterms:modified>
</cp:coreProperties>
</file>