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98" r:id="rId2"/>
    <p:sldId id="339" r:id="rId3"/>
    <p:sldId id="276" r:id="rId4"/>
    <p:sldId id="319" r:id="rId5"/>
    <p:sldId id="342" r:id="rId6"/>
    <p:sldId id="343" r:id="rId7"/>
    <p:sldId id="344" r:id="rId8"/>
    <p:sldId id="345" r:id="rId9"/>
    <p:sldId id="346" r:id="rId10"/>
    <p:sldId id="323" r:id="rId11"/>
    <p:sldId id="315" r:id="rId12"/>
    <p:sldId id="312" r:id="rId13"/>
    <p:sldId id="341" r:id="rId14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29"/>
    <a:srgbClr val="CCCC00"/>
    <a:srgbClr val="003300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287" autoAdjust="0"/>
  </p:normalViewPr>
  <p:slideViewPr>
    <p:cSldViewPr>
      <p:cViewPr varScale="1">
        <p:scale>
          <a:sx n="100" d="100"/>
          <a:sy n="100" d="100"/>
        </p:scale>
        <p:origin x="192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8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111" y="1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r">
              <a:defRPr sz="1200"/>
            </a:lvl1pPr>
          </a:lstStyle>
          <a:p>
            <a:fld id="{C5E53213-9ADD-42CC-8DAB-DA360F1AD5B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249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111" y="9443249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r">
              <a:defRPr sz="1200"/>
            </a:lvl1pPr>
          </a:lstStyle>
          <a:p>
            <a:fld id="{CEC6B3FB-15B8-40B4-8839-97F725DDC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4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111" y="1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r">
              <a:defRPr sz="1200"/>
            </a:lvl1pPr>
          </a:lstStyle>
          <a:p>
            <a:fld id="{0C5CF80C-CD27-4988-8E5D-A28AA7C1C362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9" tIns="45290" rIns="90579" bIns="452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6" y="4784621"/>
            <a:ext cx="5446717" cy="3913689"/>
          </a:xfrm>
          <a:prstGeom prst="rect">
            <a:avLst/>
          </a:prstGeom>
        </p:spPr>
        <p:txBody>
          <a:bodyPr vert="horz" lIns="90579" tIns="45290" rIns="90579" bIns="452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249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111" y="9443249"/>
            <a:ext cx="2950108" cy="49767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r">
              <a:defRPr sz="1200"/>
            </a:lvl1pPr>
          </a:lstStyle>
          <a:p>
            <a:fld id="{2A91ADF9-EE86-4736-96BF-74C1AA47D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0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DF9-EE86-4736-96BF-74C1AA47D89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1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DF9-EE86-4736-96BF-74C1AA47D89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295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DF9-EE86-4736-96BF-74C1AA47D89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2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42DE14-1561-4E69-A785-D106E389E40A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9B7FF3-1A7B-4018-8DEA-46963E9202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3816424"/>
          </a:xfrm>
        </p:spPr>
        <p:txBody>
          <a:bodyPr anchor="t" anchorCtr="0">
            <a:norm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социального обслуживания Краснодарского края «Щербиновский комплексный центр </a:t>
            </a:r>
            <a:b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социального обслуживания населения»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ШКОЛА ПРИЕМНОЙ СЕМЬИ</a:t>
            </a:r>
            <a:endParaRPr lang="ru-RU" sz="2700" b="1" dirty="0">
              <a:solidFill>
                <a:srgbClr val="FFCC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355976" y="2492896"/>
            <a:ext cx="4608512" cy="41044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75062" y="500904"/>
            <a:ext cx="4774282" cy="177089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9102" y="601519"/>
            <a:ext cx="3960440" cy="15717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38930" y="706919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357188" algn="just">
              <a:spcBef>
                <a:spcPct val="20000"/>
              </a:spcBef>
              <a:spcAft>
                <a:spcPts val="0"/>
              </a:spcAft>
              <a:buClr>
                <a:srgbClr val="72A376"/>
              </a:buClr>
              <a:buSzPct val="100000"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Обучение в Школе проводится на основании личного заявления гражданина на безвозмездной основе. Ответственным специалистом составляется учебно-тематический план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занятий. 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728504"/>
            <a:ext cx="4388719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По окончанию обучения по программе подготовки лиц, желающих организовать приемную семью для граждан пожилого возраста и инвалидов проводится тестирование по усвоению материала. При необходимости проводятся дополнительные занятия.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На протяжении всего периода «существования» Приемной семьи психологом учреждения осуществляется ее психологическое сопровождение, что в свою очередь позволяет семье чувствовать себя защищенной, а также своевременно решать возникающие проблемы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2" y="3177555"/>
            <a:ext cx="4285407" cy="3139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75062" y="667317"/>
            <a:ext cx="4608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Срок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обучения не более 14 дней,                         14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академических часов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. Периодичность – 7 занятий, продолжительностью - 120 минут, согласно графику проведения занятий. Занятия могут проводиться в учреждении или на дому. 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76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6" y="116632"/>
            <a:ext cx="8772525" cy="146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51520" y="1639757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6667" y="1639757"/>
            <a:ext cx="7260356" cy="1224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оптимально возможного уровня жизни и социальной  адаптации пожилого человека или инвалида в приемной 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6220095"/>
            <a:ext cx="4158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937156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1681" y="2937156"/>
            <a:ext cx="72603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лицами, выразившими желание организовать приемную семью для граждан пожилого возраста и инвалидов знаниями, умениями по уходу за пожилыми людьми лиц, желающих организовать приемную семью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4234555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6667" y="4230961"/>
            <a:ext cx="72603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лицами, выразившими желание организовать приемную семью для граждан пожилого возраста и инвалидов их социально-правовой компетентности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5531954"/>
            <a:ext cx="12961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86720" y="5529500"/>
            <a:ext cx="72603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Благоприятная обстановка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атмосфера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конфликтных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 в приемной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5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495249"/>
            <a:ext cx="2619614" cy="203539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78" y="3769050"/>
            <a:ext cx="2189923" cy="164244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5" y="1638531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период работы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(с июня 2016 года по ноябрь 2022 года) «Школы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приемной семьи для граждан пожилого возраста и инвалидов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 обучение прошли и организовали приемные семьи  14 человек.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50"/>
          <a:stretch/>
        </p:blipFill>
        <p:spPr>
          <a:xfrm rot="21056051">
            <a:off x="708985" y="2614629"/>
            <a:ext cx="1996128" cy="2308841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22" y="2685160"/>
            <a:ext cx="2664296" cy="199822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95536" y="5530640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Программа обучения позволила подготовить качественную приемную семью для пожилых людей и обеспечить ее необходимыми знаниями, умениями по уходу за пожилыми людьми. </a:t>
            </a:r>
          </a:p>
        </p:txBody>
      </p:sp>
    </p:spTree>
    <p:extLst>
      <p:ext uri="{BB962C8B-B14F-4D97-AF65-F5344CB8AC3E}">
        <p14:creationId xmlns:p14="http://schemas.microsoft.com/office/powerpoint/2010/main" val="36851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5"/>
            <a:ext cx="3344651" cy="356762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987824" y="2276872"/>
            <a:ext cx="58647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«Приемная семья для граждан пожилого возраста и инвалидов» - это инструмент направленный на увеличение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продолжительности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жизни населения!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 школа приемной семьи – гарант успешной и продолжительной работы данного инструмента.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9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679"/>
            <a:ext cx="8229600" cy="1252728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Актуальность создания </a:t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«Школы приемной семьи»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708920"/>
            <a:ext cx="8640960" cy="394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Перед учреждением прежде всего стояла задача не просто организовать  </a:t>
            </a:r>
            <a:r>
              <a:rPr lang="ru-RU" sz="15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приемные </a:t>
            </a: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семьи, но и сохранить их, путем формирования положительных взаимоотношений между пожилым человеком и принимающей его </a:t>
            </a:r>
            <a:r>
              <a:rPr lang="ru-RU" sz="15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семьей. Ведь </a:t>
            </a: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семья с хорошим семейным микроклиматом - это возможность продления жизни в домашней </a:t>
            </a:r>
            <a:r>
              <a:rPr lang="ru-RU" sz="15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обстановке</a:t>
            </a: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5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Кроме </a:t>
            </a: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того, к созданию такой семьи обе стороны должны быть подготовлены морально. Взять в семью пожилого человека зачастую сложнее, нежели маленького ребенка. Дело в том, что взрослый человек прекрасно осознает всю необычность ситуации, боится, что не оправдает надежд, что будет обузой для семьи, а «принимающая сторона» может оказаться не готова ухаживать за пожилыми людьми, которые в силу возраста склонны к болезням, переменчивому настроению и т.д. Проблемой в создании приемных семей может выступить и юридическая неграмотность «принимающей стороны». Очень часто, люди решившие организовать приемную семью не до конца понимают своих обязанностей  перед пожилым человеком</a:t>
            </a:r>
            <a:r>
              <a:rPr lang="ru-RU" sz="15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5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Именно для создания в семье климата, при котором обе стороны будут чувствовать себя максимально комфортно, в учреждении организована Школа приемной семьи и утверждена специальная программа подготовки лиц, желающих организовать приёмную семьи. 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endParaRPr lang="ru-RU" sz="1600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60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6276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Цели программы «Школы приемной семьи</a:t>
            </a:r>
            <a:r>
              <a:rPr lang="ru-RU" sz="1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»: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endParaRPr lang="ru-RU" sz="800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социально </a:t>
            </a: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психологическая, социально-правовая подготовка лиц, выразивших желание организовать приемную семью для граждан пожилого возраста и инвалидов;</a:t>
            </a: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достижение </a:t>
            </a: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оптимально возможного уровня жизни и социальной  адаптации пожилого человека или инвалида </a:t>
            </a:r>
            <a:r>
              <a:rPr lang="ru-RU" sz="1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в приемной семье и в привычной для них домашней обстановке; </a:t>
            </a:r>
            <a:endParaRPr lang="ru-RU" sz="1600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marL="27305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благоприятной обстановки и психологической атмосферы в семье, обеспечивающей снятие последствий психотравмирующих ситуаций, нервно-психической напряженности, способствующие формированию личностных предпосылок для адаптации к изменяющимся условиям, предупреждение конфликтных ситуаций в приемной семье.</a:t>
            </a:r>
          </a:p>
          <a:p>
            <a:pPr lvl="0" indent="450215" algn="just"/>
            <a:endParaRPr lang="ru-RU" sz="1600" dirty="0" smtClean="0">
              <a:solidFill>
                <a:srgbClr val="676A55"/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/>
            <a:r>
              <a:rPr lang="ru-RU" sz="1600" dirty="0" smtClean="0">
                <a:solidFill>
                  <a:srgbClr val="676A55"/>
                </a:solidFill>
                <a:latin typeface="Times New Roman"/>
                <a:ea typeface="Calibri"/>
                <a:cs typeface="Times New Roman"/>
              </a:rPr>
              <a:t>Приоритетные </a:t>
            </a:r>
            <a:r>
              <a:rPr lang="ru-RU" sz="1600" dirty="0">
                <a:solidFill>
                  <a:srgbClr val="676A55"/>
                </a:solidFill>
                <a:latin typeface="Times New Roman"/>
                <a:ea typeface="Calibri"/>
                <a:cs typeface="Times New Roman"/>
              </a:rPr>
              <a:t>задачи программы «Школы приемной семьи</a:t>
            </a:r>
            <a:r>
              <a:rPr lang="ru-RU" sz="1600" dirty="0" smtClean="0">
                <a:solidFill>
                  <a:srgbClr val="676A55"/>
                </a:solidFill>
                <a:latin typeface="Times New Roman"/>
                <a:ea typeface="Calibri"/>
                <a:cs typeface="Times New Roman"/>
              </a:rPr>
              <a:t>»:</a:t>
            </a:r>
          </a:p>
          <a:p>
            <a:pPr lvl="0" indent="450215" algn="just"/>
            <a:endParaRPr lang="ru-RU" sz="800" dirty="0">
              <a:solidFill>
                <a:srgbClr val="676A55"/>
              </a:solidFill>
              <a:latin typeface="Times New Roman"/>
              <a:ea typeface="Calibri"/>
              <a:cs typeface="Times New Roman"/>
            </a:endParaRPr>
          </a:p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повышение уровня социально-психологической и социально-правовой    компетентности слушателей Школы;</a:t>
            </a:r>
          </a:p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формирование навыков общего ухода Слушателей школы за гражданами пожилого возраста и инвалидов, с учетом индивидуальных и возрастных особенностей; </a:t>
            </a:r>
          </a:p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формирование психологической готовности Слушателей Школы к организации приёмной семьи для граждан пожилого возраста и инвалидов;</a:t>
            </a:r>
          </a:p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повышение социального статуса приемной семьи.</a:t>
            </a:r>
          </a:p>
          <a:p>
            <a:pPr marL="342900" indent="-342900" algn="just">
              <a:buFontTx/>
              <a:buChar char="-"/>
            </a:pPr>
            <a:endParaRPr lang="ru-RU" sz="12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73050" lvl="0" indent="357188" algn="just">
              <a:spcBef>
                <a:spcPct val="20000"/>
              </a:spcBef>
              <a:buClr>
                <a:srgbClr val="72A376"/>
              </a:buClr>
              <a:buSzPct val="100000"/>
            </a:pPr>
            <a:r>
              <a:rPr lang="ru-RU" sz="1500" dirty="0">
                <a:solidFill>
                  <a:srgbClr val="676A55"/>
                </a:solidFill>
                <a:latin typeface="Times New Roman"/>
                <a:ea typeface="Calibri"/>
                <a:cs typeface="Times New Roman"/>
              </a:rPr>
              <a:t>Программа состоит из 4 основных разделов по различным направлениям.</a:t>
            </a:r>
          </a:p>
          <a:p>
            <a:pPr indent="450215" algn="just"/>
            <a:endParaRPr lang="ru-RU" sz="2000" b="1" i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b="1" i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6616" y="1651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07824" y="1787712"/>
            <a:ext cx="8756662" cy="2277336"/>
            <a:chOff x="258503" y="1471214"/>
            <a:chExt cx="8712968" cy="170900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58503" y="1471215"/>
              <a:ext cx="2471605" cy="81738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1. </a:t>
              </a:r>
            </a:p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Юридические 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основы жизнедеятельности 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приемной 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семьи 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нормативно-правовая база)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407171" y="2354499"/>
              <a:ext cx="5543074" cy="80741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  <a:effectLst>
              <a:outerShdw blurRad="152400" dist="38100" dir="1800000" algn="l" rotWithShape="0">
                <a:schemeClr val="tx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 algn="just">
                <a:buFont typeface="+mj-lt"/>
                <a:buAutoNum type="arabicParenR"/>
              </a:pP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Физические аспекты ухода за пожилым человеком или инвалидом</a:t>
              </a:r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28600" indent="-228600" algn="just">
                <a:buFont typeface="+mj-lt"/>
                <a:buAutoNum type="arabicParenR"/>
              </a:pPr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Особенности 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ухода за больными при различных заболеваниях.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60059" y="2369651"/>
              <a:ext cx="2471605" cy="81056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2. </a:t>
              </a:r>
            </a:p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Основы 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социально-бытового и социально-медицинского ухода за пожилыми гражданами  и инвалидами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410602" y="1471214"/>
              <a:ext cx="5560869" cy="81738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  <a:effectLst>
              <a:outerShdw blurRad="152400" dist="38100" dir="1800000" algn="l" rotWithShape="0">
                <a:schemeClr val="tx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1) Порядок 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 приемной семьи для граждан пожилого возраста и инвалидов в Щербиновском районе</a:t>
              </a:r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just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Договорные обязательства на оказание социальных услуг в рамках приемной семьи. Основные требования, права и обязанности лиц, создавших приемную семью</a:t>
              </a:r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96269" y="216496"/>
            <a:ext cx="8768217" cy="1434576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tx2"/>
              </a:gs>
              <a:gs pos="55000">
                <a:schemeClr val="bg1"/>
              </a:gs>
            </a:gsLst>
            <a:lin ang="5400000" scaled="0"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</a:rPr>
              <a:t>Программа обучения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</a:rPr>
              <a:t>«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/>
              </a:rPr>
              <a:t>Школы приемной семьи»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01584" y="2136207"/>
            <a:ext cx="440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26491" y="3286676"/>
            <a:ext cx="440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243" y="4173747"/>
            <a:ext cx="2507514" cy="13026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граждан пожилого возраста и инвалидов с учетом индивидуальных и возрастных особенностей подопечного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6914" y="5585050"/>
            <a:ext cx="2507514" cy="10587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технологии работы 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гражданами пожилого возраста и инвалидами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2835" y="4159330"/>
            <a:ext cx="5600613" cy="13201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152400" dist="38100" dir="1800000" algn="l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arenR"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особенности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пожилого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с пожилыми людьми и инвалидами.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801584" y="4631257"/>
            <a:ext cx="440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816953" y="5898402"/>
            <a:ext cx="4404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37060" y="5598150"/>
            <a:ext cx="5606094" cy="104565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152400" dist="38100" dir="1800000" algn="l" rotWithShape="0">
              <a:schemeClr val="tx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социальные технологии работы с гражданами пожилого возраста и инвалидами применяемые в Щербиновском комплексном центре социального обслуживания населения.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260648"/>
            <a:ext cx="8640960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980565" algn="l"/>
              </a:tabLs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Раздел 1. Юридические основы жизнедеятельности приемной семьи</a:t>
            </a:r>
            <a:endParaRPr lang="ru-RU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(нормативно правовая база)</a:t>
            </a:r>
            <a:endParaRPr lang="ru-RU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212" y="1078285"/>
            <a:ext cx="856895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Раздел «Юридические основы жизнедеятельности приемной семьи» направлен на социально-правовую подготовку лиц, выразивших желание организовать приемную семью для граждан пожилого возраста и инвалидов, повышение социально-правовой компетентности слушателей.</a:t>
            </a:r>
            <a:endParaRPr lang="ru-RU" sz="1500" dirty="0">
              <a:solidFill>
                <a:schemeClr val="tx2"/>
              </a:solidFill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На занятиях специалист по социальной работе учреждения проводит ознакомление слушателей с основными понятиями, изучается нормативно правовая база, регламентирующая создание Приемной семьи. Рассматривается типовой договор на оказание социальных услуг и приложения к нему. </a:t>
            </a:r>
            <a:endParaRPr lang="ru-RU" sz="1500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236662"/>
            <a:ext cx="82036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 следующие основные аспекты: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деятельности приемной семьи.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приемной семьи.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приемной семьи.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услуг в приемной семье.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приемной семьи.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выполнением условий договора.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обжалования действий (бездействия) и решения должностных лиц учреждения при осуществлении деятельности по организации предоставления социальных услуг в рамках приемной семьи.</a:t>
            </a:r>
            <a:endParaRPr lang="ru-RU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4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640960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Раздел 2. Основы социально-бытового и социально-медицинского ухода </a:t>
            </a:r>
            <a:endParaRPr lang="ru-RU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за пожилыми гражданами и инвалидами</a:t>
            </a:r>
            <a:endParaRPr lang="ru-RU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85609"/>
            <a:ext cx="864096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Раздел «Основы социально-бытового и социально-медицинского ухода за пожилыми гражданами и инвалидами» направлен на достижение оптимально возможного уровня жизни и социальной адаптации пожилого человека или инвалида в привычной для них домашней обстановке, а также на формирование навыков общего ухода Слушателей Школы, с учетом индивидуальных и возрастных особенностей.</a:t>
            </a:r>
            <a:endParaRPr lang="ru-RU" sz="1500" dirty="0">
              <a:solidFill>
                <a:schemeClr val="tx2"/>
              </a:solidFill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На занятиях проводится ознакомление Слушателей Школы с общими правилами ухода за гражданами пожилого возраста и инвалидами, направленными на поддержание санитарного порядка в помещении, гигиены, организации питания, рассмотрение особенностей ухода за больными при различных заболеваниях.</a:t>
            </a:r>
            <a:endParaRPr lang="ru-RU" sz="15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509120"/>
            <a:ext cx="8568952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Изучаются физические аспекты ухода за пожилым человеком или инвалидом:</a:t>
            </a:r>
            <a:endParaRPr lang="ru-RU" sz="1500" dirty="0">
              <a:solidFill>
                <a:schemeClr val="tx2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Общие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правила ухода за гражданами пожилого возраста и инвалидами;</a:t>
            </a:r>
            <a:endParaRPr lang="ru-RU" sz="1500" dirty="0">
              <a:solidFill>
                <a:schemeClr val="tx2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Поддержание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санитарного порядка в помещении подопечного;</a:t>
            </a:r>
            <a:endParaRPr lang="ru-RU" sz="1500" dirty="0">
              <a:solidFill>
                <a:schemeClr val="tx2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Гигиена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и </a:t>
            </a:r>
            <a:r>
              <a:rPr lang="ru-RU" sz="15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самогигиена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 людей пожилого возраста и инвалидов;</a:t>
            </a:r>
            <a:endParaRPr lang="ru-RU" sz="1500" dirty="0">
              <a:solidFill>
                <a:schemeClr val="tx2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Основные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</a:rPr>
              <a:t>принципы питания.</a:t>
            </a:r>
            <a:endParaRPr lang="ru-RU" sz="15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52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640960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3. Социально-психологическая поддержка граждан пожилого возраста и инвалидов с учетом индивидуальных и возрастных особенностей подопечного</a:t>
            </a:r>
            <a:endParaRPr lang="ru-RU" sz="16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64096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социально-психологической поддержки граждан пожилого возраста и инвалидов с учетом индивидуальных и возрастных особенностей подопечного направлен на создание благоприятной обстановки и психологической атмосферы в семье.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Утеря полноты социальной жизни, постоянных контактов с окружающими становится причиной для психоэмоциональных проблем у людей пожилого возраста и инвалидов. При работе с людьми данной категории стоит учитывать особенности, сформировавшееся мировоззрение, отношение к себе и окружающим, что  влияет на их поведение.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эмоциональное состояние пожилых людей и инвалидов влияет физическое самочувствие, а именно: повышенный уровень беспокойства и тревоги по любым причинам; одиночество; отсутствие условий для самореализации; снижение уровня физической активности и работоспособности; ухудшение когнитивных функций (память, внимание, способность воспринимать информацию, способность планировать, речь); необходимость реабилитации после перенесенных заболеваний.  Люди чувствуют, что их роль в обществе меняется, и это влияет на психоэмоциональное состояние. </a:t>
            </a:r>
          </a:p>
        </p:txBody>
      </p:sp>
    </p:spTree>
    <p:extLst>
      <p:ext uri="{BB962C8B-B14F-4D97-AF65-F5344CB8AC3E}">
        <p14:creationId xmlns:p14="http://schemas.microsoft.com/office/powerpoint/2010/main" val="223923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5" cy="36471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Адаптироваться к новой жизни, принять свое состояние, наладить отношения с окружающими, решить другие проблемы пожилых людей и инвалидов поможет социально-психологическое направление программы, которое реализуется непосредственно психологом. Психолог ведет работу не только с гражданином, осуществляющим уход, но и с пожилым человеком. Также под контролем психолога гражданин, осуществляющий уход, получает знания о возрастных психологических проявлениях пожилого человека; психологических особенностях инвалида; обучается приемам, способам предотвращения конфликтов; особенностям взаимодействия с людьми пожилого возраста и инвалидами.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проживания в семье пожилых людей и инвалидов оказывается критически важной по причине нуждаемости в безопасности и стабильности, удовлетворении интересов и потребностей человека.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занятиях психологом учреждения проводится формирование психологической готовности Слушателей Школы к организации Приемной семьи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96" y="4271213"/>
            <a:ext cx="3528391" cy="2192908"/>
          </a:xfrm>
          <a:prstGeom prst="rect">
            <a:avLst/>
          </a:prstGeom>
          <a:ln/>
          <a:effectLst>
            <a:outerShdw blurRad="50800" dist="254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Изучаются психологические особенности пожилого возраста: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Классификация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типов старости;</a:t>
            </a:r>
            <a:endParaRPr lang="ru-RU" sz="13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Типы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приспособления личности к старости;</a:t>
            </a:r>
            <a:endParaRPr lang="ru-RU" sz="13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П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сихологическое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</a:rPr>
              <a:t>развитие и особенности личности в пожилом возрасте.</a:t>
            </a:r>
            <a:endParaRPr lang="ru-RU" sz="130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154" y="3971131"/>
            <a:ext cx="4901927" cy="2793072"/>
          </a:xfrm>
          <a:prstGeom prst="rect">
            <a:avLst/>
          </a:prstGeom>
          <a:ln/>
          <a:effectLst>
            <a:outerShdw blurRad="50800" dist="254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 особенности общения с пожилыми людьми и инвалидами: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взаимодействию с пожилыми людьми и инвалидами;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вести себя с инвалидами;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этикета при общении с инвалидами и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пожилыми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с различными группами инвалидов.</a:t>
            </a:r>
            <a:endParaRPr lang="ru-RU" sz="13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6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88640"/>
            <a:ext cx="8640960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4. Современные социальные технологии работы </a:t>
            </a:r>
            <a:endPara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гражданами пожилого возраста и инвалидами</a:t>
            </a:r>
            <a:endParaRPr lang="ru-RU" sz="16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84301"/>
            <a:ext cx="864096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современной социальной технологии работы с гражданами пожилого возраста и инвалидами направлен на ознакомление Слушателей Школы с инновационными социальными технологиями работы с гражданами пожилого возраста и инвалидами, применяемыми в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Щербиновском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комплексном центре социального обслуживания населения, воспользовавшись которыми можно повысить уровень жизни и социальной адаптации пожилых людей или инвалидов:</a:t>
            </a:r>
          </a:p>
          <a:p>
            <a:pPr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работа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пункта выдачи во временное пользование технических средств реабилитации и перечень имеющихся средств;</a:t>
            </a:r>
            <a:endParaRPr lang="ru-RU" sz="1400" dirty="0">
              <a:solidFill>
                <a:schemeClr val="tx2"/>
              </a:solidFill>
            </a:endParaRPr>
          </a:p>
          <a:p>
            <a:pPr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«школы» по уходу за гражданами пожилого возраста (особенно за лежачими больными) для родственников и персонала;</a:t>
            </a:r>
            <a:endParaRPr lang="ru-RU" sz="1400" dirty="0">
              <a:solidFill>
                <a:schemeClr val="tx2"/>
              </a:solidFill>
            </a:endParaRPr>
          </a:p>
          <a:p>
            <a:pPr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работа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пункта приема и выдачи благотворительной помощи «Вторые руки»;</a:t>
            </a:r>
            <a:endParaRPr lang="ru-RU" sz="1400" dirty="0">
              <a:solidFill>
                <a:schemeClr val="tx2"/>
              </a:solidFill>
            </a:endParaRPr>
          </a:p>
          <a:p>
            <a:pPr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работа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мобильной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мультидисциплинарной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) бригады, направленная на доставку лиц старше 65 лет в медицинские организации, в том числе для проведения дополнительных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скринингов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на выявление отдельных социально значимых неинфекционных заболеваний, диспансеризации, профилактических медицинских осмотров.</a:t>
            </a:r>
            <a:endParaRPr lang="ru-RU" sz="1400" dirty="0">
              <a:solidFill>
                <a:schemeClr val="tx2"/>
              </a:solidFill>
            </a:endParaRPr>
          </a:p>
          <a:p>
            <a:pPr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обучения в компьютерном классе для граждан пожилого возраста и инвалидов.</a:t>
            </a:r>
            <a:endParaRPr lang="ru-RU" sz="1400" dirty="0">
              <a:solidFill>
                <a:schemeClr val="tx2"/>
              </a:solidFill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en-US" sz="4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закрепления пройденного материала после каждого занятия выдаются памятки, буклеты, методические и справочные материалы.</a:t>
            </a:r>
            <a:endParaRPr lang="ru-RU" sz="14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852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3618</TotalTime>
  <Words>1628</Words>
  <Application>Microsoft Office PowerPoint</Application>
  <PresentationFormat>Экран (4:3)</PresentationFormat>
  <Paragraphs>104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Candara</vt:lpstr>
      <vt:lpstr>Symbol</vt:lpstr>
      <vt:lpstr>Times New Roman</vt:lpstr>
      <vt:lpstr>Wingdings</vt:lpstr>
      <vt:lpstr>Волна</vt:lpstr>
      <vt:lpstr>Государственное бюджетное учреждение социального обслуживания Краснодарского края «Щербиновский комплексный центр  социального обслуживания населения»    ШКОЛА ПРИЕМНОЙ СЕМЬИ</vt:lpstr>
      <vt:lpstr> Актуальность создания  «Школы приемной семьи»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 Попечительского совета  ГБУ СО КК «Щербиновский КЦСОН»</dc:title>
  <dc:creator>Маргарита Белашова</dc:creator>
  <cp:lastModifiedBy>Заведующий ОМО</cp:lastModifiedBy>
  <cp:revision>252</cp:revision>
  <cp:lastPrinted>2022-11-15T13:28:02Z</cp:lastPrinted>
  <dcterms:created xsi:type="dcterms:W3CDTF">2017-10-12T16:08:16Z</dcterms:created>
  <dcterms:modified xsi:type="dcterms:W3CDTF">2022-11-15T13:29:31Z</dcterms:modified>
</cp:coreProperties>
</file>