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5" r:id="rId4"/>
    <p:sldId id="257" r:id="rId5"/>
    <p:sldId id="260" r:id="rId6"/>
    <p:sldId id="262" r:id="rId7"/>
    <p:sldId id="261" r:id="rId8"/>
    <p:sldId id="263" r:id="rId9"/>
    <p:sldId id="264" r:id="rId10"/>
    <p:sldId id="265" r:id="rId11"/>
    <p:sldId id="258" r:id="rId12"/>
    <p:sldId id="259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302-2D59-40E4-8E4B-0CCE9F5A1C1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1C7B-6708-477D-A06F-E5841E04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6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302-2D59-40E4-8E4B-0CCE9F5A1C1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1C7B-6708-477D-A06F-E5841E04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3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302-2D59-40E4-8E4B-0CCE9F5A1C1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1C7B-6708-477D-A06F-E5841E04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302-2D59-40E4-8E4B-0CCE9F5A1C1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1C7B-6708-477D-A06F-E5841E04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9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302-2D59-40E4-8E4B-0CCE9F5A1C1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1C7B-6708-477D-A06F-E5841E04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0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302-2D59-40E4-8E4B-0CCE9F5A1C1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1C7B-6708-477D-A06F-E5841E04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302-2D59-40E4-8E4B-0CCE9F5A1C1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1C7B-6708-477D-A06F-E5841E04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2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302-2D59-40E4-8E4B-0CCE9F5A1C1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1C7B-6708-477D-A06F-E5841E04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9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302-2D59-40E4-8E4B-0CCE9F5A1C1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1C7B-6708-477D-A06F-E5841E04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1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302-2D59-40E4-8E4B-0CCE9F5A1C1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1C7B-6708-477D-A06F-E5841E04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5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302-2D59-40E4-8E4B-0CCE9F5A1C1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1C7B-6708-477D-A06F-E5841E04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3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F2302-2D59-40E4-8E4B-0CCE9F5A1C1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D1C7B-6708-477D-A06F-E5841E04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Методичка по круговой интервальной тренировки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199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ЗОНА КРАСНОЙ ЛИНИИ.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166843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Последняя зона лежит в пределах 90-100% от максимальной ЧСС. </a:t>
            </a:r>
            <a:br>
              <a:rPr lang="ru-RU" dirty="0" smtClean="0"/>
            </a:br>
            <a:r>
              <a:rPr lang="ru-RU" dirty="0" smtClean="0"/>
              <a:t>Так, сжигается 90% углеводов, только 5% жиров и менее чем 1% белков.</a:t>
            </a:r>
            <a:br>
              <a:rPr lang="ru-RU" dirty="0" smtClean="0"/>
            </a:br>
            <a:r>
              <a:rPr lang="ru-RU" dirty="0" smtClean="0"/>
              <a:t>Тренируясь в этой зоне, помните о том, что вы работаете на максимальном пульсе – ваше сердце не сможет биться  чаще.</a:t>
            </a:r>
            <a:br>
              <a:rPr lang="ru-RU" dirty="0" smtClean="0"/>
            </a:br>
            <a:r>
              <a:rPr lang="ru-RU" dirty="0" smtClean="0"/>
              <a:t>При тренировке в этой зоне сжигается максимальное количество калорий, причем доля жиров составляет наименьший процент по сравнению с остальными зонами.</a:t>
            </a:r>
            <a:br>
              <a:rPr lang="ru-RU" dirty="0" smtClean="0"/>
            </a:br>
            <a:r>
              <a:rPr lang="ru-RU" dirty="0" smtClean="0"/>
              <a:t>Интенсивность работы настолько высока, что далеко не все способны выдержать даже 5 минут тренировки.</a:t>
            </a:r>
            <a:br>
              <a:rPr lang="ru-RU" dirty="0" smtClean="0"/>
            </a:br>
            <a:r>
              <a:rPr lang="ru-RU" dirty="0" smtClean="0"/>
              <a:t>Тренироваться в этой зоне вы можете, только если находитесь в очень –очень хорошей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63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161645"/>
                </a:solidFill>
                <a:latin typeface="Garamond" pitchFamily="18"/>
                <a:ea typeface="ＭＳ Ｐゴシック" charset="0"/>
              </a:rPr>
              <a:t>Контроль интенсивности тренировки с помощью пульсовых зон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775012"/>
            <a:ext cx="3296442" cy="396088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6696" y="1775013"/>
            <a:ext cx="5669281" cy="1409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в кругу обязан каждый 8 минут спрашивать у каждого клиента уровень нагрузки!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ориентироваться по стратегии наблюдения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532" y="3055171"/>
            <a:ext cx="4645075" cy="27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6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подобрать целевую ЧСС?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4012601"/>
            <a:ext cx="5111875" cy="164966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7006" y="1190746"/>
            <a:ext cx="4629317" cy="28218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82870" y="208204"/>
            <a:ext cx="4482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220-40 лет=180 (ударов за минуту)</a:t>
            </a:r>
          </a:p>
          <a:p>
            <a:r>
              <a:rPr lang="ru-RU" dirty="0" smtClean="0"/>
              <a:t>это из расчета 100% нагрузки.</a:t>
            </a:r>
          </a:p>
          <a:p>
            <a:r>
              <a:rPr lang="ru-RU" dirty="0" smtClean="0"/>
              <a:t>Делим на 6  (10 СЕК ЗАМЕР)= 30 ударов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-50%  = 15 </a:t>
            </a:r>
            <a:r>
              <a:rPr lang="ru-RU" dirty="0" err="1" smtClean="0"/>
              <a:t>сер.сокращ</a:t>
            </a:r>
            <a:r>
              <a:rPr lang="ru-RU" dirty="0" smtClean="0"/>
              <a:t>.- клиенты особой группы</a:t>
            </a:r>
          </a:p>
          <a:p>
            <a:r>
              <a:rPr lang="ru-RU" dirty="0" smtClean="0"/>
              <a:t>  -60%  =  18 </a:t>
            </a:r>
            <a:r>
              <a:rPr lang="ru-RU" dirty="0" err="1" smtClean="0"/>
              <a:t>с.с</a:t>
            </a:r>
            <a:r>
              <a:rPr lang="ru-RU" dirty="0" smtClean="0"/>
              <a:t> новички с хор . здоровьем</a:t>
            </a:r>
          </a:p>
          <a:p>
            <a:r>
              <a:rPr lang="ru-RU" dirty="0" smtClean="0"/>
              <a:t>  -70%  =  21 </a:t>
            </a:r>
            <a:r>
              <a:rPr lang="ru-RU" dirty="0" err="1" smtClean="0"/>
              <a:t>с.с</a:t>
            </a:r>
            <a:r>
              <a:rPr lang="ru-RU" dirty="0" smtClean="0"/>
              <a:t> основная масса клиентов</a:t>
            </a:r>
          </a:p>
          <a:p>
            <a:r>
              <a:rPr lang="ru-RU" dirty="0" smtClean="0"/>
              <a:t>  -80%  =  24 </a:t>
            </a:r>
            <a:r>
              <a:rPr lang="ru-RU" dirty="0" err="1" smtClean="0"/>
              <a:t>с.с</a:t>
            </a:r>
            <a:r>
              <a:rPr lang="ru-RU" dirty="0" smtClean="0"/>
              <a:t> подготовленные клиенты</a:t>
            </a:r>
          </a:p>
          <a:p>
            <a:r>
              <a:rPr lang="ru-RU" dirty="0" smtClean="0"/>
              <a:t>  -85%  =  26 </a:t>
            </a:r>
            <a:r>
              <a:rPr lang="ru-RU" dirty="0" err="1" smtClean="0"/>
              <a:t>с.с</a:t>
            </a:r>
            <a:r>
              <a:rPr lang="ru-RU" dirty="0" smtClean="0"/>
              <a:t> подготовленные клиенты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53200" y="31602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50% - 60%- зона оздоровления сердца (красный, желтый браслет), в этой зона сжигается 85% жиров, 10% углеводов и 5% белков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71534" y="4360609"/>
            <a:ext cx="3905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60% - 70%- фитнес зона   ( желтый браслет), в этой зона сжигается 85% жиров, 10% углеводов и 5% белков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82292" y="5507035"/>
            <a:ext cx="5249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90% - 100% - зона красной линии, сжигается 90% углеводов, 5% жиров и менее 1%белков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02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Приседание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7058" y="398063"/>
            <a:ext cx="3268453" cy="2697352"/>
          </a:xfrm>
          <a:prstGeom prst="rect">
            <a:avLst/>
          </a:prstGeom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1156446" y="2159598"/>
            <a:ext cx="963347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600" dirty="0" smtClean="0">
                <a:ea typeface="ＭＳ Ｐゴシック" panose="020B0600070205080204" pitchFamily="34" charset="-128"/>
              </a:rPr>
              <a:t>Задействованные мышцы: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600" dirty="0" smtClean="0">
                <a:ea typeface="ＭＳ Ｐゴシック" panose="020B0600070205080204" pitchFamily="34" charset="-128"/>
              </a:rPr>
              <a:t>- четырехглавая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600" dirty="0" smtClean="0">
                <a:ea typeface="ＭＳ Ｐゴシック" panose="020B0600070205080204" pitchFamily="34" charset="-128"/>
              </a:rPr>
              <a:t>- бицепс бедра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600" dirty="0" smtClean="0">
                <a:ea typeface="ＭＳ Ｐゴシック" panose="020B0600070205080204" pitchFamily="34" charset="-128"/>
              </a:rPr>
              <a:t>- ягодичная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ru-RU" altLang="ru-RU" sz="1600" dirty="0" err="1" smtClean="0">
                <a:ea typeface="ＭＳ Ｐゴシック" panose="020B0600070205080204" pitchFamily="34" charset="-128"/>
              </a:rPr>
              <a:t>повздовшно</a:t>
            </a:r>
            <a:r>
              <a:rPr lang="ru-RU" altLang="ru-RU" sz="1600" dirty="0" smtClean="0">
                <a:ea typeface="ＭＳ Ｐゴシック" panose="020B0600070205080204" pitchFamily="34" charset="-128"/>
              </a:rPr>
              <a:t>-поясничная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ru-RU" altLang="ru-RU" sz="1600" dirty="0" smtClean="0">
              <a:ea typeface="ＭＳ Ｐゴシック" panose="020B0600070205080204" pitchFamily="34" charset="-128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1600" dirty="0" smtClean="0">
                <a:ea typeface="ＭＳ Ｐゴシック" panose="020B0600070205080204" pitchFamily="34" charset="-128"/>
              </a:rPr>
              <a:t>Нормализуют кровообращение.</a:t>
            </a:r>
            <a:r>
              <a:rPr lang="ru-RU" altLang="ru-RU" sz="1600" i="1" dirty="0" smtClean="0">
                <a:ea typeface="ＭＳ Ｐゴシック" panose="020B0600070205080204" pitchFamily="34" charset="-128"/>
              </a:rPr>
              <a:t> </a:t>
            </a:r>
            <a:r>
              <a:rPr lang="ru-RU" altLang="ru-RU" sz="1600" dirty="0" smtClean="0">
                <a:ea typeface="ＭＳ Ｐゴシック" panose="020B0600070205080204" pitchFamily="34" charset="-128"/>
              </a:rPr>
              <a:t>Оказывают профилактическое действие при вегето-сосудистой дистонии </a:t>
            </a:r>
            <a:r>
              <a:rPr lang="ru-RU" altLang="ru-RU" sz="1600" i="1" dirty="0" smtClean="0">
                <a:ea typeface="ＭＳ Ｐゴシック" panose="020B0600070205080204" pitchFamily="34" charset="-128"/>
              </a:rPr>
              <a:t>(гипертония, гипотония, аритмия), </a:t>
            </a:r>
            <a:r>
              <a:rPr lang="ru-RU" altLang="ru-RU" sz="1600" dirty="0" err="1" smtClean="0">
                <a:ea typeface="ＭＳ Ｐゴシック" panose="020B0600070205080204" pitchFamily="34" charset="-128"/>
              </a:rPr>
              <a:t>варикозе</a:t>
            </a:r>
            <a:r>
              <a:rPr lang="ru-RU" altLang="ru-RU" sz="1600" i="1" dirty="0" smtClean="0">
                <a:ea typeface="ＭＳ Ｐゴシック" panose="020B0600070205080204" pitchFamily="34" charset="-128"/>
              </a:rPr>
              <a:t> </a:t>
            </a:r>
            <a:r>
              <a:rPr lang="ru-RU" altLang="ru-RU" sz="1600" dirty="0" smtClean="0">
                <a:ea typeface="ＭＳ Ｐゴシック" panose="020B0600070205080204" pitchFamily="34" charset="-128"/>
              </a:rPr>
              <a:t>и эндартериите нижних конечностей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1600" dirty="0" smtClean="0">
                <a:ea typeface="ＭＳ Ｐゴシック" panose="020B0600070205080204" pitchFamily="34" charset="-128"/>
              </a:rPr>
              <a:t>Улучшают кровоснабжение органов брюшной полости и способствуют восстановлению их моторики </a:t>
            </a:r>
            <a:r>
              <a:rPr lang="ru-RU" altLang="ru-RU" sz="1600" i="1" dirty="0" smtClean="0">
                <a:ea typeface="ＭＳ Ｐゴシック" panose="020B0600070205080204" pitchFamily="34" charset="-128"/>
              </a:rPr>
              <a:t>(в большей степени печень и толстый кишечник)</a:t>
            </a:r>
            <a:endParaRPr lang="ru-RU" altLang="ru-RU" sz="1600" dirty="0" smtClean="0">
              <a:ea typeface="ＭＳ Ｐゴシック" panose="020B0600070205080204" pitchFamily="34" charset="-128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1600" dirty="0" smtClean="0">
                <a:ea typeface="ＭＳ Ｐゴシック" panose="020B0600070205080204" pitchFamily="34" charset="-128"/>
              </a:rPr>
              <a:t>Эффективны при лечении застойных процессов мочеполовой и выделительной систем </a:t>
            </a:r>
            <a:r>
              <a:rPr lang="ru-RU" altLang="ru-RU" sz="1600" i="1" dirty="0" smtClean="0">
                <a:ea typeface="ＭＳ Ｐゴシック" panose="020B0600070205080204" pitchFamily="34" charset="-128"/>
              </a:rPr>
              <a:t>(устраняя</a:t>
            </a:r>
            <a:r>
              <a:rPr lang="ru-RU" altLang="ru-RU" sz="1600" dirty="0" smtClean="0">
                <a:ea typeface="ＭＳ Ｐゴシック" panose="020B0600070205080204" pitchFamily="34" charset="-128"/>
              </a:rPr>
              <a:t> </a:t>
            </a:r>
            <a:r>
              <a:rPr lang="ru-RU" altLang="ru-RU" sz="1600" i="1" dirty="0" smtClean="0">
                <a:ea typeface="ＭＳ Ｐゴシック" panose="020B0600070205080204" pitchFamily="34" charset="-128"/>
              </a:rPr>
              <a:t>венозный застой и улучшая обменные процессы в органах малого таза,  являются профилактикой вялых (атонических) запоров, лечебным</a:t>
            </a:r>
            <a:r>
              <a:rPr lang="ru-RU" altLang="ru-RU" sz="1600" dirty="0" smtClean="0">
                <a:ea typeface="ＭＳ Ｐゴシック" panose="020B0600070205080204" pitchFamily="34" charset="-128"/>
              </a:rPr>
              <a:t> </a:t>
            </a:r>
            <a:r>
              <a:rPr lang="ru-RU" altLang="ru-RU" sz="1600" i="1" dirty="0" smtClean="0">
                <a:ea typeface="ＭＳ Ｐゴシック" panose="020B0600070205080204" pitchFamily="34" charset="-128"/>
              </a:rPr>
              <a:t>воздействием при хронических гинекологических проблемах) </a:t>
            </a:r>
            <a:endParaRPr lang="ru-RU" altLang="ru-RU" sz="1600" dirty="0" smtClean="0">
              <a:ea typeface="ＭＳ Ｐゴシック" panose="020B0600070205080204" pitchFamily="34" charset="-128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1600" dirty="0" smtClean="0">
                <a:ea typeface="ＭＳ Ｐゴシック" panose="020B0600070205080204" pitchFamily="34" charset="-128"/>
              </a:rPr>
              <a:t>Восстанавливая и укрепляя </a:t>
            </a:r>
            <a:r>
              <a:rPr lang="ru-RU" altLang="ru-RU" sz="1600" dirty="0" err="1" smtClean="0">
                <a:ea typeface="ＭＳ Ｐゴシック" panose="020B0600070205080204" pitchFamily="34" charset="-128"/>
              </a:rPr>
              <a:t>связочно</a:t>
            </a:r>
            <a:r>
              <a:rPr lang="ru-RU" altLang="ru-RU" sz="1600" dirty="0" smtClean="0">
                <a:ea typeface="ＭＳ Ｐゴシック" panose="020B0600070205080204" pitchFamily="34" charset="-128"/>
              </a:rPr>
              <a:t>-суставной аппарат</a:t>
            </a:r>
            <a:r>
              <a:rPr lang="ru-RU" altLang="ru-RU" sz="1600" i="1" dirty="0" smtClean="0">
                <a:ea typeface="ＭＳ Ｐゴシック" panose="020B0600070205080204" pitchFamily="34" charset="-128"/>
              </a:rPr>
              <a:t> </a:t>
            </a:r>
            <a:r>
              <a:rPr lang="ru-RU" altLang="ru-RU" sz="1600" dirty="0" smtClean="0">
                <a:ea typeface="ＭＳ Ｐゴシック" panose="020B0600070205080204" pitchFamily="34" charset="-128"/>
              </a:rPr>
              <a:t>тазобедренных, коленных и голеностопных суставов, являются профилактикой артрозов данных суставов</a:t>
            </a:r>
            <a:endParaRPr lang="ru-RU" altLang="ru-RU" sz="16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76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17323" y="253708"/>
            <a:ext cx="4606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Жим ногами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1671" y="892585"/>
            <a:ext cx="100476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Задействованные мышцы:</a:t>
            </a:r>
          </a:p>
          <a:p>
            <a:r>
              <a:rPr lang="ru-RU" dirty="0" smtClean="0"/>
              <a:t>- четырехглавая</a:t>
            </a:r>
          </a:p>
          <a:p>
            <a:r>
              <a:rPr lang="ru-RU" dirty="0" smtClean="0"/>
              <a:t>- бицепс бедра</a:t>
            </a:r>
          </a:p>
          <a:p>
            <a:r>
              <a:rPr lang="ru-RU" dirty="0" smtClean="0"/>
              <a:t>- ягодичная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повздовшно</a:t>
            </a:r>
            <a:r>
              <a:rPr lang="ru-RU" dirty="0" smtClean="0"/>
              <a:t>-поясничная </a:t>
            </a:r>
          </a:p>
          <a:p>
            <a:endParaRPr lang="ru-RU" dirty="0" smtClean="0"/>
          </a:p>
          <a:p>
            <a:r>
              <a:rPr lang="ru-RU" dirty="0" smtClean="0"/>
              <a:t>Нормализуют кровообращение. Оказывают профилактическое действие при вегето-сосудистой дистонии (гипертония, гипотония, аритмия), </a:t>
            </a:r>
            <a:r>
              <a:rPr lang="ru-RU" dirty="0" err="1" smtClean="0"/>
              <a:t>варикозе</a:t>
            </a:r>
            <a:r>
              <a:rPr lang="ru-RU" dirty="0" smtClean="0"/>
              <a:t> и эндартериите нижних конечностей </a:t>
            </a:r>
          </a:p>
          <a:p>
            <a:r>
              <a:rPr lang="ru-RU" dirty="0" smtClean="0"/>
              <a:t>Улучшают кровоснабжение органов брюшной полости и способствуют восстановлению их моторики (в большей степени печень и толстый кишечник)</a:t>
            </a:r>
          </a:p>
          <a:p>
            <a:r>
              <a:rPr lang="ru-RU" dirty="0" smtClean="0"/>
              <a:t>Эффективны при лечении застойных процессов мочеполовой и выделительной систем (устраняя венозный застой и улучшая обменные процессы в органах малого таза,  являются профилактикой вялых (атонических) запоров, лечебным воздействием при хронических гинекологических проблемах) </a:t>
            </a:r>
          </a:p>
          <a:p>
            <a:r>
              <a:rPr lang="ru-RU" dirty="0" smtClean="0"/>
              <a:t>Восстанавливая и укрепляя </a:t>
            </a:r>
            <a:r>
              <a:rPr lang="ru-RU" dirty="0" err="1" smtClean="0"/>
              <a:t>связочно</a:t>
            </a:r>
            <a:r>
              <a:rPr lang="ru-RU" dirty="0" smtClean="0"/>
              <a:t>-суставной аппарат голеностопных, коленных и тазобедренных суставов, являются профилактикой артрозов данных суставов</a:t>
            </a:r>
          </a:p>
          <a:p>
            <a:r>
              <a:rPr lang="ru-RU" dirty="0" smtClean="0"/>
              <a:t>Разгружает поясничный отдел позвоночника (за счет отсутствия вертикальной нагрузки и округления поясничного лордоза в процессе выполнения упражнения)</a:t>
            </a:r>
          </a:p>
          <a:p>
            <a:r>
              <a:rPr lang="ru-RU" dirty="0" smtClean="0"/>
              <a:t>По влиянию на организм это упражнение сходно с приседаниями, отличаясь лишь отсутствием вертикальной нагрузки на позвоночник.</a:t>
            </a: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230" y="623040"/>
            <a:ext cx="19605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917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Сгибание\разгибание ног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048078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Задействованные мышцы:</a:t>
            </a:r>
          </a:p>
          <a:p>
            <a:r>
              <a:rPr lang="ru-RU" dirty="0"/>
              <a:t>сгибание ног- бицепс бедра</a:t>
            </a:r>
          </a:p>
          <a:p>
            <a:r>
              <a:rPr lang="ru-RU" dirty="0"/>
              <a:t>разгибание ног- четырехглавая</a:t>
            </a:r>
          </a:p>
          <a:p>
            <a:endParaRPr lang="ru-RU" dirty="0"/>
          </a:p>
          <a:p>
            <a:r>
              <a:rPr lang="ru-RU" dirty="0"/>
              <a:t>Нормализуют кровообращение. Оказывают профилактическое действие при вегето-сосудистой дистонии (гипертония, гипотония, аритмия), </a:t>
            </a:r>
            <a:r>
              <a:rPr lang="ru-RU" dirty="0" err="1"/>
              <a:t>варикозе</a:t>
            </a:r>
            <a:r>
              <a:rPr lang="ru-RU" dirty="0"/>
              <a:t> и эндартериите нижних конечностей </a:t>
            </a:r>
          </a:p>
          <a:p>
            <a:r>
              <a:rPr lang="ru-RU" dirty="0"/>
              <a:t>Эффективны при лечении застойных процессов мочеполовой и выделительной систем (устраняя венозный застой и улучшая обменные процессы в органах малого таза,  являются профилактикой вялых (атонических) запоров, лечебным воздействием при хронических гинекологических проблемах) </a:t>
            </a:r>
          </a:p>
          <a:p>
            <a:r>
              <a:rPr lang="ru-RU" dirty="0"/>
              <a:t>Восстанавливая и укрепляя </a:t>
            </a:r>
            <a:r>
              <a:rPr lang="ru-RU" dirty="0" err="1"/>
              <a:t>связочно</a:t>
            </a:r>
            <a:r>
              <a:rPr lang="ru-RU" dirty="0"/>
              <a:t>-суставной аппарат коленных суставов, являются профилактикой артрозов данных суставов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48061" y="901187"/>
            <a:ext cx="213988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3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Сведение\разведение ног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Задействованные мышцы:</a:t>
            </a:r>
          </a:p>
          <a:p>
            <a:r>
              <a:rPr lang="ru-RU" dirty="0"/>
              <a:t>сведение ног- аддуктор</a:t>
            </a:r>
          </a:p>
          <a:p>
            <a:r>
              <a:rPr lang="ru-RU" dirty="0"/>
              <a:t>разведение ног - </a:t>
            </a:r>
            <a:r>
              <a:rPr lang="ru-RU" dirty="0" err="1"/>
              <a:t>напрягатель</a:t>
            </a:r>
            <a:r>
              <a:rPr lang="ru-RU" dirty="0"/>
              <a:t> широкой фасции бедра</a:t>
            </a:r>
          </a:p>
          <a:p>
            <a:endParaRPr lang="ru-RU" dirty="0"/>
          </a:p>
          <a:p>
            <a:r>
              <a:rPr lang="ru-RU" dirty="0"/>
              <a:t>Нормализуют кровообращение. Оказывают профилактическое действие при вегето-сосудистой дистонии (гипертонии, гипотонии, аритмии), </a:t>
            </a:r>
            <a:r>
              <a:rPr lang="ru-RU" dirty="0" err="1"/>
              <a:t>варикозе</a:t>
            </a:r>
            <a:r>
              <a:rPr lang="ru-RU" dirty="0"/>
              <a:t> и эндартериите нижних конечностей Эффективны при лечении застойных процессов мочеполовой и выделительной систем (устраняя венозный застой и улучшая обменные процессы в органах малого таза,  являются профилактикой вялых (атонических) запоров, лечебным воздействием при хронических гинекологических проблемах) Устраняя подкожные жировые отложения с внешней и внутренней сторон бедра, оказывают «антицеллюлитное» воздействие на данную зону</a:t>
            </a:r>
          </a:p>
          <a:p>
            <a:endParaRPr lang="ru-RU" dirty="0"/>
          </a:p>
          <a:p>
            <a:r>
              <a:rPr lang="ru-RU" dirty="0"/>
              <a:t>- Улучшая кровообращение, вы заставляете кровь больше двигаться через ткани, где откладывается целлюлит и выводить токсины из этих областей, что способствует их сглаживанию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40085" y="1399315"/>
            <a:ext cx="201795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8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94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Пресс\спина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3430" y="1000461"/>
            <a:ext cx="10650967" cy="258010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Задействованные мышцы:</a:t>
            </a:r>
          </a:p>
          <a:p>
            <a:r>
              <a:rPr lang="ru-RU" dirty="0"/>
              <a:t>сгибания туловища- абдоминальные</a:t>
            </a:r>
          </a:p>
          <a:p>
            <a:endParaRPr lang="ru-RU" dirty="0"/>
          </a:p>
          <a:p>
            <a:r>
              <a:rPr lang="ru-RU" dirty="0"/>
              <a:t> Устраняют застой крови в брюшной полости и укрепляют её переднюю стенку. Нормализуют работу желудочно-кишечного тракта (желудок, поджелудочная железа, печень и тонкий кишечник)Активизируют выделение желчи (способствуют ликвидации застойных явлений в протоках и желчном пузыре)разгибания туловища- разгибатель спины. Укрепляя мышцы «разгибатели» спины, являются профилактикой заболеваний позвоночного столба (остеохондроз, </a:t>
            </a:r>
            <a:r>
              <a:rPr lang="ru-RU" dirty="0" err="1"/>
              <a:t>остеоартроз</a:t>
            </a:r>
            <a:r>
              <a:rPr lang="ru-RU" dirty="0"/>
              <a:t>)положительно влияют на обменные процессы в почках и надпочечниках</a:t>
            </a:r>
          </a:p>
          <a:p>
            <a:r>
              <a:rPr lang="ru-RU" dirty="0" smtClean="0"/>
              <a:t>разгибания туловища- разгибатель спины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73812" y="3377672"/>
            <a:ext cx="2042337" cy="24386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7732" y="3784958"/>
            <a:ext cx="86814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Лечебное действие специальных физических упражнений на организм человека, страдающего заболеваниями ЖКТ, проявляется в улучшении кровообращения органов брюшной полости и малого таза, усилении оттока венозной крови. Все это приводит к улучшению питания стенок кишечника и, следовательно, способствует более быстрому заживлению язв и трещин, ликвидации воспалительного процесса. Влияя на нервную систему, мышцы брюшного пресса, вызывая чередование повышения и понижения внутри-брюшного давления, физические упражнения стимулируют двигательную функцию кишечника.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91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Грудь\спина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Задействованные мышцы</a:t>
            </a:r>
          </a:p>
          <a:p>
            <a:r>
              <a:rPr lang="ru-RU" dirty="0"/>
              <a:t>Жим - грудные мышцы</a:t>
            </a:r>
          </a:p>
          <a:p>
            <a:r>
              <a:rPr lang="ru-RU" dirty="0"/>
              <a:t>Тяга – широчайшие, ромбовидные</a:t>
            </a:r>
          </a:p>
          <a:p>
            <a:endParaRPr lang="ru-RU" dirty="0"/>
          </a:p>
          <a:p>
            <a:r>
              <a:rPr lang="ru-RU" dirty="0"/>
              <a:t> Нормализуют кровообращение. Оказывают профилактическое действие при вегето-сосудистой дистонии (гипертонии, гипотонии, аритмии), </a:t>
            </a:r>
            <a:r>
              <a:rPr lang="ru-RU" dirty="0" err="1"/>
              <a:t>варикозе</a:t>
            </a:r>
            <a:r>
              <a:rPr lang="ru-RU" dirty="0"/>
              <a:t> и эндартериите верхних конечностей Нормализуют сердечную деятельность. Способствуют очищению бронхо-легочных путей после простудных заболеваний. Восстанавливая и укрепляя </a:t>
            </a:r>
            <a:r>
              <a:rPr lang="ru-RU" dirty="0" err="1"/>
              <a:t>связочно</a:t>
            </a:r>
            <a:r>
              <a:rPr lang="ru-RU" dirty="0"/>
              <a:t>-суставной аппарат плечевых и локтевых суставов, являются профилактикой артрозов данных суставов Тяга, укрепляя мускулатуру в районе грудного и поясничного отделов позвоночника, является профилактикой остеохондроза данных отделов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81459" y="2849050"/>
            <a:ext cx="1963082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1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Жим от плеч\тяга сверху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Задействованные мышцы:</a:t>
            </a:r>
          </a:p>
          <a:p>
            <a:r>
              <a:rPr lang="ru-RU" dirty="0"/>
              <a:t>жим от плеч- дельтовидные</a:t>
            </a:r>
          </a:p>
          <a:p>
            <a:r>
              <a:rPr lang="ru-RU" dirty="0"/>
              <a:t>тяга сверху- широчайшие, трапециевидные</a:t>
            </a:r>
          </a:p>
          <a:p>
            <a:endParaRPr lang="ru-RU" dirty="0"/>
          </a:p>
          <a:p>
            <a:r>
              <a:rPr lang="ru-RU" dirty="0"/>
              <a:t>Нормализуют кровообращение. Оказывают профилактическое действие при вегето-сосудистой дистонии (гипертонии, гипотонии, аритмии), </a:t>
            </a:r>
            <a:r>
              <a:rPr lang="ru-RU" dirty="0" err="1"/>
              <a:t>варикозе</a:t>
            </a:r>
            <a:r>
              <a:rPr lang="ru-RU" dirty="0"/>
              <a:t> и эндартериите верхних конечностей </a:t>
            </a:r>
          </a:p>
          <a:p>
            <a:r>
              <a:rPr lang="ru-RU" dirty="0"/>
              <a:t>Нормализует сердечную деятельность</a:t>
            </a:r>
          </a:p>
          <a:p>
            <a:r>
              <a:rPr lang="ru-RU" dirty="0"/>
              <a:t>Способствуют очищению бронхо-легочных путей, после простудных заболеваний</a:t>
            </a:r>
          </a:p>
          <a:p>
            <a:r>
              <a:rPr lang="ru-RU" dirty="0"/>
              <a:t>Восстанавливая и укрепляя </a:t>
            </a:r>
            <a:r>
              <a:rPr lang="ru-RU" dirty="0" err="1"/>
              <a:t>связочно</a:t>
            </a:r>
            <a:r>
              <a:rPr lang="ru-RU" dirty="0"/>
              <a:t>-суставной аппарат локтевых и плечевых суставов, является профилактикой артрозов данных суставов </a:t>
            </a:r>
          </a:p>
          <a:p>
            <a:r>
              <a:rPr lang="ru-RU" dirty="0"/>
              <a:t>Тяга сверху, укрепляя мускулатуру в районе шейного и грудного отделов позвоночника, является профилактикой шейно-грудного остеохондроза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02797" y="3254469"/>
            <a:ext cx="1920406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2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727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Круговая тренировка – это последовательное выполнение аэробных и анаэробных упражнений, интервалы между которыми </a:t>
            </a:r>
            <a:r>
              <a:rPr lang="ru-RU" dirty="0" smtClean="0"/>
              <a:t>составляют 30  </a:t>
            </a:r>
            <a:r>
              <a:rPr lang="ru-RU" dirty="0"/>
              <a:t>секунд. </a:t>
            </a:r>
            <a:r>
              <a:rPr lang="ru-RU" dirty="0" smtClean="0"/>
              <a:t>Отдых </a:t>
            </a:r>
            <a:r>
              <a:rPr lang="ru-RU" dirty="0"/>
              <a:t>между ними </a:t>
            </a:r>
            <a:r>
              <a:rPr lang="ru-RU" dirty="0" smtClean="0"/>
              <a:t>составляет 30 сек на восстановительных станциях.</a:t>
            </a:r>
          </a:p>
          <a:p>
            <a:r>
              <a:rPr lang="ru-RU" dirty="0"/>
              <a:t>ПОЛНОЦЕННЫЙ </a:t>
            </a:r>
            <a:r>
              <a:rPr lang="ru-RU" dirty="0" smtClean="0"/>
              <a:t>ФИТНЕС включает 5 компонентов  </a:t>
            </a:r>
            <a:r>
              <a:rPr lang="ru-RU" dirty="0"/>
              <a:t>= </a:t>
            </a:r>
            <a:br>
              <a:rPr lang="ru-RU" dirty="0"/>
            </a:br>
            <a:r>
              <a:rPr lang="ru-RU" dirty="0"/>
              <a:t>= разминка + силовая + </a:t>
            </a:r>
            <a:r>
              <a:rPr lang="ru-RU" dirty="0" err="1"/>
              <a:t>кардио</a:t>
            </a:r>
            <a:r>
              <a:rPr lang="ru-RU" dirty="0"/>
              <a:t>-тренировка + </a:t>
            </a:r>
            <a:br>
              <a:rPr lang="ru-RU" dirty="0"/>
            </a:br>
            <a:r>
              <a:rPr lang="ru-RU" dirty="0"/>
              <a:t>+ восстановление + растяжка = </a:t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5669" y="3552298"/>
            <a:ext cx="102206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  <a:r>
              <a:rPr lang="ru-RU" dirty="0" smtClean="0"/>
              <a:t> Гидравлическое сопротивление</a:t>
            </a:r>
            <a:br>
              <a:rPr lang="ru-RU" dirty="0" smtClean="0"/>
            </a:br>
            <a:r>
              <a:rPr lang="ru-RU" dirty="0" smtClean="0"/>
              <a:t>2. 30 минут тренировка</a:t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dirty="0" err="1" smtClean="0"/>
              <a:t>Кардио</a:t>
            </a:r>
            <a:r>
              <a:rPr lang="ru-RU" dirty="0" smtClean="0"/>
              <a:t> и силовая нагрузка</a:t>
            </a:r>
            <a:br>
              <a:rPr lang="ru-RU" dirty="0" smtClean="0"/>
            </a:br>
            <a:r>
              <a:rPr lang="ru-RU" dirty="0" smtClean="0"/>
              <a:t>4. Би и моно позитивные тренажеры</a:t>
            </a:r>
            <a:br>
              <a:rPr lang="ru-RU" dirty="0" smtClean="0"/>
            </a:br>
            <a:r>
              <a:rPr lang="ru-RU" dirty="0" smtClean="0"/>
              <a:t>5. Таблица ЧСС (частота </a:t>
            </a:r>
            <a:br>
              <a:rPr lang="ru-RU" dirty="0" smtClean="0"/>
            </a:br>
            <a:r>
              <a:rPr lang="ru-RU" dirty="0" smtClean="0"/>
              <a:t>сердечных сокращений)</a:t>
            </a:r>
          </a:p>
          <a:p>
            <a:r>
              <a:rPr lang="ru-RU" dirty="0" smtClean="0"/>
              <a:t>6. Поддержание ЧСС (частоту сердечных сокращений) 50% - 85%</a:t>
            </a:r>
          </a:p>
          <a:p>
            <a:r>
              <a:rPr lang="ru-RU" dirty="0" smtClean="0"/>
              <a:t>7. 30 секунд интервал времени</a:t>
            </a:r>
          </a:p>
          <a:p>
            <a:r>
              <a:rPr lang="ru-RU" dirty="0" smtClean="0"/>
              <a:t>8. 90 секунд интервал времени</a:t>
            </a:r>
          </a:p>
          <a:p>
            <a:r>
              <a:rPr lang="ru-RU" dirty="0" smtClean="0"/>
              <a:t>9. Пять компонентов фитнеса</a:t>
            </a:r>
          </a:p>
          <a:p>
            <a:r>
              <a:rPr lang="ru-RU" dirty="0" smtClean="0"/>
              <a:t>10. Тренировка безопасна, эффективна и действенна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797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Бицепс\трицепс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2481842"/>
            <a:ext cx="9252473" cy="37253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Задействованные мышцы:</a:t>
            </a:r>
          </a:p>
          <a:p>
            <a:r>
              <a:rPr lang="ru-RU" dirty="0"/>
              <a:t>сгибание рук- бицепс</a:t>
            </a:r>
          </a:p>
          <a:p>
            <a:r>
              <a:rPr lang="ru-RU" dirty="0"/>
              <a:t>разгибание рук- трицепс</a:t>
            </a:r>
          </a:p>
          <a:p>
            <a:endParaRPr lang="ru-RU" dirty="0"/>
          </a:p>
          <a:p>
            <a:r>
              <a:rPr lang="ru-RU" dirty="0"/>
              <a:t>Нормализуют кровообращение. Оказывают профилактическое действие при вегето-сосудистой дистонии (гипертонии, гипотонии, аритмии),  </a:t>
            </a:r>
            <a:r>
              <a:rPr lang="ru-RU" dirty="0" err="1"/>
              <a:t>варикозе</a:t>
            </a:r>
            <a:r>
              <a:rPr lang="ru-RU" dirty="0"/>
              <a:t> и эндартериите верхних конечностей </a:t>
            </a:r>
          </a:p>
          <a:p>
            <a:r>
              <a:rPr lang="ru-RU" dirty="0"/>
              <a:t>Стимулируя повышение подачи крови в головной мозг, способствуют улучшению и восстановлению функций слуха и зрения</a:t>
            </a:r>
          </a:p>
          <a:p>
            <a:r>
              <a:rPr lang="ru-RU" dirty="0"/>
              <a:t>Восстанавливая и укрепляя </a:t>
            </a:r>
            <a:r>
              <a:rPr lang="ru-RU" dirty="0" err="1"/>
              <a:t>связочно</a:t>
            </a:r>
            <a:r>
              <a:rPr lang="ru-RU" dirty="0"/>
              <a:t>-суставной аппарат локтевых суставов, являются профилактикой артрозов данных суставов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94717" y="485447"/>
            <a:ext cx="2194750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Полноценная программа </a:t>
            </a:r>
            <a:r>
              <a:rPr lang="ru-RU" dirty="0" err="1"/>
              <a:t>FitCurves</a:t>
            </a:r>
            <a:r>
              <a:rPr lang="ru-RU" dirty="0"/>
              <a:t> создана исключительно для женщин, с учетом физиологических и психологических особенностей женского организма.</a:t>
            </a:r>
          </a:p>
          <a:p>
            <a:endParaRPr lang="ru-RU" dirty="0"/>
          </a:p>
          <a:p>
            <a:r>
              <a:rPr lang="ru-RU" dirty="0"/>
              <a:t>Уникальная система круговых тренировок, которая включает все компоненты фитнеса, максимально безопасна и эффективна для женщин.</a:t>
            </a:r>
          </a:p>
          <a:p>
            <a:endParaRPr lang="ru-RU" dirty="0"/>
          </a:p>
          <a:p>
            <a:r>
              <a:rPr lang="ru-RU" dirty="0"/>
              <a:t>Принцип работы тренажеров </a:t>
            </a:r>
            <a:r>
              <a:rPr lang="ru-RU" dirty="0" err="1"/>
              <a:t>FitCurves</a:t>
            </a:r>
            <a:r>
              <a:rPr lang="ru-RU" dirty="0"/>
              <a:t> основан на гидравлическом сопротивлении, что позволяет эффективно тренироваться в безопасном режиме даже лицам, имеющим проблемы со здоровьем.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42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Понятие круговой интервальной тренировки</a:t>
            </a:r>
          </a:p>
          <a:p>
            <a:r>
              <a:rPr lang="ru-RU" dirty="0" smtClean="0"/>
              <a:t>2. Принципы круговой интервальной </a:t>
            </a:r>
            <a:r>
              <a:rPr lang="ru-RU" dirty="0" err="1" smtClean="0"/>
              <a:t>трентировкитренировки</a:t>
            </a:r>
            <a:endParaRPr lang="ru-RU" dirty="0" smtClean="0"/>
          </a:p>
          <a:p>
            <a:r>
              <a:rPr lang="ru-RU" dirty="0" smtClean="0"/>
              <a:t>3. Тренажеры, </a:t>
            </a:r>
            <a:r>
              <a:rPr lang="ru-RU" dirty="0" err="1" smtClean="0"/>
              <a:t>колическтво</a:t>
            </a:r>
            <a:r>
              <a:rPr lang="ru-RU" dirty="0" smtClean="0"/>
              <a:t>, описание</a:t>
            </a:r>
          </a:p>
          <a:p>
            <a:r>
              <a:rPr lang="ru-RU" dirty="0" smtClean="0"/>
              <a:t>4. Терапевтический эффект</a:t>
            </a:r>
          </a:p>
          <a:p>
            <a:r>
              <a:rPr lang="ru-RU" dirty="0" smtClean="0"/>
              <a:t>5. растяжка</a:t>
            </a:r>
          </a:p>
          <a:p>
            <a:r>
              <a:rPr lang="ru-RU" dirty="0" smtClean="0"/>
              <a:t>6. задачи кругового тренера</a:t>
            </a:r>
          </a:p>
          <a:p>
            <a:r>
              <a:rPr lang="ru-RU" dirty="0" smtClean="0"/>
              <a:t>7. контроль и редактирование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72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Целевая (эффективная) зона пульса - это процент от максимальной ЧСС, наилучшим образом подходящий к определенным целям занятий.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Итак, целевая ЧСС – это индивидуальная частота сердечных сокращений, подходящая конкретному клиенту во время тренировки.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Как определить целевую ЧСС клиента?</a:t>
            </a:r>
            <a:br>
              <a:rPr lang="ru-RU" dirty="0"/>
            </a:br>
            <a:r>
              <a:rPr lang="ru-RU" dirty="0"/>
              <a:t>Нужно знать историю здоровья, уровень подготовки и возраст.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каких случаях показатель целевой ЧСС может поменяться?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95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ФИТНЕС ЗОНА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зона лежит в пределах 70% от максимальной ЧСС (зеленый браслет).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Сжигается 10% углеводов, 5% белков, 85% жиров.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тренируясь в этой зоне, вы увеличиваете общее количество сожженных калорий по сравнению с предыдущей зоной и обеспечиваете еще большее улучшение состояния сердечно-сосудистой и дыхательной системы.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Тренируясь в этой зоне, вы сжигаете больше калорий просто потому, что тренировка более интенсивна.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показывают исследования, при тренировке в этой зоне вы заставляете свои жировые клетки увеличивать темп высвобождения жира, а свои мышцы – сжигать жир.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0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488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ОЗДОРОВЛЕНИЯ СЕРДЦА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088" y="365126"/>
            <a:ext cx="10515600" cy="16706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находится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50-60% от максимальной ЧСС (красный или желтый браслет)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Сжигается 10% углеводов, 5% белков и 85% жиров.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 в этой зоне наиболее комфортны и легки. Эта зона наилучшим образом подходит для людей, которые либо только начали тренироваться, либо имеют низкий уровень физической подготовки, либо имеют проблемы со здоровьем (клиенты особой группы).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мнение, что тренировки в этой зоне не обеспечивают сжигания достаточного количества калорий и недостаточно интенсивны, чтобы улучшить состояние сердечно-сосудистой и дыхательной систем, доказано, что они снижают количество жира, снижают артериальное давление и уровень холестерина.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для начинающих начать именно с этой пульсовой зоны!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2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АЭРОБНАЯ ЗОНА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Третья зона подразумевает тренировки при интенсивности 80% от максимальной ЧСС. (синий браслет)</a:t>
            </a:r>
            <a:br>
              <a:rPr lang="ru-RU" dirty="0"/>
            </a:br>
            <a:r>
              <a:rPr lang="ru-RU" dirty="0"/>
              <a:t>Сжигается 50% углеводов, 1% белков, 50% жиров.</a:t>
            </a:r>
            <a:br>
              <a:rPr lang="ru-RU" dirty="0"/>
            </a:br>
            <a:r>
              <a:rPr lang="ru-RU" dirty="0"/>
              <a:t>Это наиболее предпочтительная зона для тренировок на выносливость. При тренировке в этой зоне возможности вашего организма значительно возрастают, возрастает число и размер кровеносных сосудов, увеличивается жизненная емкость легких.</a:t>
            </a:r>
            <a:br>
              <a:rPr lang="ru-RU" dirty="0"/>
            </a:br>
            <a:r>
              <a:rPr lang="ru-RU" dirty="0"/>
              <a:t>Увеличивается ударный объем (количество крови выталкиваемой левым желудочком за одно сокращение) и уменьшается пульс в покое. Это означает, что функциональное состояние вашей сердечно-сосудистой и дыхательной систем улучшается, увеличивается сила вашего сердца.</a:t>
            </a:r>
            <a:br>
              <a:rPr lang="ru-RU" dirty="0"/>
            </a:br>
            <a:r>
              <a:rPr lang="ru-RU" dirty="0"/>
              <a:t>Помните о том, что если ваш организм еще не готов к такой нагрузке, вы будете только изнашивать свое сердце, добиваясь, скорее, обратного эффекта.</a:t>
            </a:r>
            <a:br>
              <a:rPr lang="ru-RU" dirty="0"/>
            </a:br>
            <a:r>
              <a:rPr lang="ru-RU" dirty="0"/>
              <a:t>К тому же, с возрастанием интенсивности тренировки, увеличивается количество сожженных калорий.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49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4. АНАЭРОБНАЯ ЗОНА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Следующая зона лежит в пределах 85-90% от максимальной ЧСС (фиолетовый браслет). </a:t>
            </a:r>
            <a:br>
              <a:rPr lang="ru-RU" dirty="0"/>
            </a:br>
            <a:r>
              <a:rPr lang="ru-RU" dirty="0"/>
              <a:t>Сжигается 85% углеводов, менее 1% белков, 15% жиров.</a:t>
            </a:r>
            <a:br>
              <a:rPr lang="ru-RU" dirty="0"/>
            </a:br>
            <a:r>
              <a:rPr lang="ru-RU" dirty="0"/>
              <a:t>При тренировке в этой зоне улучшается показатель максимального потребления кислорода, а значит, улучшается и состояние сердечно-сосудистой и дыхательной систем, увеличивается толерантность к молочной кислоте, вы становитесь выносливее, легче переносите усталость. Поскольку интенсивность тренировки в этой зоне выше, чем в предыдущих трех зонах, то и количество сжигаемых калорий выше.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 - нагрузка высокой интенсивности, которую даже профессиональные спортсмены применяют не во всех случаях.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29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1201</Words>
  <Application>Microsoft Office PowerPoint</Application>
  <PresentationFormat>Широкоэкранный</PresentationFormat>
  <Paragraphs>119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Garamond</vt:lpstr>
      <vt:lpstr>Times New Roman</vt:lpstr>
      <vt:lpstr>Office Theme</vt:lpstr>
      <vt:lpstr>Методичка по круговой интервальной тренировки</vt:lpstr>
      <vt:lpstr>Презентация PowerPoint</vt:lpstr>
      <vt:lpstr>Презентация PowerPoint</vt:lpstr>
      <vt:lpstr>Оглавление</vt:lpstr>
      <vt:lpstr>Презентация PowerPoint</vt:lpstr>
      <vt:lpstr> 2. ФИТНЕС ЗОНА</vt:lpstr>
      <vt:lpstr>ЗОНА ОЗДОРОВЛЕНИЯ СЕРДЦА</vt:lpstr>
      <vt:lpstr>3. АЭРОБНАЯ ЗОНА</vt:lpstr>
      <vt:lpstr> 4. АНАЭРОБНАЯ ЗОНА</vt:lpstr>
      <vt:lpstr>5. ЗОНА КРАСНОЙ ЛИНИИ.</vt:lpstr>
      <vt:lpstr>Контроль интенсивности тренировки с помощью пульсовых зон</vt:lpstr>
      <vt:lpstr>Как правильно подобрать целевую ЧСС? </vt:lpstr>
      <vt:lpstr>Приседание</vt:lpstr>
      <vt:lpstr>Презентация PowerPoint</vt:lpstr>
      <vt:lpstr>Сгибание\разгибание ног</vt:lpstr>
      <vt:lpstr>Сведение\разведение ног</vt:lpstr>
      <vt:lpstr>Пресс\спина</vt:lpstr>
      <vt:lpstr>Грудь\спина</vt:lpstr>
      <vt:lpstr>Жим от плеч\тяга сверху</vt:lpstr>
      <vt:lpstr>Бицепс\трицепс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Методичка по круговой интервальной тренировки</dc:title>
  <dc:creator>User1</dc:creator>
  <cp:lastModifiedBy>User1</cp:lastModifiedBy>
  <cp:revision>10</cp:revision>
  <dcterms:created xsi:type="dcterms:W3CDTF">2022-06-30T04:49:39Z</dcterms:created>
  <dcterms:modified xsi:type="dcterms:W3CDTF">2022-06-30T06:17:52Z</dcterms:modified>
</cp:coreProperties>
</file>