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1" r:id="rId2"/>
    <p:sldId id="365" r:id="rId3"/>
    <p:sldId id="363" r:id="rId4"/>
    <p:sldId id="364" r:id="rId5"/>
    <p:sldId id="368" r:id="rId6"/>
    <p:sldId id="369" r:id="rId7"/>
    <p:sldId id="367" r:id="rId8"/>
    <p:sldId id="362" r:id="rId9"/>
    <p:sldId id="351" r:id="rId10"/>
  </p:sldIdLst>
  <p:sldSz cx="9144000" cy="5143500" type="screen16x9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AA5"/>
    <a:srgbClr val="67ACDC"/>
    <a:srgbClr val="ECEDF2"/>
    <a:srgbClr val="C8196B"/>
    <a:srgbClr val="9D9D9C"/>
    <a:srgbClr val="65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CB"/>
          </a:solidFill>
        </a:fill>
      </a:tcStyle>
    </a:wholeTbl>
    <a:band2H>
      <a:tcTxStyle/>
      <a:tcStyle>
        <a:tcBdr/>
        <a:fill>
          <a:solidFill>
            <a:srgbClr val="F2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1"/>
          </a:solidFill>
        </a:fill>
      </a:tcStyle>
    </a:wholeTbl>
    <a:band2H>
      <a:tcTxStyle/>
      <a:tcStyle>
        <a:tcBdr/>
        <a:fill>
          <a:solidFill>
            <a:srgbClr val="E6EA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F7F4"/>
          </a:solidFill>
        </a:fill>
      </a:tcStyle>
    </a:wholeTbl>
    <a:band2H>
      <a:tcTxStyle/>
      <a:tcStyle>
        <a:tcBdr/>
        <a:fill>
          <a:solidFill>
            <a:srgbClr val="FCFB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/>
    <p:restoredTop sz="96272"/>
  </p:normalViewPr>
  <p:slideViewPr>
    <p:cSldViewPr snapToGrid="0" snapToObjects="1">
      <p:cViewPr varScale="1">
        <p:scale>
          <a:sx n="119" d="100"/>
          <a:sy n="119" d="100"/>
        </p:scale>
        <p:origin x="50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5" d="100"/>
        <a:sy n="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40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A882355-56D6-AB4E-BA2C-587B3F8E27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068DA0-72F6-6E4F-AC71-AFB26FA5C7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95E61-C3E2-5B4F-A066-FD7FDF85B066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D7A29B2-D203-4C4E-A435-9260340B9F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12762D-160D-4A45-98F9-99A28D4BD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CD4A-8EDD-E64D-9176-E4CDFF09B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6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xfrm>
            <a:off x="914401" y="4715154"/>
            <a:ext cx="5029200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20911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6CF892-64B0-6D4C-961A-7F7B3F31F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301E95-4F67-1B4D-9379-F2335F630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3" y="437645"/>
            <a:ext cx="3012720" cy="430389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4AC8AE87-57F0-6D46-9085-63B6CDEEF2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2005673"/>
            <a:ext cx="6841340" cy="5660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162CBF4E-9D26-3F49-92CA-69ADA80D53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2583" y="2738273"/>
            <a:ext cx="6841340" cy="453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85AA5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b="0" dirty="0"/>
              <a:t>Подзаголовок и/или имя спикера</a:t>
            </a:r>
            <a:endParaRPr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6EC459DE-AB26-8041-BEE9-43CD16DE56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583" y="4668746"/>
            <a:ext cx="789180" cy="2350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b="0" dirty="0"/>
              <a:t>Дата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5100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B9AA9E-05A1-1543-A1B3-0A9E316DF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0D2A07-A3A3-1E41-8D9C-AD548372F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3" y="437645"/>
            <a:ext cx="3012720" cy="430388"/>
          </a:xfrm>
          <a:prstGeom prst="rect">
            <a:avLst/>
          </a:prstGeom>
        </p:spPr>
      </p:pic>
      <p:sp>
        <p:nvSpPr>
          <p:cNvPr id="18" name="Текст заголовка">
            <a:extLst>
              <a:ext uri="{FF2B5EF4-FFF2-40B4-BE49-F238E27FC236}">
                <a16:creationId xmlns:a16="http://schemas.microsoft.com/office/drawing/2014/main" xmlns="" id="{CCB49911-DAD1-924D-B4DC-A8B11EB2EE77}"/>
              </a:ext>
            </a:extLst>
          </p:cNvPr>
          <p:cNvSpPr txBox="1">
            <a:spLocks/>
          </p:cNvSpPr>
          <p:nvPr userDrawn="1"/>
        </p:nvSpPr>
        <p:spPr>
          <a:xfrm>
            <a:off x="772583" y="4668986"/>
            <a:ext cx="3215217" cy="474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Учебный центр «Профессионал»			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C9CC4583-DB2D-AB40-A573-87A2F3D435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1772521"/>
            <a:ext cx="6841340" cy="841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4BC999D2-4BB1-F846-A17D-5B28F818B5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583" y="2734749"/>
            <a:ext cx="6841340" cy="7833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67ACDC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70756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C70C26-7899-B848-9E95-802DF0FD6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324284" y="4851448"/>
            <a:ext cx="424713" cy="1650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849F9-C963-804D-AE3E-44C1E2C6A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C91678E0-0590-9948-8F4B-61F74EB48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0" y="802892"/>
            <a:ext cx="6841340" cy="345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285AA5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0B332D88-17DE-6241-8C25-1D212744E2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2260" y="1393754"/>
            <a:ext cx="3746448" cy="2984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0A2C9A6B-38F2-A243-9E71-9D120C4141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26911" y="1393754"/>
            <a:ext cx="3746448" cy="2984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A361BD6E-F8E7-9F46-8FE9-AAC31A2715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87663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CD15DE-27DC-364F-931C-6E98938F9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849F9-C963-804D-AE3E-44C1E2C6A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18" name="Bildplatzhalter 2">
            <a:extLst>
              <a:ext uri="{FF2B5EF4-FFF2-40B4-BE49-F238E27FC236}">
                <a16:creationId xmlns:a16="http://schemas.microsoft.com/office/drawing/2014/main" xmlns="" id="{5EBF0E70-6BBC-EF4C-98BF-C132776451B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4498" y="947365"/>
            <a:ext cx="4068639" cy="363844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7B4AA5EA-B601-8F44-983D-2B673E37C5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0" y="947364"/>
            <a:ext cx="3840232" cy="3638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04F4220D-C699-8247-B728-BE0B6A81EF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2087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B35296-2456-D740-B7BD-3A9B8A62B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849F9-C963-804D-AE3E-44C1E2C6A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18" name="Bildplatzhalter 2">
            <a:extLst>
              <a:ext uri="{FF2B5EF4-FFF2-40B4-BE49-F238E27FC236}">
                <a16:creationId xmlns:a16="http://schemas.microsoft.com/office/drawing/2014/main" xmlns="" id="{5EBF0E70-6BBC-EF4C-98BF-C132776451B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4499" y="947365"/>
            <a:ext cx="1684948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xmlns="" id="{5BD0F45B-CF23-264B-A4F1-348C332A193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4899" y="947365"/>
            <a:ext cx="1684948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xmlns="" id="{F5965997-3057-EA47-8105-BC6B5082B28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434499" y="2658934"/>
            <a:ext cx="1684948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00932E3E-6F50-0E41-8D87-A7061DDBAE8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364899" y="2658934"/>
            <a:ext cx="1684948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7B266BF0-03A3-454C-B709-5D8F948C2E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0" y="947365"/>
            <a:ext cx="3840232" cy="3224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0F234B83-B8B1-E94A-B30B-A094714A17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8831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C09ED16-35E8-3244-A99F-03AE5669D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849F9-C963-804D-AE3E-44C1E2C6A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18" name="Bildplatzhalter 2">
            <a:extLst>
              <a:ext uri="{FF2B5EF4-FFF2-40B4-BE49-F238E27FC236}">
                <a16:creationId xmlns:a16="http://schemas.microsoft.com/office/drawing/2014/main" xmlns="" id="{5EBF0E70-6BBC-EF4C-98BF-C132776451B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4498" y="947365"/>
            <a:ext cx="3521563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xmlns="" id="{FBFC5A28-5578-6348-94EE-1EF27A2E6E5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434498" y="2674566"/>
            <a:ext cx="3521563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09BFC5BF-561E-E745-ADD2-A71290071C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0" y="947365"/>
            <a:ext cx="3840232" cy="3224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45CE3C1-5E24-AB42-8BFB-CC3E01400B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792797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0F98C9F-04A0-5248-8584-70703F690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849F9-C963-804D-AE3E-44C1E2C6A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13" name="Bildplatzhalter 2">
            <a:extLst>
              <a:ext uri="{FF2B5EF4-FFF2-40B4-BE49-F238E27FC236}">
                <a16:creationId xmlns:a16="http://schemas.microsoft.com/office/drawing/2014/main" xmlns="" id="{FBFC5A28-5578-6348-94EE-1EF27A2E6E5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72260" y="3156119"/>
            <a:ext cx="1573772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xmlns="" id="{485E0CCC-813A-114B-8007-FF0443033A2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300900" y="3156119"/>
            <a:ext cx="1606794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xmlns="" id="{EDA10678-B779-2D49-9594-2125ABDC121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262562" y="3159641"/>
            <a:ext cx="1606794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B01B2D97-317D-F849-8936-CCA135C263B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224224" y="3156119"/>
            <a:ext cx="1606794" cy="149703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E38B3DE5-B94D-444E-ACDE-24549C6CBC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0" y="947365"/>
            <a:ext cx="7458758" cy="19551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433AF2C8-18C3-0E4E-A906-CAC9D67094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7301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546D46-1BFB-7D45-B944-5FDF16BF8C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14A3FD7B-36D6-684B-94D0-C87669DCC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1228354"/>
            <a:ext cx="6841340" cy="18577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E0BE5735-4C92-6C4B-B5F1-5DCB5A9FA0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583" y="3297797"/>
            <a:ext cx="6841340" cy="5037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rgbClr val="285AA5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000244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D21150-3DB4-8C49-AA76-34D6ED1BC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B942717B-BBEB-2A42-A0AF-78ED918BC4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1228354"/>
            <a:ext cx="6841340" cy="18577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212DB9CB-A92D-854E-82C8-1D2A43AE84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583" y="3297797"/>
            <a:ext cx="6841340" cy="5037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rgbClr val="67ACDC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6266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999CE4-0855-7A44-809E-324C7FD1C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29858E84-BD7A-124B-93C3-E881B1A2CF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1228354"/>
            <a:ext cx="6841340" cy="18577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AEA0FB2-E9E1-FF4F-9595-16A3E99A32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583" y="3297797"/>
            <a:ext cx="6841340" cy="5037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rgbClr val="67ACDC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42117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04E51D7-1D8E-0E41-9A25-842861085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61EC4253-A729-604B-B75F-B07EA5F763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1228354"/>
            <a:ext cx="6841340" cy="18577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45AA42B-E0D6-6F4A-9933-E6AD625ED4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583" y="3297797"/>
            <a:ext cx="6841340" cy="5037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285AA5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0248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6CF892-64B0-6D4C-961A-7F7B3F31F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4AC8AE87-57F0-6D46-9085-63B6CDEEF2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2005673"/>
            <a:ext cx="6841340" cy="5660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162CBF4E-9D26-3F49-92CA-69ADA80D53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2583" y="2738273"/>
            <a:ext cx="6841340" cy="453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85AA5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b="0" dirty="0"/>
              <a:t>Подзаголовок и/или имя спикера</a:t>
            </a:r>
            <a:endParaRPr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6EC459DE-AB26-8041-BEE9-43CD16DE56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583" y="4668746"/>
            <a:ext cx="789180" cy="2350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b="0" dirty="0"/>
              <a:t>Дата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442779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DEB79A-D29D-F641-AB7F-4050D11C5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CCDEBCDD-AD78-6D4A-B2D7-1EAFE48418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1228354"/>
            <a:ext cx="6841340" cy="18577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7B71C770-A472-6647-A76F-8A4078765E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583" y="3297797"/>
            <a:ext cx="6841340" cy="5037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67ACDC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66948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D34738-DCEF-1743-B988-A55160394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0299" cy="5143500"/>
          </a:xfrm>
          <a:prstGeom prst="rect">
            <a:avLst/>
          </a:prstGeom>
        </p:spPr>
      </p:pic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F6999771-B8BC-194F-BACE-D928AC4A81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1228354"/>
            <a:ext cx="6841340" cy="18577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CC2F56C-3E84-2B4B-A49A-C71A134CA3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583" y="3297797"/>
            <a:ext cx="6841340" cy="5037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67ACDC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810778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47C403F-D67C-D244-B0D9-0974394F5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71" name="Medienplatzhalter 13"/>
          <p:cNvSpPr>
            <a:spLocks noGrp="1"/>
          </p:cNvSpPr>
          <p:nvPr>
            <p:ph type="media" idx="13"/>
          </p:nvPr>
        </p:nvSpPr>
        <p:spPr>
          <a:xfrm>
            <a:off x="576000" y="267493"/>
            <a:ext cx="8280001" cy="446650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236E02-600F-6042-8EC4-1079744675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71" name="Medienplatzhalter 13"/>
          <p:cNvSpPr>
            <a:spLocks noGrp="1"/>
          </p:cNvSpPr>
          <p:nvPr>
            <p:ph type="media" idx="13"/>
          </p:nvPr>
        </p:nvSpPr>
        <p:spPr>
          <a:xfrm>
            <a:off x="3948137" y="946556"/>
            <a:ext cx="4924863" cy="297414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CBD021-5200-9F44-8A9C-1AF436145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349A776-5BAA-4445-884F-1C392170E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0" y="946556"/>
            <a:ext cx="3332232" cy="3597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ED6A8B4F-9943-7A47-81EC-3EF9B18864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67286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12C1774-6AD5-7D48-AF63-B1F6AB80C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1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dirty="0"/>
          </a:p>
        </p:txBody>
      </p:sp>
      <p:sp>
        <p:nvSpPr>
          <p:cNvPr id="17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256553" y="947365"/>
            <a:ext cx="4068002" cy="14989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5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611951" y="947365"/>
            <a:ext cx="3500604" cy="26869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56553" y="2590339"/>
            <a:ext cx="1962002" cy="104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64154" y="3760726"/>
            <a:ext cx="3854401" cy="104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1951" y="3760726"/>
            <a:ext cx="1608204" cy="104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362554" y="2572726"/>
            <a:ext cx="1962001" cy="223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83AED3-88D7-ED43-B73A-E225BF58AB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0B6323E-6620-2447-AC6B-A007C71D88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B4BA9E7-9FA2-B947-95DB-8AA584843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5C75B8-16B8-6342-9505-5C7684C8C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BA77541A-C559-DC4B-8731-4B248A6B7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735014"/>
            <a:ext cx="2048010" cy="410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35">
            <a:extLst>
              <a:ext uri="{FF2B5EF4-FFF2-40B4-BE49-F238E27FC236}">
                <a16:creationId xmlns:a16="http://schemas.microsoft.com/office/drawing/2014/main" xmlns="" id="{787FED50-B617-244E-BE3C-980D432515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5059" y="1852213"/>
            <a:ext cx="1787618" cy="3871782"/>
          </a:xfrm>
          <a:custGeom>
            <a:avLst/>
            <a:gdLst>
              <a:gd name="connsiteX0" fmla="*/ 789411 w 6663269"/>
              <a:gd name="connsiteY0" fmla="*/ 0 h 14435655"/>
              <a:gd name="connsiteX1" fmla="*/ 981125 w 6663269"/>
              <a:gd name="connsiteY1" fmla="*/ 0 h 14435655"/>
              <a:gd name="connsiteX2" fmla="*/ 1365358 w 6663269"/>
              <a:gd name="connsiteY2" fmla="*/ 0 h 14435655"/>
              <a:gd name="connsiteX3" fmla="*/ 1408051 w 6663269"/>
              <a:gd name="connsiteY3" fmla="*/ 7250 h 14435655"/>
              <a:gd name="connsiteX4" fmla="*/ 1437049 w 6663269"/>
              <a:gd name="connsiteY4" fmla="*/ 20945 h 14435655"/>
              <a:gd name="connsiteX5" fmla="*/ 1450743 w 6663269"/>
              <a:gd name="connsiteY5" fmla="*/ 49945 h 14435655"/>
              <a:gd name="connsiteX6" fmla="*/ 1465243 w 6663269"/>
              <a:gd name="connsiteY6" fmla="*/ 92640 h 14435655"/>
              <a:gd name="connsiteX7" fmla="*/ 1465243 w 6663269"/>
              <a:gd name="connsiteY7" fmla="*/ 156279 h 14435655"/>
              <a:gd name="connsiteX8" fmla="*/ 1472492 w 6663269"/>
              <a:gd name="connsiteY8" fmla="*/ 220724 h 14435655"/>
              <a:gd name="connsiteX9" fmla="*/ 1493436 w 6663269"/>
              <a:gd name="connsiteY9" fmla="*/ 277113 h 14435655"/>
              <a:gd name="connsiteX10" fmla="*/ 1521629 w 6663269"/>
              <a:gd name="connsiteY10" fmla="*/ 334308 h 14435655"/>
              <a:gd name="connsiteX11" fmla="*/ 1550628 w 6663269"/>
              <a:gd name="connsiteY11" fmla="*/ 383447 h 14435655"/>
              <a:gd name="connsiteX12" fmla="*/ 1593321 w 6663269"/>
              <a:gd name="connsiteY12" fmla="*/ 426142 h 14435655"/>
              <a:gd name="connsiteX13" fmla="*/ 1643263 w 6663269"/>
              <a:gd name="connsiteY13" fmla="*/ 462392 h 14435655"/>
              <a:gd name="connsiteX14" fmla="*/ 1692399 w 6663269"/>
              <a:gd name="connsiteY14" fmla="*/ 490587 h 14435655"/>
              <a:gd name="connsiteX15" fmla="*/ 1749591 w 6663269"/>
              <a:gd name="connsiteY15" fmla="*/ 511531 h 14435655"/>
              <a:gd name="connsiteX16" fmla="*/ 1813228 w 6663269"/>
              <a:gd name="connsiteY16" fmla="*/ 526032 h 14435655"/>
              <a:gd name="connsiteX17" fmla="*/ 1920362 w 6663269"/>
              <a:gd name="connsiteY17" fmla="*/ 533282 h 14435655"/>
              <a:gd name="connsiteX18" fmla="*/ 4742907 w 6663269"/>
              <a:gd name="connsiteY18" fmla="*/ 526032 h 14435655"/>
              <a:gd name="connsiteX19" fmla="*/ 4821043 w 6663269"/>
              <a:gd name="connsiteY19" fmla="*/ 526032 h 14435655"/>
              <a:gd name="connsiteX20" fmla="*/ 4899179 w 6663269"/>
              <a:gd name="connsiteY20" fmla="*/ 511531 h 14435655"/>
              <a:gd name="connsiteX21" fmla="*/ 4963621 w 6663269"/>
              <a:gd name="connsiteY21" fmla="*/ 497837 h 14435655"/>
              <a:gd name="connsiteX22" fmla="*/ 5013563 w 6663269"/>
              <a:gd name="connsiteY22" fmla="*/ 468837 h 14435655"/>
              <a:gd name="connsiteX23" fmla="*/ 5062699 w 6663269"/>
              <a:gd name="connsiteY23" fmla="*/ 433392 h 14435655"/>
              <a:gd name="connsiteX24" fmla="*/ 5105393 w 6663269"/>
              <a:gd name="connsiteY24" fmla="*/ 390697 h 14435655"/>
              <a:gd name="connsiteX25" fmla="*/ 5141641 w 6663269"/>
              <a:gd name="connsiteY25" fmla="*/ 341558 h 14435655"/>
              <a:gd name="connsiteX26" fmla="*/ 5162585 w 6663269"/>
              <a:gd name="connsiteY26" fmla="*/ 291613 h 14435655"/>
              <a:gd name="connsiteX27" fmla="*/ 5184333 w 6663269"/>
              <a:gd name="connsiteY27" fmla="*/ 234418 h 14435655"/>
              <a:gd name="connsiteX28" fmla="*/ 5198027 w 6663269"/>
              <a:gd name="connsiteY28" fmla="*/ 170779 h 14435655"/>
              <a:gd name="connsiteX29" fmla="*/ 5205277 w 6663269"/>
              <a:gd name="connsiteY29" fmla="*/ 85390 h 14435655"/>
              <a:gd name="connsiteX30" fmla="*/ 5212525 w 6663269"/>
              <a:gd name="connsiteY30" fmla="*/ 49945 h 14435655"/>
              <a:gd name="connsiteX31" fmla="*/ 5226221 w 6663269"/>
              <a:gd name="connsiteY31" fmla="*/ 20945 h 14435655"/>
              <a:gd name="connsiteX32" fmla="*/ 5255219 w 6663269"/>
              <a:gd name="connsiteY32" fmla="*/ 7250 h 14435655"/>
              <a:gd name="connsiteX33" fmla="*/ 5297911 w 6663269"/>
              <a:gd name="connsiteY33" fmla="*/ 0 h 14435655"/>
              <a:gd name="connsiteX34" fmla="*/ 5674895 w 6663269"/>
              <a:gd name="connsiteY34" fmla="*/ 0 h 14435655"/>
              <a:gd name="connsiteX35" fmla="*/ 5859359 w 6663269"/>
              <a:gd name="connsiteY35" fmla="*/ 0 h 14435655"/>
              <a:gd name="connsiteX36" fmla="*/ 6044629 w 6663269"/>
              <a:gd name="connsiteY36" fmla="*/ 14500 h 14435655"/>
              <a:gd name="connsiteX37" fmla="*/ 6108265 w 6663269"/>
              <a:gd name="connsiteY37" fmla="*/ 20945 h 14435655"/>
              <a:gd name="connsiteX38" fmla="*/ 6172707 w 6663269"/>
              <a:gd name="connsiteY38" fmla="*/ 35445 h 14435655"/>
              <a:gd name="connsiteX39" fmla="*/ 6229093 w 6663269"/>
              <a:gd name="connsiteY39" fmla="*/ 49945 h 14435655"/>
              <a:gd name="connsiteX40" fmla="*/ 6286285 w 6663269"/>
              <a:gd name="connsiteY40" fmla="*/ 70890 h 14435655"/>
              <a:gd name="connsiteX41" fmla="*/ 6343477 w 6663269"/>
              <a:gd name="connsiteY41" fmla="*/ 99890 h 14435655"/>
              <a:gd name="connsiteX42" fmla="*/ 6386171 w 6663269"/>
              <a:gd name="connsiteY42" fmla="*/ 128084 h 14435655"/>
              <a:gd name="connsiteX43" fmla="*/ 6435307 w 6663269"/>
              <a:gd name="connsiteY43" fmla="*/ 163529 h 14435655"/>
              <a:gd name="connsiteX44" fmla="*/ 6471555 w 6663269"/>
              <a:gd name="connsiteY44" fmla="*/ 206224 h 14435655"/>
              <a:gd name="connsiteX45" fmla="*/ 6514249 w 6663269"/>
              <a:gd name="connsiteY45" fmla="*/ 248919 h 14435655"/>
              <a:gd name="connsiteX46" fmla="*/ 6542441 w 6663269"/>
              <a:gd name="connsiteY46" fmla="*/ 291613 h 14435655"/>
              <a:gd name="connsiteX47" fmla="*/ 6570635 w 6663269"/>
              <a:gd name="connsiteY47" fmla="*/ 341558 h 14435655"/>
              <a:gd name="connsiteX48" fmla="*/ 6599633 w 6663269"/>
              <a:gd name="connsiteY48" fmla="*/ 397947 h 14435655"/>
              <a:gd name="connsiteX49" fmla="*/ 6620577 w 6663269"/>
              <a:gd name="connsiteY49" fmla="*/ 455142 h 14435655"/>
              <a:gd name="connsiteX50" fmla="*/ 6635077 w 6663269"/>
              <a:gd name="connsiteY50" fmla="*/ 511531 h 14435655"/>
              <a:gd name="connsiteX51" fmla="*/ 6648769 w 6663269"/>
              <a:gd name="connsiteY51" fmla="*/ 575976 h 14435655"/>
              <a:gd name="connsiteX52" fmla="*/ 6656021 w 6663269"/>
              <a:gd name="connsiteY52" fmla="*/ 639616 h 14435655"/>
              <a:gd name="connsiteX53" fmla="*/ 6663269 w 6663269"/>
              <a:gd name="connsiteY53" fmla="*/ 753200 h 14435655"/>
              <a:gd name="connsiteX54" fmla="*/ 6663269 w 6663269"/>
              <a:gd name="connsiteY54" fmla="*/ 860339 h 14435655"/>
              <a:gd name="connsiteX55" fmla="*/ 6663269 w 6663269"/>
              <a:gd name="connsiteY55" fmla="*/ 13575316 h 14435655"/>
              <a:gd name="connsiteX56" fmla="*/ 6663269 w 6663269"/>
              <a:gd name="connsiteY56" fmla="*/ 13738845 h 14435655"/>
              <a:gd name="connsiteX57" fmla="*/ 6648769 w 6663269"/>
              <a:gd name="connsiteY57" fmla="*/ 13816984 h 14435655"/>
              <a:gd name="connsiteX58" fmla="*/ 6642325 w 6663269"/>
              <a:gd name="connsiteY58" fmla="*/ 13902374 h 14435655"/>
              <a:gd name="connsiteX59" fmla="*/ 6613327 w 6663269"/>
              <a:gd name="connsiteY59" fmla="*/ 14002264 h 14435655"/>
              <a:gd name="connsiteX60" fmla="*/ 6570635 w 6663269"/>
              <a:gd name="connsiteY60" fmla="*/ 14101348 h 14435655"/>
              <a:gd name="connsiteX61" fmla="*/ 6514249 w 6663269"/>
              <a:gd name="connsiteY61" fmla="*/ 14186737 h 14435655"/>
              <a:gd name="connsiteX62" fmla="*/ 6442557 w 6663269"/>
              <a:gd name="connsiteY62" fmla="*/ 14257626 h 14435655"/>
              <a:gd name="connsiteX63" fmla="*/ 6364421 w 6663269"/>
              <a:gd name="connsiteY63" fmla="*/ 14322071 h 14435655"/>
              <a:gd name="connsiteX64" fmla="*/ 6271787 w 6663269"/>
              <a:gd name="connsiteY64" fmla="*/ 14372016 h 14435655"/>
              <a:gd name="connsiteX65" fmla="*/ 6172707 w 6663269"/>
              <a:gd name="connsiteY65" fmla="*/ 14407461 h 14435655"/>
              <a:gd name="connsiteX66" fmla="*/ 6065573 w 6663269"/>
              <a:gd name="connsiteY66" fmla="*/ 14421155 h 14435655"/>
              <a:gd name="connsiteX67" fmla="*/ 5959245 w 6663269"/>
              <a:gd name="connsiteY67" fmla="*/ 14435655 h 14435655"/>
              <a:gd name="connsiteX68" fmla="*/ 5845665 w 6663269"/>
              <a:gd name="connsiteY68" fmla="*/ 14435655 h 14435655"/>
              <a:gd name="connsiteX69" fmla="*/ 796660 w 6663269"/>
              <a:gd name="connsiteY69" fmla="*/ 14435655 h 14435655"/>
              <a:gd name="connsiteX70" fmla="*/ 654083 w 6663269"/>
              <a:gd name="connsiteY70" fmla="*/ 14428405 h 14435655"/>
              <a:gd name="connsiteX71" fmla="*/ 583197 w 6663269"/>
              <a:gd name="connsiteY71" fmla="*/ 14421155 h 14435655"/>
              <a:gd name="connsiteX72" fmla="*/ 519561 w 6663269"/>
              <a:gd name="connsiteY72" fmla="*/ 14407461 h 14435655"/>
              <a:gd name="connsiteX73" fmla="*/ 412427 w 6663269"/>
              <a:gd name="connsiteY73" fmla="*/ 14378461 h 14435655"/>
              <a:gd name="connsiteX74" fmla="*/ 319792 w 6663269"/>
              <a:gd name="connsiteY74" fmla="*/ 14329321 h 14435655"/>
              <a:gd name="connsiteX75" fmla="*/ 234407 w 6663269"/>
              <a:gd name="connsiteY75" fmla="*/ 14272127 h 14435655"/>
              <a:gd name="connsiteX76" fmla="*/ 163521 w 6663269"/>
              <a:gd name="connsiteY76" fmla="*/ 14208487 h 14435655"/>
              <a:gd name="connsiteX77" fmla="*/ 106329 w 6663269"/>
              <a:gd name="connsiteY77" fmla="*/ 14123098 h 14435655"/>
              <a:gd name="connsiteX78" fmla="*/ 63636 w 6663269"/>
              <a:gd name="connsiteY78" fmla="*/ 14037708 h 14435655"/>
              <a:gd name="connsiteX79" fmla="*/ 28193 w 6663269"/>
              <a:gd name="connsiteY79" fmla="*/ 13937819 h 14435655"/>
              <a:gd name="connsiteX80" fmla="*/ 14499 w 6663269"/>
              <a:gd name="connsiteY80" fmla="*/ 13824235 h 14435655"/>
              <a:gd name="connsiteX81" fmla="*/ 0 w 6663269"/>
              <a:gd name="connsiteY81" fmla="*/ 13653456 h 14435655"/>
              <a:gd name="connsiteX82" fmla="*/ 0 w 6663269"/>
              <a:gd name="connsiteY82" fmla="*/ 13489927 h 14435655"/>
              <a:gd name="connsiteX83" fmla="*/ 0 w 6663269"/>
              <a:gd name="connsiteY83" fmla="*/ 7221050 h 14435655"/>
              <a:gd name="connsiteX84" fmla="*/ 0 w 6663269"/>
              <a:gd name="connsiteY84" fmla="*/ 888534 h 14435655"/>
              <a:gd name="connsiteX85" fmla="*/ 7250 w 6663269"/>
              <a:gd name="connsiteY85" fmla="*/ 704061 h 14435655"/>
              <a:gd name="connsiteX86" fmla="*/ 14499 w 6663269"/>
              <a:gd name="connsiteY86" fmla="*/ 611421 h 14435655"/>
              <a:gd name="connsiteX87" fmla="*/ 28193 w 6663269"/>
              <a:gd name="connsiteY87" fmla="*/ 526032 h 14435655"/>
              <a:gd name="connsiteX88" fmla="*/ 57192 w 6663269"/>
              <a:gd name="connsiteY88" fmla="*/ 419698 h 14435655"/>
              <a:gd name="connsiteX89" fmla="*/ 99885 w 6663269"/>
              <a:gd name="connsiteY89" fmla="*/ 327058 h 14435655"/>
              <a:gd name="connsiteX90" fmla="*/ 156271 w 6663269"/>
              <a:gd name="connsiteY90" fmla="*/ 241669 h 14435655"/>
              <a:gd name="connsiteX91" fmla="*/ 220713 w 6663269"/>
              <a:gd name="connsiteY91" fmla="*/ 170779 h 14435655"/>
              <a:gd name="connsiteX92" fmla="*/ 298848 w 6663269"/>
              <a:gd name="connsiteY92" fmla="*/ 106334 h 14435655"/>
              <a:gd name="connsiteX93" fmla="*/ 348791 w 6663269"/>
              <a:gd name="connsiteY93" fmla="*/ 85390 h 14435655"/>
              <a:gd name="connsiteX94" fmla="*/ 391483 w 6663269"/>
              <a:gd name="connsiteY94" fmla="*/ 63640 h 14435655"/>
              <a:gd name="connsiteX95" fmla="*/ 440620 w 6663269"/>
              <a:gd name="connsiteY95" fmla="*/ 42695 h 14435655"/>
              <a:gd name="connsiteX96" fmla="*/ 490562 w 6663269"/>
              <a:gd name="connsiteY96" fmla="*/ 28195 h 14435655"/>
              <a:gd name="connsiteX97" fmla="*/ 547754 w 6663269"/>
              <a:gd name="connsiteY97" fmla="*/ 20945 h 14435655"/>
              <a:gd name="connsiteX98" fmla="*/ 597697 w 6663269"/>
              <a:gd name="connsiteY98" fmla="*/ 14500 h 144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63269" h="14435655">
                <a:moveTo>
                  <a:pt x="789411" y="0"/>
                </a:moveTo>
                <a:lnTo>
                  <a:pt x="981125" y="0"/>
                </a:lnTo>
                <a:lnTo>
                  <a:pt x="1365358" y="0"/>
                </a:lnTo>
                <a:lnTo>
                  <a:pt x="1408051" y="7250"/>
                </a:lnTo>
                <a:lnTo>
                  <a:pt x="1437049" y="20945"/>
                </a:lnTo>
                <a:lnTo>
                  <a:pt x="1450743" y="49945"/>
                </a:lnTo>
                <a:lnTo>
                  <a:pt x="1465243" y="92640"/>
                </a:lnTo>
                <a:lnTo>
                  <a:pt x="1465243" y="156279"/>
                </a:lnTo>
                <a:lnTo>
                  <a:pt x="1472492" y="220724"/>
                </a:lnTo>
                <a:lnTo>
                  <a:pt x="1493436" y="277113"/>
                </a:lnTo>
                <a:lnTo>
                  <a:pt x="1521629" y="334308"/>
                </a:lnTo>
                <a:lnTo>
                  <a:pt x="1550628" y="383447"/>
                </a:lnTo>
                <a:lnTo>
                  <a:pt x="1593321" y="426142"/>
                </a:lnTo>
                <a:lnTo>
                  <a:pt x="1643263" y="462392"/>
                </a:lnTo>
                <a:lnTo>
                  <a:pt x="1692399" y="490587"/>
                </a:lnTo>
                <a:lnTo>
                  <a:pt x="1749591" y="511531"/>
                </a:lnTo>
                <a:lnTo>
                  <a:pt x="1813228" y="526032"/>
                </a:lnTo>
                <a:lnTo>
                  <a:pt x="1920362" y="533282"/>
                </a:lnTo>
                <a:lnTo>
                  <a:pt x="4742907" y="526032"/>
                </a:lnTo>
                <a:lnTo>
                  <a:pt x="4821043" y="526032"/>
                </a:lnTo>
                <a:lnTo>
                  <a:pt x="4899179" y="511531"/>
                </a:lnTo>
                <a:lnTo>
                  <a:pt x="4963621" y="497837"/>
                </a:lnTo>
                <a:lnTo>
                  <a:pt x="5013563" y="468837"/>
                </a:lnTo>
                <a:lnTo>
                  <a:pt x="5062699" y="433392"/>
                </a:lnTo>
                <a:lnTo>
                  <a:pt x="5105393" y="390697"/>
                </a:lnTo>
                <a:lnTo>
                  <a:pt x="5141641" y="341558"/>
                </a:lnTo>
                <a:lnTo>
                  <a:pt x="5162585" y="291613"/>
                </a:lnTo>
                <a:lnTo>
                  <a:pt x="5184333" y="234418"/>
                </a:lnTo>
                <a:lnTo>
                  <a:pt x="5198027" y="170779"/>
                </a:lnTo>
                <a:lnTo>
                  <a:pt x="5205277" y="85390"/>
                </a:lnTo>
                <a:lnTo>
                  <a:pt x="5212525" y="49945"/>
                </a:lnTo>
                <a:lnTo>
                  <a:pt x="5226221" y="20945"/>
                </a:lnTo>
                <a:lnTo>
                  <a:pt x="5255219" y="7250"/>
                </a:lnTo>
                <a:lnTo>
                  <a:pt x="5297911" y="0"/>
                </a:lnTo>
                <a:lnTo>
                  <a:pt x="5674895" y="0"/>
                </a:lnTo>
                <a:lnTo>
                  <a:pt x="5859359" y="0"/>
                </a:lnTo>
                <a:lnTo>
                  <a:pt x="6044629" y="14500"/>
                </a:lnTo>
                <a:lnTo>
                  <a:pt x="6108265" y="20945"/>
                </a:lnTo>
                <a:lnTo>
                  <a:pt x="6172707" y="35445"/>
                </a:lnTo>
                <a:lnTo>
                  <a:pt x="6229093" y="49945"/>
                </a:lnTo>
                <a:lnTo>
                  <a:pt x="6286285" y="70890"/>
                </a:lnTo>
                <a:lnTo>
                  <a:pt x="6343477" y="99890"/>
                </a:lnTo>
                <a:lnTo>
                  <a:pt x="6386171" y="128084"/>
                </a:lnTo>
                <a:lnTo>
                  <a:pt x="6435307" y="163529"/>
                </a:lnTo>
                <a:lnTo>
                  <a:pt x="6471555" y="206224"/>
                </a:lnTo>
                <a:lnTo>
                  <a:pt x="6514249" y="248919"/>
                </a:lnTo>
                <a:lnTo>
                  <a:pt x="6542441" y="291613"/>
                </a:lnTo>
                <a:lnTo>
                  <a:pt x="6570635" y="341558"/>
                </a:lnTo>
                <a:lnTo>
                  <a:pt x="6599633" y="397947"/>
                </a:lnTo>
                <a:lnTo>
                  <a:pt x="6620577" y="455142"/>
                </a:lnTo>
                <a:lnTo>
                  <a:pt x="6635077" y="511531"/>
                </a:lnTo>
                <a:lnTo>
                  <a:pt x="6648769" y="575976"/>
                </a:lnTo>
                <a:lnTo>
                  <a:pt x="6656021" y="639616"/>
                </a:lnTo>
                <a:lnTo>
                  <a:pt x="6663269" y="753200"/>
                </a:lnTo>
                <a:lnTo>
                  <a:pt x="6663269" y="860339"/>
                </a:lnTo>
                <a:lnTo>
                  <a:pt x="6663269" y="13575316"/>
                </a:lnTo>
                <a:lnTo>
                  <a:pt x="6663269" y="13738845"/>
                </a:lnTo>
                <a:lnTo>
                  <a:pt x="6648769" y="13816984"/>
                </a:lnTo>
                <a:lnTo>
                  <a:pt x="6642325" y="13902374"/>
                </a:lnTo>
                <a:lnTo>
                  <a:pt x="6613327" y="14002264"/>
                </a:lnTo>
                <a:lnTo>
                  <a:pt x="6570635" y="14101348"/>
                </a:lnTo>
                <a:lnTo>
                  <a:pt x="6514249" y="14186737"/>
                </a:lnTo>
                <a:lnTo>
                  <a:pt x="6442557" y="14257626"/>
                </a:lnTo>
                <a:lnTo>
                  <a:pt x="6364421" y="14322071"/>
                </a:lnTo>
                <a:lnTo>
                  <a:pt x="6271787" y="14372016"/>
                </a:lnTo>
                <a:lnTo>
                  <a:pt x="6172707" y="14407461"/>
                </a:lnTo>
                <a:lnTo>
                  <a:pt x="6065573" y="14421155"/>
                </a:lnTo>
                <a:lnTo>
                  <a:pt x="5959245" y="14435655"/>
                </a:lnTo>
                <a:lnTo>
                  <a:pt x="5845665" y="14435655"/>
                </a:lnTo>
                <a:lnTo>
                  <a:pt x="796660" y="14435655"/>
                </a:lnTo>
                <a:lnTo>
                  <a:pt x="654083" y="14428405"/>
                </a:lnTo>
                <a:lnTo>
                  <a:pt x="583197" y="14421155"/>
                </a:lnTo>
                <a:lnTo>
                  <a:pt x="519561" y="14407461"/>
                </a:lnTo>
                <a:lnTo>
                  <a:pt x="412427" y="14378461"/>
                </a:lnTo>
                <a:lnTo>
                  <a:pt x="319792" y="14329321"/>
                </a:lnTo>
                <a:lnTo>
                  <a:pt x="234407" y="14272127"/>
                </a:lnTo>
                <a:lnTo>
                  <a:pt x="163521" y="14208487"/>
                </a:lnTo>
                <a:lnTo>
                  <a:pt x="106329" y="14123098"/>
                </a:lnTo>
                <a:lnTo>
                  <a:pt x="63636" y="14037708"/>
                </a:lnTo>
                <a:lnTo>
                  <a:pt x="28193" y="13937819"/>
                </a:lnTo>
                <a:lnTo>
                  <a:pt x="14499" y="13824235"/>
                </a:lnTo>
                <a:lnTo>
                  <a:pt x="0" y="13653456"/>
                </a:lnTo>
                <a:lnTo>
                  <a:pt x="0" y="13489927"/>
                </a:lnTo>
                <a:lnTo>
                  <a:pt x="0" y="7221050"/>
                </a:lnTo>
                <a:lnTo>
                  <a:pt x="0" y="888534"/>
                </a:lnTo>
                <a:lnTo>
                  <a:pt x="7250" y="704061"/>
                </a:lnTo>
                <a:lnTo>
                  <a:pt x="14499" y="611421"/>
                </a:lnTo>
                <a:lnTo>
                  <a:pt x="28193" y="526032"/>
                </a:lnTo>
                <a:lnTo>
                  <a:pt x="57192" y="419698"/>
                </a:lnTo>
                <a:lnTo>
                  <a:pt x="99885" y="327058"/>
                </a:lnTo>
                <a:lnTo>
                  <a:pt x="156271" y="241669"/>
                </a:lnTo>
                <a:lnTo>
                  <a:pt x="220713" y="170779"/>
                </a:lnTo>
                <a:lnTo>
                  <a:pt x="298848" y="106334"/>
                </a:lnTo>
                <a:lnTo>
                  <a:pt x="348791" y="85390"/>
                </a:lnTo>
                <a:lnTo>
                  <a:pt x="391483" y="63640"/>
                </a:lnTo>
                <a:lnTo>
                  <a:pt x="440620" y="42695"/>
                </a:lnTo>
                <a:lnTo>
                  <a:pt x="490562" y="28195"/>
                </a:lnTo>
                <a:lnTo>
                  <a:pt x="547754" y="20945"/>
                </a:lnTo>
                <a:lnTo>
                  <a:pt x="597697" y="14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F62D0EA-2077-BE44-8525-19AE18526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488" y="2046288"/>
            <a:ext cx="16732250" cy="1024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AF2EF7D8-EA4B-8540-B107-98795EAE26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689868" y="3517641"/>
            <a:ext cx="8668704" cy="7044613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3999"/>
            </a:lvl1pPr>
          </a:lstStyle>
          <a:p>
            <a:pPr lvl="0"/>
            <a:endParaRPr lang="id-ID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F3A9C0E2-2A30-164D-A85F-CB3DF20CFE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45030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7536BC-3C67-724C-9595-1A3A3F6D4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5C75B8-16B8-6342-9505-5C7684C8C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F8C7C30A-E273-6544-90FF-A151711464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96" y="1413814"/>
            <a:ext cx="5111583" cy="31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B5D4DEEB-B72D-7949-964F-FB2718946B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12401" y="1864071"/>
            <a:ext cx="2648227" cy="2152079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3999"/>
            </a:lvl1pPr>
          </a:lstStyle>
          <a:p>
            <a:pPr lvl="0"/>
            <a:endParaRPr lang="id-ID" noProof="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D529808C-2D4D-5A49-B38C-8AC34DE333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058385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67D30FF-7FA9-8144-819B-C33AFB983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5C75B8-16B8-6342-9505-5C7684C8C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xmlns="" id="{299D4F7D-4758-5E4A-90DA-A4D4E707E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260" y="1137956"/>
            <a:ext cx="8111339" cy="321444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0C786C7E-BB3A-F24C-9FB3-E76FE7D048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0867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163368-F9AB-6E4D-BC0E-ADEF4E63B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5C75B8-16B8-6342-9505-5C7684C8C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4E6F1FE-4075-A949-B0F3-E5B86CBEC4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05298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2E6AB1-1D01-B24D-9699-FBC8235D4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000" y="4886499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5C75B8-16B8-6342-9505-5C7684C8C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EF4E49E-FCE2-274D-9D3F-4785D56C53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06916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4AC8AE87-57F0-6D46-9085-63B6CDEEF2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26150" y="3007370"/>
            <a:ext cx="5745014" cy="5660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162CBF4E-9D26-3F49-92CA-69ADA80D53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6150" y="3740411"/>
            <a:ext cx="5745014" cy="453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85AA5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b="0" dirty="0"/>
              <a:t>Подзаголовок и/или имя спикера</a:t>
            </a:r>
            <a:endParaRPr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6EC459DE-AB26-8041-BEE9-43CD16DE56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6150" y="4613328"/>
            <a:ext cx="789180" cy="2350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b="0" dirty="0"/>
              <a:t>Дата</a:t>
            </a: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C8EA6F-7B2D-D347-B207-8BD8B6C43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329" y="3006903"/>
            <a:ext cx="1143588" cy="1215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22817D-79D7-6B4B-993E-073E4FD892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5798" y="139896"/>
            <a:ext cx="9543288" cy="26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76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0170BE-3341-1045-93E2-FACB974A9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849F9-C963-804D-AE3E-44C1E2C6A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F4F5748A-ACC5-D545-8E4E-3B0683670E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D93B1F6-3EEA-AC4C-B902-CD71AAFC56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1329" y="4793042"/>
            <a:ext cx="6841340" cy="174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="0">
                <a:solidFill>
                  <a:schemeClr val="tx1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dirty="0"/>
              <a:t>Тема презентации</a:t>
            </a:r>
            <a:endParaRPr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BFD597-0018-7045-9E78-8B9A55EB8E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372260" y="4740603"/>
            <a:ext cx="638765" cy="274637"/>
          </a:xfrm>
        </p:spPr>
        <p:txBody>
          <a:bodyPr/>
          <a:lstStyle/>
          <a:p>
            <a:r>
              <a:rPr lang="en-US" dirty="0"/>
              <a:t>&lt;#&gt;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8037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6D9E00F-283D-B249-BF18-1135F297A1FA}"/>
              </a:ext>
            </a:extLst>
          </p:cNvPr>
          <p:cNvSpPr/>
          <p:nvPr userDrawn="1"/>
        </p:nvSpPr>
        <p:spPr>
          <a:xfrm>
            <a:off x="0" y="1894114"/>
            <a:ext cx="9144000" cy="324938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849F9-C963-804D-AE3E-44C1E2C6A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F4F5748A-ACC5-D545-8E4E-3B0683670E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D93B1F6-3EEA-AC4C-B902-CD71AAFC56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1329" y="4793042"/>
            <a:ext cx="6841340" cy="174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="0">
                <a:solidFill>
                  <a:schemeClr val="bg1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dirty="0"/>
              <a:t>Тема презентации</a:t>
            </a:r>
            <a:endParaRPr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BFD597-0018-7045-9E78-8B9A55EB8E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372260" y="4740603"/>
            <a:ext cx="638765" cy="274637"/>
          </a:xfrm>
        </p:spPr>
        <p:txBody>
          <a:bodyPr/>
          <a:lstStyle/>
          <a:p>
            <a:r>
              <a:rPr lang="en-US" dirty="0"/>
              <a:t>&lt;#&gt;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7275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450028-BB74-F647-8CCD-62B274A04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849F9-C963-804D-AE3E-44C1E2C6A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577" y="189801"/>
            <a:ext cx="1277423" cy="414061"/>
          </a:xfrm>
          <a:prstGeom prst="rect">
            <a:avLst/>
          </a:prstGeom>
        </p:spPr>
      </p:pic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F4F5748A-ACC5-D545-8E4E-3B0683670E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6841340" cy="404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D93B1F6-3EEA-AC4C-B902-CD71AAFC56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1329" y="4793042"/>
            <a:ext cx="6841340" cy="174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="0">
                <a:solidFill>
                  <a:srgbClr val="285AA5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dirty="0"/>
              <a:t>Тема презентации</a:t>
            </a:r>
            <a:endParaRPr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BFD597-0018-7045-9E78-8B9A55EB8E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372260" y="4740603"/>
            <a:ext cx="638765" cy="274637"/>
          </a:xfrm>
        </p:spPr>
        <p:txBody>
          <a:bodyPr/>
          <a:lstStyle/>
          <a:p>
            <a:r>
              <a:rPr lang="en-US" dirty="0"/>
              <a:t>&lt;#&gt;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109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8968314-BECB-4445-8EE2-C3DF20DB0183}"/>
              </a:ext>
            </a:extLst>
          </p:cNvPr>
          <p:cNvSpPr/>
          <p:nvPr userDrawn="1"/>
        </p:nvSpPr>
        <p:spPr>
          <a:xfrm>
            <a:off x="6091518" y="0"/>
            <a:ext cx="3052482" cy="2560320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38EC78-50B9-A34E-9189-968A8A8DE4D6}"/>
              </a:ext>
            </a:extLst>
          </p:cNvPr>
          <p:cNvSpPr/>
          <p:nvPr userDrawn="1"/>
        </p:nvSpPr>
        <p:spPr>
          <a:xfrm>
            <a:off x="0" y="0"/>
            <a:ext cx="3052482" cy="2560320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EACFC81-0700-634F-A547-CF16DB361335}"/>
              </a:ext>
            </a:extLst>
          </p:cNvPr>
          <p:cNvSpPr/>
          <p:nvPr userDrawn="1"/>
        </p:nvSpPr>
        <p:spPr>
          <a:xfrm>
            <a:off x="3052482" y="2583401"/>
            <a:ext cx="3039036" cy="2560320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C3130A8D-5222-7C4B-AAD6-9AD87CD8AA4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52483" y="0"/>
            <a:ext cx="3038756" cy="2560638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BF5DD0BE-5D27-5D43-AADC-763BC2AB42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2582863"/>
            <a:ext cx="3052482" cy="2560637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xmlns="" id="{DE0A87C6-A991-1F49-9FCC-49D9D47103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1238" y="2560638"/>
            <a:ext cx="3052762" cy="25828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862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A392B1-F6AF-C64B-8E37-C4FAD1782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5" r="70185"/>
          <a:stretch/>
        </p:blipFill>
        <p:spPr>
          <a:xfrm>
            <a:off x="1851" y="3479574"/>
            <a:ext cx="1839515" cy="1663925"/>
          </a:xfrm>
          <a:prstGeom prst="rect">
            <a:avLst/>
          </a:prstGeom>
        </p:spPr>
      </p:pic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F4F5748A-ACC5-D545-8E4E-3B0683670E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1"/>
            <a:ext cx="2863309" cy="15010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8196B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D93B1F6-3EEA-AC4C-B902-CD71AAFC56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1329" y="4793042"/>
            <a:ext cx="6841340" cy="174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="0">
                <a:solidFill>
                  <a:schemeClr val="bg1"/>
                </a:solidFill>
                <a:latin typeface="Century Gothic" panose="020B0502020202020204" pitchFamily="34" charset="0"/>
                <a:cs typeface="ALS Sector Regular" pitchFamily="2" charset="0"/>
              </a:defRPr>
            </a:lvl1pPr>
          </a:lstStyle>
          <a:p>
            <a:pPr marL="0" indent="0">
              <a:buSzTx/>
              <a:buNone/>
            </a:pPr>
            <a:r>
              <a:rPr lang="ru-RU" dirty="0"/>
              <a:t>Тема презентации</a:t>
            </a:r>
            <a:endParaRPr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BFD597-0018-7045-9E78-8B9A55EB8E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372260" y="4740603"/>
            <a:ext cx="638765" cy="274637"/>
          </a:xfrm>
        </p:spPr>
        <p:txBody>
          <a:bodyPr/>
          <a:lstStyle/>
          <a:p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3629272-A28C-6546-91AD-4EC22C6B90E3}"/>
              </a:ext>
            </a:extLst>
          </p:cNvPr>
          <p:cNvSpPr/>
          <p:nvPr userDrawn="1"/>
        </p:nvSpPr>
        <p:spPr>
          <a:xfrm>
            <a:off x="3516923" y="0"/>
            <a:ext cx="5627077" cy="2602523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xmlns="" id="{9C7EB025-6C6E-4343-8199-4AF320195BB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6922" y="2727296"/>
            <a:ext cx="2782915" cy="24162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36B6348F-BEFE-AF4C-A4F6-AD243CEB877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40141" y="2727296"/>
            <a:ext cx="2703859" cy="24162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3773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8369B9-2AF3-9F46-B77B-C4101FFEF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499FDC-FEEC-7A4B-A05F-A54D26ECA3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3" y="437644"/>
            <a:ext cx="3012720" cy="430389"/>
          </a:xfrm>
          <a:prstGeom prst="rect">
            <a:avLst/>
          </a:prstGeom>
        </p:spPr>
      </p:pic>
      <p:sp>
        <p:nvSpPr>
          <p:cNvPr id="12" name="Текст заголовка">
            <a:extLst>
              <a:ext uri="{FF2B5EF4-FFF2-40B4-BE49-F238E27FC236}">
                <a16:creationId xmlns:a16="http://schemas.microsoft.com/office/drawing/2014/main" xmlns="" id="{70E57F39-9C1E-2D4D-B74D-DA353C143409}"/>
              </a:ext>
            </a:extLst>
          </p:cNvPr>
          <p:cNvSpPr txBox="1">
            <a:spLocks/>
          </p:cNvSpPr>
          <p:nvPr userDrawn="1"/>
        </p:nvSpPr>
        <p:spPr>
          <a:xfrm>
            <a:off x="772583" y="4668986"/>
            <a:ext cx="3215217" cy="474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Учебный центр «Профессионал»			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98310E42-A4C1-7447-A87A-D884924709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583" y="1772521"/>
            <a:ext cx="6841340" cy="841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440219F0-D943-1446-99D0-91F829392B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583" y="2734749"/>
            <a:ext cx="6841340" cy="7833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67ACDC"/>
                </a:solidFill>
                <a:latin typeface="Century Gothic" panose="020B0502020202020204" pitchFamily="34" charset="0"/>
                <a:cs typeface="ALS Sector Bold" pitchFamily="2" charset="0"/>
              </a:defRPr>
            </a:lvl1pPr>
          </a:lstStyle>
          <a:p>
            <a:pPr marL="0" indent="0"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4901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ru-RU" dirty="0"/>
              <a:t>Уровень текста 1</a:t>
            </a:r>
          </a:p>
          <a:p>
            <a:pPr lvl="1"/>
            <a:r>
              <a:rPr lang="ru-RU" dirty="0"/>
              <a:t>Уровень текста 2</a:t>
            </a:r>
          </a:p>
          <a:p>
            <a:pPr lvl="2"/>
            <a:r>
              <a:rPr lang="ru-RU" dirty="0"/>
              <a:t>Уровень текста 3</a:t>
            </a:r>
          </a:p>
          <a:p>
            <a:pPr lvl="3"/>
            <a:r>
              <a:rPr lang="ru-RU" dirty="0"/>
              <a:t>Уровень текста 4</a:t>
            </a:r>
          </a:p>
          <a:p>
            <a:pPr lvl="4"/>
            <a:r>
              <a:rPr lang="ru-RU" dirty="0"/>
              <a:t>Уровень текста 5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9B0787B-D2FC-FA4D-A5AF-3B3336375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42987"/>
            <a:ext cx="6387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5AA5"/>
                </a:solidFill>
                <a:latin typeface="Century Gothic" panose="020B0502020202020204" pitchFamily="34" charset="0"/>
              </a:defRPr>
            </a:lvl1pPr>
          </a:lstStyle>
          <a:p>
            <a:fld id="{904039F9-8031-FF45-B7F1-2FD2F1D3E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9" r:id="rId2"/>
    <p:sldLayoutId id="2147483714" r:id="rId3"/>
    <p:sldLayoutId id="2147483695" r:id="rId4"/>
    <p:sldLayoutId id="2147483715" r:id="rId5"/>
    <p:sldLayoutId id="2147483717" r:id="rId6"/>
    <p:sldLayoutId id="2147483718" r:id="rId7"/>
    <p:sldLayoutId id="2147483716" r:id="rId8"/>
    <p:sldLayoutId id="2147483693" r:id="rId9"/>
    <p:sldLayoutId id="2147483694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655" r:id="rId22"/>
    <p:sldLayoutId id="2147483707" r:id="rId23"/>
    <p:sldLayoutId id="2147483663" r:id="rId24"/>
    <p:sldLayoutId id="2147483708" r:id="rId25"/>
    <p:sldLayoutId id="2147483709" r:id="rId26"/>
    <p:sldLayoutId id="2147483710" r:id="rId27"/>
    <p:sldLayoutId id="2147483711" r:id="rId28"/>
    <p:sldLayoutId id="2147483712" r:id="rId29"/>
  </p:sldLayoutIdLst>
  <p:transition spd="med"/>
  <p:hf sldNum="0"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285AA5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ALS Sector Bold" pitchFamily="2" charset="0"/>
          <a:sym typeface="Dush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1"/>
          </a:solidFill>
          <a:uFillTx/>
          <a:latin typeface="Dusha"/>
          <a:ea typeface="Dusha"/>
          <a:cs typeface="Dusha"/>
          <a:sym typeface="Dush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1"/>
          </a:solidFill>
          <a:uFillTx/>
          <a:latin typeface="Dusha"/>
          <a:ea typeface="Dusha"/>
          <a:cs typeface="Dusha"/>
          <a:sym typeface="Dush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1"/>
          </a:solidFill>
          <a:uFillTx/>
          <a:latin typeface="Dusha"/>
          <a:ea typeface="Dusha"/>
          <a:cs typeface="Dusha"/>
          <a:sym typeface="Dush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1"/>
          </a:solidFill>
          <a:uFillTx/>
          <a:latin typeface="Dusha"/>
          <a:ea typeface="Dusha"/>
          <a:cs typeface="Dusha"/>
          <a:sym typeface="Dush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1"/>
          </a:solidFill>
          <a:uFillTx/>
          <a:latin typeface="Dusha"/>
          <a:ea typeface="Dusha"/>
          <a:cs typeface="Dusha"/>
          <a:sym typeface="Dush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1"/>
          </a:solidFill>
          <a:uFillTx/>
          <a:latin typeface="Dusha"/>
          <a:ea typeface="Dusha"/>
          <a:cs typeface="Dusha"/>
          <a:sym typeface="Dush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1"/>
          </a:solidFill>
          <a:uFillTx/>
          <a:latin typeface="Dusha"/>
          <a:ea typeface="Dusha"/>
          <a:cs typeface="Dusha"/>
          <a:sym typeface="Dush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1"/>
          </a:solidFill>
          <a:uFillTx/>
          <a:latin typeface="Dusha"/>
          <a:ea typeface="Dusha"/>
          <a:cs typeface="Dusha"/>
          <a:sym typeface="Dush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90000"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ALS Sector Regular" pitchFamily="2" charset="0"/>
          <a:sym typeface="Dusha"/>
        </a:defRPr>
      </a:lvl1pPr>
      <a:lvl2pPr marL="465138" marR="0" indent="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80000"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ALS Sector Regular" pitchFamily="2" charset="0"/>
          <a:sym typeface="Dusha"/>
        </a:defRPr>
      </a:lvl2pPr>
      <a:lvl3pPr marL="814387" marR="0" indent="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90000"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ALS Sector Regular" pitchFamily="2" charset="0"/>
          <a:sym typeface="Dusha"/>
        </a:defRPr>
      </a:lvl3pPr>
      <a:lvl4pPr marL="1171575" marR="0" indent="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ALS Sector Regular" pitchFamily="2" charset="0"/>
          <a:sym typeface="Dusha"/>
        </a:defRPr>
      </a:lvl4pPr>
      <a:lvl5pPr marL="1481138" marR="0" indent="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90000"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ALS Sector Regular" pitchFamily="2" charset="0"/>
          <a:sym typeface="Dusha"/>
        </a:defRPr>
      </a:lvl5pPr>
      <a:lvl6pPr marL="24688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Dusha"/>
          <a:ea typeface="Dusha"/>
          <a:cs typeface="Dusha"/>
          <a:sym typeface="Dusha"/>
        </a:defRPr>
      </a:lvl6pPr>
      <a:lvl7pPr marL="29260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Dusha"/>
          <a:ea typeface="Dusha"/>
          <a:cs typeface="Dusha"/>
          <a:sym typeface="Dusha"/>
        </a:defRPr>
      </a:lvl7pPr>
      <a:lvl8pPr marL="33832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Dusha"/>
          <a:ea typeface="Dusha"/>
          <a:cs typeface="Dusha"/>
          <a:sym typeface="Dusha"/>
        </a:defRPr>
      </a:lvl8pPr>
      <a:lvl9pPr marL="38404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Dusha"/>
          <a:ea typeface="Dusha"/>
          <a:cs typeface="Dusha"/>
          <a:sym typeface="Dush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D6A9C2F-7D0A-D947-AB0C-E7D28DC633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26150" y="3017233"/>
            <a:ext cx="6035960" cy="850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Модель взаимодействия </a:t>
            </a:r>
            <a:br>
              <a:rPr lang="ru-RU" dirty="0" smtClean="0"/>
            </a:br>
            <a:r>
              <a:rPr lang="ru-RU" dirty="0" smtClean="0"/>
              <a:t>с профильной организацией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307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49A628-C1B6-B641-A9A4-C4CD1C22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40" y="642877"/>
            <a:ext cx="494776" cy="4947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A51D318-9E00-9B44-8F4A-45960F0267FC}"/>
              </a:ext>
            </a:extLst>
          </p:cNvPr>
          <p:cNvSpPr/>
          <p:nvPr/>
        </p:nvSpPr>
        <p:spPr>
          <a:xfrm>
            <a:off x="250166" y="1425365"/>
            <a:ext cx="4171709" cy="3278742"/>
          </a:xfrm>
          <a:prstGeom prst="rect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Текст 1">
            <a:extLst>
              <a:ext uri="{FF2B5EF4-FFF2-40B4-BE49-F238E27FC236}">
                <a16:creationId xmlns:a16="http://schemas.microsoft.com/office/drawing/2014/main" xmlns="" id="{F2208BB4-A169-9444-A13B-BCC9A30293CC}"/>
              </a:ext>
            </a:extLst>
          </p:cNvPr>
          <p:cNvSpPr txBox="1">
            <a:spLocks/>
          </p:cNvSpPr>
          <p:nvPr/>
        </p:nvSpPr>
        <p:spPr>
          <a:xfrm>
            <a:off x="250166" y="182529"/>
            <a:ext cx="6637869" cy="95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b="1" i="0" u="none" strike="noStrike" cap="none" spc="0" baseline="0">
                <a:solidFill>
                  <a:srgbClr val="C8196B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Bold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r>
              <a:rPr lang="ru-RU" sz="1600" u="sng" dirty="0"/>
              <a:t>«</a:t>
            </a:r>
            <a:r>
              <a:rPr lang="ru-RU" sz="1600" u="sng" dirty="0" err="1"/>
              <a:t>Кастомизированное</a:t>
            </a:r>
            <a:r>
              <a:rPr lang="ru-RU" sz="1600" u="sng" dirty="0"/>
              <a:t> обучение под запрос работодателя» </a:t>
            </a:r>
            <a:endParaRPr lang="ru-RU" sz="1600" u="sng" dirty="0" smtClean="0"/>
          </a:p>
          <a:p>
            <a:r>
              <a:rPr lang="ru-RU" sz="1200" dirty="0" smtClean="0">
                <a:solidFill>
                  <a:schemeClr val="tx1"/>
                </a:solidFill>
              </a:rPr>
              <a:t>– </a:t>
            </a:r>
            <a:r>
              <a:rPr lang="ru-RU" sz="1200" dirty="0">
                <a:solidFill>
                  <a:schemeClr val="tx1"/>
                </a:solidFill>
              </a:rPr>
              <a:t>это совместный образовательный проект с работодателями города Москвы,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нацеленный </a:t>
            </a:r>
            <a:r>
              <a:rPr lang="ru-RU" sz="1200" dirty="0">
                <a:solidFill>
                  <a:schemeClr val="tx1"/>
                </a:solidFill>
              </a:rPr>
              <a:t>на быстрое трудоустройство выпускников Центра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ru-RU" sz="1200" dirty="0">
                <a:solidFill>
                  <a:schemeClr val="tx1"/>
                </a:solidFill>
              </a:rPr>
              <a:t>закрытие потребностей работодателей в профессиональных кадрах.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770" y="1431234"/>
            <a:ext cx="407804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5AA5"/>
                </a:solidFill>
                <a:latin typeface="Century Gothic" panose="020B0502020202020204" pitchFamily="34" charset="0"/>
              </a:rPr>
              <a:t>Цель реализации данного проекта:</a:t>
            </a:r>
          </a:p>
          <a:p>
            <a:pPr algn="ctr"/>
            <a:endParaRPr lang="ru-RU" sz="800" b="1" dirty="0">
              <a:solidFill>
                <a:srgbClr val="285AA5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Закрытие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потребностей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работодателей в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профессиональных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кадрах.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Быстрая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адаптация новых работников и их закрепление на рабочем месте, быстрое получение продуктивных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результатов.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Высокая вероятность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быстрого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трудоустройства выпускников учебного центра</a:t>
            </a:r>
            <a:r>
              <a:rPr lang="ru-RU" sz="1000" dirty="0" smtClean="0">
                <a:solidFill>
                  <a:srgbClr val="285AA5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1000" dirty="0" smtClean="0">
              <a:solidFill>
                <a:srgbClr val="285AA5"/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rgbClr val="285AA5"/>
              </a:solidFill>
              <a:latin typeface="Century Gothic" panose="020B0502020202020204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Компании-партнеры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направляют в Центр запрос о потребности в кадрах, участвуют в разработке программ, </a:t>
            </a:r>
            <a:r>
              <a:rPr lang="ru-RU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экспертно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оценивают результаты обучения. </a:t>
            </a:r>
            <a:endParaRPr lang="ru-RU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Так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в учебный курс «вшиваются» все требования работодателя к кандидату, а выпускники могут получить гарантированную работу сразу после успешного завершения программы. </a:t>
            </a:r>
            <a:endParaRPr lang="ru-RU" sz="1000" dirty="0" smtClean="0">
              <a:solidFill>
                <a:srgbClr val="285AA5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8807" y="1425365"/>
            <a:ext cx="40780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85AA5"/>
                </a:solidFill>
                <a:latin typeface="Century Gothic" panose="020B0502020202020204" pitchFamily="34" charset="0"/>
              </a:rPr>
              <a:t>Модель эффективного взаимодействия с работодателями-партнерами включает в себя</a:t>
            </a:r>
            <a:r>
              <a:rPr lang="ru-RU" sz="1200" b="1" dirty="0" smtClean="0">
                <a:solidFill>
                  <a:srgbClr val="285AA5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ru-RU" sz="1200" b="1" dirty="0" smtClean="0">
              <a:solidFill>
                <a:srgbClr val="285AA5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Анализ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вакансий, востребованных компетенций;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Формирование </a:t>
            </a:r>
            <a:r>
              <a:rPr lang="ru-RU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компетентностного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портрета сотрудника с учетом требований профессиональных стандартов;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Согласование действующих программ и их </a:t>
            </a:r>
            <a:r>
              <a:rPr lang="ru-RU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кастомизация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с учетом требований работодателей и профессиональных стандартов;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Проведение профессионального обучения (в том числе и на базе работодателей-партнеров).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Проведение открытых демонстрационных экзаменов, ярмарок вакансий, карьерных дней с привлечением широкого круга работодателей;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Получение обратной связи от работодателей и трудоустроенных выпускников об актуальности освоенных в ходе обучения знаний и 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умений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A51D318-9E00-9B44-8F4A-45960F0267FC}"/>
              </a:ext>
            </a:extLst>
          </p:cNvPr>
          <p:cNvSpPr/>
          <p:nvPr/>
        </p:nvSpPr>
        <p:spPr>
          <a:xfrm>
            <a:off x="4571999" y="1425365"/>
            <a:ext cx="4171709" cy="3278742"/>
          </a:xfrm>
          <a:prstGeom prst="rect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9396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1A12F2-5E8C-9940-8F6C-9449C85E47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352" y="69359"/>
            <a:ext cx="6841340" cy="404323"/>
          </a:xfrm>
        </p:spPr>
        <p:txBody>
          <a:bodyPr>
            <a:noAutofit/>
          </a:bodyPr>
          <a:lstStyle/>
          <a:p>
            <a:r>
              <a:rPr lang="ru-RU" sz="1600" dirty="0"/>
              <a:t>Модель взаимодействия Центра с профильной организацией:</a:t>
            </a:r>
            <a:br>
              <a:rPr lang="ru-RU" sz="1600" dirty="0"/>
            </a:br>
            <a:r>
              <a:rPr lang="ru-RU" sz="1600" dirty="0"/>
              <a:t>практическая подготовка (1 этап)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EEEEDEB-3C64-C446-A78E-055F1A4ABD92}"/>
              </a:ext>
            </a:extLst>
          </p:cNvPr>
          <p:cNvCxnSpPr>
            <a:cxnSpLocks/>
          </p:cNvCxnSpPr>
          <p:nvPr/>
        </p:nvCxnSpPr>
        <p:spPr>
          <a:xfrm flipV="1">
            <a:off x="24873" y="2771996"/>
            <a:ext cx="8962768" cy="1"/>
          </a:xfrm>
          <a:prstGeom prst="line">
            <a:avLst/>
          </a:prstGeom>
          <a:noFill/>
          <a:ln w="28575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ABCC5B9F-168B-DE41-852B-698217F35151}"/>
              </a:ext>
            </a:extLst>
          </p:cNvPr>
          <p:cNvSpPr/>
          <p:nvPr/>
        </p:nvSpPr>
        <p:spPr>
          <a:xfrm>
            <a:off x="2547049" y="2684671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9CF6DFE-1A74-6C47-AB52-A8BBCD29E800}"/>
              </a:ext>
            </a:extLst>
          </p:cNvPr>
          <p:cNvSpPr/>
          <p:nvPr/>
        </p:nvSpPr>
        <p:spPr>
          <a:xfrm>
            <a:off x="7245550" y="2686623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FBAF8F3-A8F1-9943-A99E-CDD05BBB3A70}"/>
              </a:ext>
            </a:extLst>
          </p:cNvPr>
          <p:cNvSpPr/>
          <p:nvPr/>
        </p:nvSpPr>
        <p:spPr>
          <a:xfrm>
            <a:off x="1219904" y="2679319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52217" y="2235555"/>
            <a:ext cx="1299828" cy="42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 smtClean="0">
                <a:solidFill>
                  <a:srgbClr val="285AA5"/>
                </a:solidFill>
              </a:rPr>
              <a:t>предварительные</a:t>
            </a:r>
            <a:endParaRPr lang="ru-RU" sz="1000" b="1" dirty="0">
              <a:solidFill>
                <a:srgbClr val="285AA5"/>
              </a:solidFill>
            </a:endParaRPr>
          </a:p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переговоры</a:t>
            </a:r>
          </a:p>
          <a:p>
            <a:pPr hangingPunct="1"/>
            <a:r>
              <a:rPr lang="ru-RU" sz="1100" b="1" dirty="0" smtClean="0">
                <a:solidFill>
                  <a:srgbClr val="285AA5"/>
                </a:solidFill>
              </a:rPr>
              <a:t> </a:t>
            </a:r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1628892" y="2237134"/>
            <a:ext cx="690074" cy="42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 smtClean="0">
                <a:solidFill>
                  <a:srgbClr val="285AA5"/>
                </a:solidFill>
              </a:rPr>
              <a:t>работа </a:t>
            </a:r>
            <a:r>
              <a:rPr lang="ru-RU" sz="1000" b="1" dirty="0">
                <a:solidFill>
                  <a:srgbClr val="285AA5"/>
                </a:solidFill>
              </a:rPr>
              <a:t>с рисками</a:t>
            </a:r>
          </a:p>
          <a:p>
            <a:pPr hangingPunct="1"/>
            <a:r>
              <a:rPr lang="ru-RU" sz="1100" b="1" dirty="0" smtClean="0">
                <a:solidFill>
                  <a:srgbClr val="285AA5"/>
                </a:solidFill>
              </a:rPr>
              <a:t>  </a:t>
            </a:r>
            <a:endParaRPr lang="en-US" altLang="ru-RU" dirty="0" smtClean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2807748" y="2140429"/>
            <a:ext cx="1018150" cy="604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 smtClean="0">
                <a:solidFill>
                  <a:srgbClr val="285AA5"/>
                </a:solidFill>
              </a:rPr>
              <a:t>разработка </a:t>
            </a:r>
            <a:endParaRPr lang="ru-RU" sz="1000" b="1" dirty="0">
              <a:solidFill>
                <a:srgbClr val="285AA5"/>
              </a:solidFill>
            </a:endParaRPr>
          </a:p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программ, </a:t>
            </a:r>
          </a:p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согласование  </a:t>
            </a:r>
          </a:p>
          <a:p>
            <a:pPr hangingPunct="1"/>
            <a:r>
              <a:rPr lang="ru-RU" sz="1100" b="1" dirty="0" smtClean="0">
                <a:solidFill>
                  <a:srgbClr val="285AA5"/>
                </a:solidFill>
              </a:rPr>
              <a:t> </a:t>
            </a:r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BCC5B9F-168B-DE41-852B-698217F35151}"/>
              </a:ext>
            </a:extLst>
          </p:cNvPr>
          <p:cNvSpPr/>
          <p:nvPr/>
        </p:nvSpPr>
        <p:spPr>
          <a:xfrm>
            <a:off x="3921638" y="2686249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4348525" y="2047155"/>
            <a:ext cx="1286673" cy="697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 smtClean="0">
                <a:solidFill>
                  <a:srgbClr val="285AA5"/>
                </a:solidFill>
              </a:rPr>
              <a:t>переговоры</a:t>
            </a:r>
            <a:endParaRPr lang="ru-RU" sz="1000" b="1" dirty="0">
              <a:solidFill>
                <a:srgbClr val="285AA5"/>
              </a:solidFill>
            </a:endParaRPr>
          </a:p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об условиях взаимовыгодного сотрудничества  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ABCC5B9F-168B-DE41-852B-698217F35151}"/>
              </a:ext>
            </a:extLst>
          </p:cNvPr>
          <p:cNvSpPr/>
          <p:nvPr/>
        </p:nvSpPr>
        <p:spPr>
          <a:xfrm>
            <a:off x="5510507" y="2675613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5979117" y="2050366"/>
            <a:ext cx="1137588" cy="645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р</a:t>
            </a:r>
            <a:r>
              <a:rPr lang="ru-RU" sz="1000" b="1" dirty="0" smtClean="0">
                <a:solidFill>
                  <a:srgbClr val="285AA5"/>
                </a:solidFill>
              </a:rPr>
              <a:t>азмещение вакансий в системе «Катарсис»</a:t>
            </a:r>
            <a:r>
              <a:rPr lang="ru-RU" sz="1100" b="1" dirty="0" smtClean="0">
                <a:solidFill>
                  <a:srgbClr val="285AA5"/>
                </a:solidFill>
              </a:rPr>
              <a:t>  </a:t>
            </a:r>
            <a:endParaRPr lang="en-US" altLang="ru-RU" dirty="0" smtClean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7619535" y="1934959"/>
            <a:ext cx="1339114" cy="604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 smtClean="0">
                <a:solidFill>
                  <a:srgbClr val="285AA5"/>
                </a:solidFill>
              </a:rPr>
              <a:t>согласование программ, размещение в </a:t>
            </a:r>
            <a:r>
              <a:rPr lang="ru-RU" sz="1000" b="1" dirty="0">
                <a:solidFill>
                  <a:srgbClr val="285AA5"/>
                </a:solidFill>
              </a:rPr>
              <a:t>системе «Катарсис» </a:t>
            </a:r>
            <a:endParaRPr lang="ru-RU" sz="1000" b="1" dirty="0" smtClean="0">
              <a:solidFill>
                <a:srgbClr val="285AA5"/>
              </a:solidFill>
            </a:endParaRPr>
          </a:p>
          <a:p>
            <a:pPr hangingPunct="1"/>
            <a:r>
              <a:rPr lang="ru-RU" sz="1100" b="1" dirty="0" smtClean="0">
                <a:solidFill>
                  <a:srgbClr val="285AA5"/>
                </a:solidFill>
              </a:rPr>
              <a:t>  </a:t>
            </a:r>
            <a:endParaRPr lang="en-US" altLang="ru-RU" dirty="0" smtClean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66352" y="1047622"/>
            <a:ext cx="1133732" cy="861772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Century Gothic" pitchFamily="34" charset="0"/>
              </a:rPr>
              <a:t>Центр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ЦЗН</a:t>
            </a:r>
            <a:endParaRPr lang="ru-RU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ru-RU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Работодатель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1407062" y="1355398"/>
            <a:ext cx="1133732" cy="246219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  <a:endParaRPr lang="en-US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4298046" y="1192058"/>
            <a:ext cx="1133732" cy="55399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+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Работодатель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5917448" y="1201510"/>
            <a:ext cx="1133732" cy="55399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Работодатель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+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ЦЗН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7619535" y="1201510"/>
            <a:ext cx="1133732" cy="55399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+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ДТСЗН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2807748" y="1201510"/>
            <a:ext cx="1133732" cy="55399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+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Работодатель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7619535" y="3098280"/>
            <a:ext cx="1133732" cy="861772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программы в системе ГКУ ЦЗН города Москвы «Катарсис»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5830006" y="3098280"/>
            <a:ext cx="1308615" cy="830995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вакансии в системе ГКУ ЦЗН города </a:t>
            </a:r>
            <a:r>
              <a:rPr lang="ru-RU" altLang="ru-RU" sz="1000" dirty="0" smtClean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Москвы</a:t>
            </a:r>
          </a:p>
          <a:p>
            <a:pPr eaLnBrk="1" hangingPunct="1"/>
            <a:r>
              <a:rPr lang="ru-RU" altLang="ru-RU" sz="1000" dirty="0" smtClean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«Катарсис</a:t>
            </a:r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» </a:t>
            </a:r>
            <a:r>
              <a:rPr lang="ru-RU" altLang="ru-RU" b="1" dirty="0">
                <a:solidFill>
                  <a:schemeClr val="bg1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	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4226363" y="3095908"/>
            <a:ext cx="1284144" cy="861772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соглашение об установлении эффективного и взаимовыгодного сотрудничества </a:t>
            </a:r>
            <a:endParaRPr lang="ru-RU" altLang="ru-RU" sz="1000" dirty="0">
              <a:solidFill>
                <a:schemeClr val="bg1"/>
              </a:solidFill>
              <a:latin typeface="Century Gothic" pitchFamily="34" charset="0"/>
              <a:cs typeface="Calibri" panose="020F0502020204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2837674" y="3095908"/>
            <a:ext cx="1133732" cy="55399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учебно-</a:t>
            </a:r>
            <a:endParaRPr lang="en-US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программная документация </a:t>
            </a:r>
            <a:endParaRPr lang="ru-RU" altLang="ru-RU" sz="1000" dirty="0">
              <a:solidFill>
                <a:schemeClr val="bg1"/>
              </a:solidFill>
              <a:latin typeface="Century Gothic" pitchFamily="34" charset="0"/>
              <a:cs typeface="Calibri" panose="020F0502020204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1407062" y="3095908"/>
            <a:ext cx="1232661" cy="1631214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варианты организаций для замены на случай форс-мажора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наличие у работодателей необходимых ресурсов </a:t>
            </a:r>
            <a:endParaRPr lang="ru-RU" altLang="ru-RU" sz="1000" dirty="0" smtClean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66352" y="3095908"/>
            <a:ext cx="1133732" cy="1692769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8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перечень кастомизированных программ </a:t>
            </a:r>
          </a:p>
          <a:p>
            <a:pPr eaLnBrk="1" hangingPunct="1"/>
            <a:endParaRPr lang="ru-RU" altLang="ru-RU" sz="800" dirty="0">
              <a:solidFill>
                <a:schemeClr val="bg1"/>
              </a:solidFill>
              <a:latin typeface="Century Gothic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8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документы, подтверждающие профиль организации</a:t>
            </a:r>
          </a:p>
          <a:p>
            <a:pPr eaLnBrk="1" hangingPunct="1"/>
            <a:endParaRPr lang="ru-RU" altLang="ru-RU" sz="800" dirty="0">
              <a:solidFill>
                <a:schemeClr val="bg1"/>
              </a:solidFill>
              <a:latin typeface="Century Gothic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8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ориентир работодателя на участие в открытом отборе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3749551-AD64-964A-AE48-107C8E135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338" y="4153007"/>
            <a:ext cx="939508" cy="7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043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1A12F2-5E8C-9940-8F6C-9449C85E47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352" y="69359"/>
            <a:ext cx="6841340" cy="404323"/>
          </a:xfrm>
        </p:spPr>
        <p:txBody>
          <a:bodyPr>
            <a:noAutofit/>
          </a:bodyPr>
          <a:lstStyle/>
          <a:p>
            <a:r>
              <a:rPr lang="ru-RU" sz="1600" dirty="0"/>
              <a:t>Модель взаимодействия Центра с профильной организацией: практическая подготовка (2 этап)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EEEEDEB-3C64-C446-A78E-055F1A4ABD92}"/>
              </a:ext>
            </a:extLst>
          </p:cNvPr>
          <p:cNvCxnSpPr>
            <a:cxnSpLocks/>
          </p:cNvCxnSpPr>
          <p:nvPr/>
        </p:nvCxnSpPr>
        <p:spPr>
          <a:xfrm flipV="1">
            <a:off x="24873" y="2771996"/>
            <a:ext cx="8962768" cy="1"/>
          </a:xfrm>
          <a:prstGeom prst="line">
            <a:avLst/>
          </a:prstGeom>
          <a:noFill/>
          <a:ln w="28575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ABCC5B9F-168B-DE41-852B-698217F35151}"/>
              </a:ext>
            </a:extLst>
          </p:cNvPr>
          <p:cNvSpPr/>
          <p:nvPr/>
        </p:nvSpPr>
        <p:spPr>
          <a:xfrm>
            <a:off x="2252107" y="2689349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9CF6DFE-1A74-6C47-AB52-A8BBCD29E800}"/>
              </a:ext>
            </a:extLst>
          </p:cNvPr>
          <p:cNvSpPr/>
          <p:nvPr/>
        </p:nvSpPr>
        <p:spPr>
          <a:xfrm>
            <a:off x="6622457" y="2687769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FBAF8F3-A8F1-9943-A99E-CDD05BBB3A70}"/>
              </a:ext>
            </a:extLst>
          </p:cNvPr>
          <p:cNvSpPr/>
          <p:nvPr/>
        </p:nvSpPr>
        <p:spPr>
          <a:xfrm>
            <a:off x="1041056" y="2687770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52217" y="2235554"/>
            <a:ext cx="1147867" cy="53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открытый отбор кандидатов</a:t>
            </a:r>
          </a:p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на обучение</a:t>
            </a:r>
          </a:p>
          <a:p>
            <a:pPr hangingPunct="1"/>
            <a:r>
              <a:rPr lang="ru-RU" sz="1100" b="1" dirty="0" smtClean="0">
                <a:solidFill>
                  <a:srgbClr val="285AA5"/>
                </a:solidFill>
              </a:rPr>
              <a:t> </a:t>
            </a:r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1326532" y="2168250"/>
            <a:ext cx="1018251" cy="600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открытие </a:t>
            </a:r>
          </a:p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учебных</a:t>
            </a:r>
          </a:p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 групп </a:t>
            </a:r>
            <a:r>
              <a:rPr lang="ru-RU" sz="1100" b="1" dirty="0" smtClean="0">
                <a:solidFill>
                  <a:srgbClr val="285AA5"/>
                </a:solidFill>
              </a:rPr>
              <a:t>  </a:t>
            </a:r>
            <a:endParaRPr lang="en-US" altLang="ru-RU" dirty="0" smtClean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2556093" y="2225477"/>
            <a:ext cx="1180632" cy="48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проведение теоретического обучения </a:t>
            </a:r>
            <a:r>
              <a:rPr lang="ru-RU" sz="1100" b="1" dirty="0" smtClean="0">
                <a:solidFill>
                  <a:srgbClr val="285AA5"/>
                </a:solidFill>
              </a:rPr>
              <a:t> </a:t>
            </a:r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BCC5B9F-168B-DE41-852B-698217F35151}"/>
              </a:ext>
            </a:extLst>
          </p:cNvPr>
          <p:cNvSpPr/>
          <p:nvPr/>
        </p:nvSpPr>
        <p:spPr>
          <a:xfrm>
            <a:off x="3597149" y="2675894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3884286" y="1974473"/>
            <a:ext cx="1166417" cy="785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з</a:t>
            </a:r>
            <a:r>
              <a:rPr lang="ru-RU" sz="1000" b="1" dirty="0" smtClean="0">
                <a:solidFill>
                  <a:srgbClr val="285AA5"/>
                </a:solidFill>
              </a:rPr>
              <a:t>аключение договора </a:t>
            </a:r>
            <a:r>
              <a:rPr lang="ru-RU" sz="1000" b="1" dirty="0">
                <a:solidFill>
                  <a:srgbClr val="285AA5"/>
                </a:solidFill>
              </a:rPr>
              <a:t>о практической подготовке обучающихся	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ABCC5B9F-168B-DE41-852B-698217F35151}"/>
              </a:ext>
            </a:extLst>
          </p:cNvPr>
          <p:cNvSpPr/>
          <p:nvPr/>
        </p:nvSpPr>
        <p:spPr>
          <a:xfrm>
            <a:off x="5096478" y="2675893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5428220" y="2233976"/>
            <a:ext cx="1050147" cy="453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проведение практического </a:t>
            </a:r>
            <a:r>
              <a:rPr lang="ru-RU" sz="1000" b="1" dirty="0" smtClean="0">
                <a:solidFill>
                  <a:srgbClr val="285AA5"/>
                </a:solidFill>
              </a:rPr>
              <a:t>обучения</a:t>
            </a:r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6907692" y="2331414"/>
            <a:ext cx="811269" cy="35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 smtClean="0">
                <a:solidFill>
                  <a:srgbClr val="285AA5"/>
                </a:solidFill>
              </a:rPr>
              <a:t>итоговая </a:t>
            </a:r>
            <a:r>
              <a:rPr lang="ru-RU" sz="1000" b="1" dirty="0">
                <a:solidFill>
                  <a:srgbClr val="285AA5"/>
                </a:solidFill>
              </a:rPr>
              <a:t>аттестация  </a:t>
            </a:r>
            <a:endParaRPr lang="ru-RU" sz="1000" b="1" dirty="0" smtClean="0">
              <a:solidFill>
                <a:srgbClr val="285AA5"/>
              </a:solidFill>
            </a:endParaRPr>
          </a:p>
          <a:p>
            <a:pPr hangingPunct="1"/>
            <a:r>
              <a:rPr lang="ru-RU" sz="1100" b="1" dirty="0" smtClean="0">
                <a:solidFill>
                  <a:srgbClr val="285AA5"/>
                </a:solidFill>
              </a:rPr>
              <a:t>  </a:t>
            </a:r>
            <a:endParaRPr lang="en-US" altLang="ru-RU" dirty="0" smtClean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0" y="1028718"/>
            <a:ext cx="1133732" cy="861772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ЦЗН</a:t>
            </a:r>
            <a:endParaRPr lang="ru-RU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ru-RU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Работодатель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Центр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1268791" y="1473904"/>
            <a:ext cx="1133732" cy="246219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  <a:endParaRPr lang="en-US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3857706" y="1196906"/>
            <a:ext cx="1133732" cy="55399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+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Работодатель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5281829" y="1516289"/>
            <a:ext cx="1133732" cy="246219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 smtClean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Работодатель</a:t>
            </a:r>
            <a:endParaRPr lang="ru-RU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6687427" y="1213385"/>
            <a:ext cx="1133732" cy="55399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+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Работодатель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6807808" y="3094277"/>
            <a:ext cx="1159377" cy="400108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документ о квалификации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5264149" y="3063022"/>
            <a:ext cx="1407684" cy="1015661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дневник практики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заключение о практической </a:t>
            </a:r>
            <a:r>
              <a:rPr lang="ru-RU" altLang="ru-RU" sz="1000" dirty="0" smtClean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квалификационной работе</a:t>
            </a:r>
            <a:endParaRPr lang="ru-RU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3782500" y="3068192"/>
            <a:ext cx="1284144" cy="1492714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9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Договор +</a:t>
            </a:r>
          </a:p>
          <a:p>
            <a:pPr eaLnBrk="1" hangingPunct="1"/>
            <a:endParaRPr lang="ru-RU" altLang="ru-RU" sz="9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9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финансовые обязательства </a:t>
            </a:r>
          </a:p>
          <a:p>
            <a:pPr eaLnBrk="1" hangingPunct="1"/>
            <a:r>
              <a:rPr lang="ru-RU" altLang="ru-RU" sz="9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ответственные лица</a:t>
            </a:r>
          </a:p>
          <a:p>
            <a:pPr eaLnBrk="1" hangingPunct="1"/>
            <a:r>
              <a:rPr lang="ru-RU" altLang="ru-RU" sz="9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список слушателей на практику</a:t>
            </a:r>
          </a:p>
          <a:p>
            <a:pPr eaLnBrk="1" hangingPunct="1"/>
            <a:r>
              <a:rPr lang="ru-RU" altLang="ru-RU" sz="9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информация о месте проведения практики</a:t>
            </a:r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2437458" y="3068192"/>
            <a:ext cx="1133732" cy="1015661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результаты текущего контроля знаний, </a:t>
            </a:r>
            <a:r>
              <a:rPr lang="ru-RU" altLang="ru-RU" sz="1000" dirty="0" smtClean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промежуточной </a:t>
            </a:r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аттестации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1326532" y="3082414"/>
            <a:ext cx="920112" cy="400108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приказы о зачислении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66352" y="3095908"/>
            <a:ext cx="1133732" cy="1015661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направления </a:t>
            </a: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на обучение </a:t>
            </a: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по кастомизиро-</a:t>
            </a: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ванным программам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2556093" y="1490383"/>
            <a:ext cx="1133732" cy="246219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  <a:endParaRPr lang="en-US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52B7115-B0BF-9D43-9708-497AE8A0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233" y="4356370"/>
            <a:ext cx="692674" cy="78713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F9CF6DFE-1A74-6C47-AB52-A8BBCD29E800}"/>
              </a:ext>
            </a:extLst>
          </p:cNvPr>
          <p:cNvSpPr/>
          <p:nvPr/>
        </p:nvSpPr>
        <p:spPr>
          <a:xfrm>
            <a:off x="7853882" y="2690966"/>
            <a:ext cx="185351" cy="185351"/>
          </a:xfrm>
          <a:prstGeom prst="ellipse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7932356" y="1231470"/>
            <a:ext cx="1133732" cy="55399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Центр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+</a:t>
            </a:r>
          </a:p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Работодатель</a:t>
            </a:r>
          </a:p>
        </p:txBody>
      </p: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xmlns="" id="{E6FFD946-B1D5-284B-8DC6-DDA76258AD8F}"/>
              </a:ext>
            </a:extLst>
          </p:cNvPr>
          <p:cNvSpPr txBox="1">
            <a:spLocks/>
          </p:cNvSpPr>
          <p:nvPr/>
        </p:nvSpPr>
        <p:spPr>
          <a:xfrm>
            <a:off x="8093587" y="2220888"/>
            <a:ext cx="971346" cy="529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000" b="1" dirty="0">
                <a:solidFill>
                  <a:srgbClr val="285AA5"/>
                </a:solidFill>
              </a:rPr>
              <a:t>содействие в </a:t>
            </a:r>
            <a:r>
              <a:rPr lang="ru-RU" sz="1000" b="1" dirty="0" err="1" smtClean="0">
                <a:solidFill>
                  <a:srgbClr val="285AA5"/>
                </a:solidFill>
              </a:rPr>
              <a:t>трудо</a:t>
            </a:r>
            <a:r>
              <a:rPr lang="en-US" sz="1000" b="1" dirty="0" smtClean="0">
                <a:solidFill>
                  <a:srgbClr val="285AA5"/>
                </a:solidFill>
              </a:rPr>
              <a:t>-</a:t>
            </a:r>
            <a:r>
              <a:rPr lang="ru-RU" sz="1000" b="1" dirty="0" smtClean="0">
                <a:solidFill>
                  <a:srgbClr val="285AA5"/>
                </a:solidFill>
              </a:rPr>
              <a:t>устройстве</a:t>
            </a:r>
            <a:r>
              <a:rPr lang="ru-RU" sz="1100" b="1" dirty="0" smtClean="0">
                <a:solidFill>
                  <a:srgbClr val="285AA5"/>
                </a:solidFill>
              </a:rPr>
              <a:t>  </a:t>
            </a:r>
            <a:endParaRPr lang="en-US" altLang="ru-RU" dirty="0" smtClean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F940683A-2C9B-C644-8136-03E1F8F844FF}"/>
              </a:ext>
            </a:extLst>
          </p:cNvPr>
          <p:cNvSpPr/>
          <p:nvPr/>
        </p:nvSpPr>
        <p:spPr>
          <a:xfrm>
            <a:off x="8087971" y="3062210"/>
            <a:ext cx="978117" cy="1015661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вакансии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собеседо-вания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  <a:latin typeface="Century Gothic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  <a:latin typeface="Century Gothic" pitchFamily="34" charset="0"/>
                <a:ea typeface="Arial" panose="020B0604020202020204" pitchFamily="34" charset="0"/>
                <a:cs typeface="Calibri" panose="020F0502020204030204" pitchFamily="34" charset="0"/>
              </a:rPr>
              <a:t>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13851072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dirty="0"/>
              <a:t>Результат применения практики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557" y="2450719"/>
            <a:ext cx="227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5AA5"/>
                </a:solidFill>
                <a:latin typeface="Century Gothic" panose="020B0502020202020204" pitchFamily="34" charset="0"/>
              </a:rPr>
              <a:t>Программы обучения - 12</a:t>
            </a:r>
            <a:endParaRPr lang="en-US" sz="1200" b="1" dirty="0" smtClean="0">
              <a:solidFill>
                <a:srgbClr val="285AA5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200" b="1" dirty="0">
              <a:solidFill>
                <a:srgbClr val="285AA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51D318-9E00-9B44-8F4A-45960F0267FC}"/>
              </a:ext>
            </a:extLst>
          </p:cNvPr>
          <p:cNvSpPr/>
          <p:nvPr/>
        </p:nvSpPr>
        <p:spPr>
          <a:xfrm>
            <a:off x="192168" y="886632"/>
            <a:ext cx="2276950" cy="4037681"/>
          </a:xfrm>
          <a:prstGeom prst="rect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97" y="794715"/>
            <a:ext cx="1627137" cy="2227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5" y="3076738"/>
            <a:ext cx="1686945" cy="1029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54" y="797964"/>
            <a:ext cx="2151449" cy="3091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915" y="790930"/>
            <a:ext cx="2134190" cy="3091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897" y="3929819"/>
            <a:ext cx="2133726" cy="994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420" y="3944983"/>
            <a:ext cx="2148446" cy="996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482" y="4160725"/>
            <a:ext cx="1644974" cy="7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09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20"/>
          </p:nvPr>
        </p:nvSpPr>
        <p:spPr>
          <a:xfrm>
            <a:off x="372260" y="151382"/>
            <a:ext cx="2571174" cy="282458"/>
          </a:xfrm>
        </p:spPr>
        <p:txBody>
          <a:bodyPr/>
          <a:lstStyle/>
          <a:p>
            <a:r>
              <a:rPr lang="ru-RU" sz="1600" dirty="0"/>
              <a:t>Необходимые </a:t>
            </a:r>
            <a:r>
              <a:rPr lang="ru-RU" sz="1600" dirty="0" smtClean="0"/>
              <a:t>ресурсы</a:t>
            </a:r>
          </a:p>
          <a:p>
            <a:endParaRPr lang="ru-RU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372260" y="1758617"/>
            <a:ext cx="2624569" cy="28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b="1" i="0" u="none" strike="noStrike" cap="none" spc="0" baseline="0">
                <a:solidFill>
                  <a:srgbClr val="C8196B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Bold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r>
              <a:rPr lang="ru-RU" sz="1600" dirty="0" smtClean="0"/>
              <a:t>Формат тиражирования</a:t>
            </a:r>
            <a:endParaRPr lang="ru-RU" sz="1600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372260" y="3262084"/>
            <a:ext cx="4476729" cy="30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b="1" i="0" u="none" strike="noStrike" cap="none" spc="0" baseline="0">
                <a:solidFill>
                  <a:srgbClr val="C8196B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Bold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r>
              <a:rPr lang="ru-RU" sz="1600" dirty="0"/>
              <a:t>Поддержка со стороны региона-донора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989" y="3638535"/>
            <a:ext cx="7189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Перечень нормативных правовых актов, регулирующих образовательные отношения (в </a:t>
            </a:r>
            <a:r>
              <a:rPr lang="ru-RU" sz="1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т.ч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профессиональное обучение, практическую подготовку и др.).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Дорожная карта.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Дополнительные материалы (локальные нормативные акты; формы документов, используемых при реализации проекта; учебно-программная документация).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Консультирование по вопросам реализации проекта.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988" y="496063"/>
            <a:ext cx="6753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Правовая база: локальные нормативные акты и др.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База работодателей-партнеров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База образовательных организаций</a:t>
            </a:r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Кадровые ресурсы (карьерные консультанты, специалисты по взаимодействию с работодателями и др.).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smtClean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Информационные ресурсы 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989" y="2135068"/>
            <a:ext cx="63297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реализация самостоятельного отдельного проекта в регионе-реципиенте</a:t>
            </a:r>
          </a:p>
        </p:txBody>
      </p:sp>
    </p:spTree>
    <p:extLst>
      <p:ext uri="{BB962C8B-B14F-4D97-AF65-F5344CB8AC3E}">
        <p14:creationId xmlns:p14="http://schemas.microsoft.com/office/powerpoint/2010/main" val="38633822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49A628-C1B6-B641-A9A4-C4CD1C22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40" y="859936"/>
            <a:ext cx="494776" cy="49477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64E4CE7-1368-9641-B87C-AAEB5B243EF6}"/>
              </a:ext>
            </a:extLst>
          </p:cNvPr>
          <p:cNvSpPr/>
          <p:nvPr/>
        </p:nvSpPr>
        <p:spPr>
          <a:xfrm>
            <a:off x="4159045" y="2748777"/>
            <a:ext cx="825908" cy="31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87%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713D845-A9E6-0B41-AE7F-91DCE2E8E4EC}"/>
              </a:ext>
            </a:extLst>
          </p:cNvPr>
          <p:cNvSpPr/>
          <p:nvPr/>
        </p:nvSpPr>
        <p:spPr>
          <a:xfrm>
            <a:off x="4159045" y="3329498"/>
            <a:ext cx="825908" cy="31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60%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4F99452-A23E-1148-84BE-193EFB207F76}"/>
              </a:ext>
            </a:extLst>
          </p:cNvPr>
          <p:cNvSpPr/>
          <p:nvPr/>
        </p:nvSpPr>
        <p:spPr>
          <a:xfrm>
            <a:off x="4159045" y="3915377"/>
            <a:ext cx="825908" cy="31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A51D318-9E00-9B44-8F4A-45960F0267FC}"/>
              </a:ext>
            </a:extLst>
          </p:cNvPr>
          <p:cNvSpPr/>
          <p:nvPr/>
        </p:nvSpPr>
        <p:spPr>
          <a:xfrm>
            <a:off x="250166" y="1425365"/>
            <a:ext cx="8617550" cy="3278742"/>
          </a:xfrm>
          <a:prstGeom prst="rect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Текст 1">
            <a:extLst>
              <a:ext uri="{FF2B5EF4-FFF2-40B4-BE49-F238E27FC236}">
                <a16:creationId xmlns:a16="http://schemas.microsoft.com/office/drawing/2014/main" xmlns="" id="{F2208BB4-A169-9444-A13B-BCC9A30293CC}"/>
              </a:ext>
            </a:extLst>
          </p:cNvPr>
          <p:cNvSpPr txBox="1">
            <a:spLocks/>
          </p:cNvSpPr>
          <p:nvPr/>
        </p:nvSpPr>
        <p:spPr>
          <a:xfrm>
            <a:off x="77638" y="66067"/>
            <a:ext cx="7310981" cy="108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b="1" i="0" u="none" strike="noStrike" cap="none" spc="0" baseline="0">
                <a:solidFill>
                  <a:srgbClr val="C8196B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Bold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r>
              <a:rPr lang="ru-RU" sz="1600" dirty="0" smtClean="0"/>
              <a:t>Взаимодействие ГБОУ ДПО Центр «Профессионал»</a:t>
            </a:r>
          </a:p>
          <a:p>
            <a:r>
              <a:rPr lang="ru-RU" sz="1600" dirty="0" smtClean="0"/>
              <a:t>с работодателями по совместной организации </a:t>
            </a:r>
          </a:p>
          <a:p>
            <a:r>
              <a:rPr lang="ru-RU" sz="1600" dirty="0" smtClean="0"/>
              <a:t>образовательного процесса в рамках профессионального обучения</a:t>
            </a:r>
          </a:p>
          <a:p>
            <a:r>
              <a:rPr lang="ru-RU" sz="1600" dirty="0" smtClean="0"/>
              <a:t>(практическая подготовка на базе </a:t>
            </a:r>
            <a:r>
              <a:rPr lang="ru-RU" sz="1600" u="sng" dirty="0" smtClean="0"/>
              <a:t>профильной</a:t>
            </a:r>
            <a:r>
              <a:rPr lang="ru-RU" sz="1600" dirty="0" smtClean="0"/>
              <a:t> организации)</a:t>
            </a:r>
            <a:endParaRPr lang="ru-RU" sz="16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288D7F6-4219-2D4E-8B85-13F77F70C0A6}"/>
              </a:ext>
            </a:extLst>
          </p:cNvPr>
          <p:cNvSpPr/>
          <p:nvPr/>
        </p:nvSpPr>
        <p:spPr>
          <a:xfrm>
            <a:off x="360447" y="1593476"/>
            <a:ext cx="39268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5AA5"/>
                </a:solidFill>
                <a:latin typeface="Century Gothic" panose="020B0502020202020204" pitchFamily="34" charset="0"/>
              </a:rPr>
              <a:t>Профильная </a:t>
            </a:r>
            <a:r>
              <a:rPr lang="ru-RU" sz="1200" b="1" dirty="0">
                <a:solidFill>
                  <a:srgbClr val="285AA5"/>
                </a:solidFill>
                <a:latin typeface="Century Gothic" panose="020B0502020202020204" pitchFamily="34" charset="0"/>
              </a:rPr>
              <a:t>организация </a:t>
            </a:r>
            <a:br>
              <a:rPr lang="ru-RU" sz="1200" b="1" dirty="0">
                <a:solidFill>
                  <a:srgbClr val="285AA5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rgbClr val="285AA5"/>
                </a:solidFill>
                <a:latin typeface="Century Gothic" panose="020B0502020202020204" pitchFamily="34" charset="0"/>
              </a:rPr>
              <a:t>с образовательной лицензией</a:t>
            </a: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Договор о сетевой форме реализации образовательных программ</a:t>
            </a: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использование ресурсов организации (нескольких организаций), осуществляющих образовательную деятельность (наличие лицензии на образовательную деятельность);</a:t>
            </a: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базовая организация и организации-участники (ресурсы)</a:t>
            </a:r>
          </a:p>
          <a:p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algn="ctr"/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 Приказ Министерства науки и высшего образования РФ и Министерства просвещения РФ от 5 августа 2020 г. № 882/391 «Об организации и осуществлении образовательной деятельности при сетевой форме реализации образовательных программ»</a:t>
            </a:r>
          </a:p>
          <a:p>
            <a:pPr algn="ctr"/>
            <a:endParaRPr lang="ru-RU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ADFE1556-97AA-A14A-8130-69FECF6DCE6F}"/>
              </a:ext>
            </a:extLst>
          </p:cNvPr>
          <p:cNvCxnSpPr>
            <a:cxnSpLocks/>
          </p:cNvCxnSpPr>
          <p:nvPr/>
        </p:nvCxnSpPr>
        <p:spPr>
          <a:xfrm>
            <a:off x="4490048" y="2315828"/>
            <a:ext cx="0" cy="1599549"/>
          </a:xfrm>
          <a:prstGeom prst="line">
            <a:avLst/>
          </a:prstGeom>
          <a:noFill/>
          <a:ln w="25400" cap="flat">
            <a:solidFill>
              <a:srgbClr val="67ACDC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AF301DE-3B5F-FF4C-92DA-A0DBFF49BF3B}"/>
              </a:ext>
            </a:extLst>
          </p:cNvPr>
          <p:cNvSpPr/>
          <p:nvPr/>
        </p:nvSpPr>
        <p:spPr>
          <a:xfrm>
            <a:off x="4736140" y="1608291"/>
            <a:ext cx="405417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5AA5"/>
                </a:solidFill>
                <a:latin typeface="Century Gothic" panose="020B0502020202020204" pitchFamily="34" charset="0"/>
              </a:rPr>
              <a:t>Профильная </a:t>
            </a:r>
            <a:r>
              <a:rPr lang="ru-RU" sz="1200" b="1" dirty="0">
                <a:solidFill>
                  <a:srgbClr val="285AA5"/>
                </a:solidFill>
                <a:latin typeface="Century Gothic" panose="020B0502020202020204" pitchFamily="34" charset="0"/>
              </a:rPr>
              <a:t>организация </a:t>
            </a:r>
          </a:p>
          <a:p>
            <a:pPr algn="ctr"/>
            <a:r>
              <a:rPr lang="ru-RU" sz="1200" b="1" dirty="0">
                <a:solidFill>
                  <a:srgbClr val="285AA5"/>
                </a:solidFill>
                <a:latin typeface="Century Gothic" panose="020B0502020202020204" pitchFamily="34" charset="0"/>
              </a:rPr>
              <a:t>без образовательной лицензии</a:t>
            </a:r>
          </a:p>
          <a:p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Договор о практической подготовке обучающихся</a:t>
            </a: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организации, осуществляющей деятельность по профилю соответствующей образовательной программы (далее - профильная организация), в том числе в структурном подразделении профильной организации, предназначенном для проведения практической подготовки</a:t>
            </a:r>
          </a:p>
          <a:p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Приказ Министерства науки и высшего образования РФ № 885, Министерства просвещения России № 390 от 05.08.2020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(ред. от 18.11.2020) «О практической подготовке обучающихся»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7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0E7503A-3A29-9B4F-A47F-469EDB3915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60" y="271522"/>
            <a:ext cx="6669287" cy="305844"/>
          </a:xfrm>
        </p:spPr>
        <p:txBody>
          <a:bodyPr>
            <a:normAutofit/>
          </a:bodyPr>
          <a:lstStyle/>
          <a:p>
            <a:r>
              <a:rPr lang="ru-RU" altLang="ru-RU" sz="1600" dirty="0">
                <a:ea typeface="Arial" panose="020B0604020202020204" pitchFamily="34" charset="0"/>
              </a:rPr>
              <a:t>Практическая подготовка на базе профильной организации </a:t>
            </a:r>
            <a:endParaRPr lang="ru-RU" sz="16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D855B661-9AEE-C34A-87A2-891A74D75D02}"/>
              </a:ext>
            </a:extLst>
          </p:cNvPr>
          <p:cNvSpPr txBox="1">
            <a:spLocks/>
          </p:cNvSpPr>
          <p:nvPr/>
        </p:nvSpPr>
        <p:spPr>
          <a:xfrm>
            <a:off x="2809945" y="1832053"/>
            <a:ext cx="6334055" cy="27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/>
            <a:r>
              <a:rPr lang="ru-RU" sz="1100" dirty="0" smtClean="0">
                <a:solidFill>
                  <a:schemeClr val="tx1"/>
                </a:solidFill>
              </a:rPr>
              <a:t>профиль </a:t>
            </a:r>
            <a:r>
              <a:rPr lang="ru-RU" sz="1100" dirty="0">
                <a:solidFill>
                  <a:schemeClr val="tx1"/>
                </a:solidFill>
              </a:rPr>
              <a:t>организации в целом (ОКВЭД) - устав профильной организации, выписка из ЕГРЮЛ;</a:t>
            </a:r>
          </a:p>
          <a:p>
            <a:pPr hangingPunct="1"/>
            <a:r>
              <a:rPr lang="ru-RU" sz="1100" dirty="0">
                <a:solidFill>
                  <a:schemeClr val="tx1"/>
                </a:solidFill>
              </a:rPr>
              <a:t>профиль определенных структурных подразделений - положение о структурном подразделении, выписка из ЕГРЮЛ;</a:t>
            </a:r>
          </a:p>
          <a:p>
            <a:pPr hangingPunct="1"/>
            <a:r>
              <a:rPr lang="ru-RU" sz="1100" dirty="0">
                <a:solidFill>
                  <a:schemeClr val="tx1"/>
                </a:solidFill>
              </a:rPr>
              <a:t>профиль отдельных специалистов - штатное расписание (выписка), выписка из ЕГРЮЛ</a:t>
            </a:r>
          </a:p>
          <a:p>
            <a:pPr eaLnBrk="1" hangingPunct="1"/>
            <a:endParaRPr lang="ru-RU" altLang="ru-RU" dirty="0" smtClean="0">
              <a:ea typeface="Arial" panose="020B0604020202020204" pitchFamily="34" charset="0"/>
            </a:endParaRPr>
          </a:p>
          <a:p>
            <a:pPr eaLnBrk="1" hangingPunct="1"/>
            <a:endParaRPr lang="ru-RU" altLang="ru-RU" dirty="0">
              <a:ea typeface="Arial" panose="020B0604020202020204" pitchFamily="34" charset="0"/>
            </a:endParaRPr>
          </a:p>
          <a:p>
            <a:pPr eaLnBrk="1" hangingPunct="1"/>
            <a:endParaRPr lang="ru-RU" altLang="ru-RU" dirty="0" smtClean="0">
              <a:ea typeface="Arial" panose="020B0604020202020204" pitchFamily="34" charset="0"/>
            </a:endParaRPr>
          </a:p>
          <a:p>
            <a:pPr eaLnBrk="1" hangingPunct="1"/>
            <a:r>
              <a:rPr lang="ru-RU" altLang="ru-RU" sz="1100" dirty="0">
                <a:ea typeface="Arial" panose="020B0604020202020204" pitchFamily="34" charset="0"/>
              </a:rPr>
              <a:t>лицензия на образовательную деятельность по программам профессионального обучения; </a:t>
            </a:r>
          </a:p>
          <a:p>
            <a:pPr eaLnBrk="1" hangingPunct="1"/>
            <a:r>
              <a:rPr lang="ru-RU" altLang="ru-RU" sz="1100" dirty="0">
                <a:ea typeface="Arial" panose="020B0604020202020204" pitchFamily="34" charset="0"/>
              </a:rPr>
              <a:t>паспорт специализированного учебного объекта (полигон, мастерская и т.п.), соответствующего определенной образовательной программе</a:t>
            </a: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  <a:p>
            <a:pPr eaLnBrk="1" hangingPunct="1"/>
            <a:endParaRPr lang="en-US" altLang="ru-RU" dirty="0">
              <a:ea typeface="Arial" panose="020B0604020202020204" pitchFamily="34" charset="0"/>
            </a:endParaRPr>
          </a:p>
        </p:txBody>
      </p:sp>
      <p:sp>
        <p:nvSpPr>
          <p:cNvPr id="134" name="Text Placeholder 5">
            <a:extLst>
              <a:ext uri="{FF2B5EF4-FFF2-40B4-BE49-F238E27FC236}">
                <a16:creationId xmlns:a16="http://schemas.microsoft.com/office/drawing/2014/main" xmlns="" id="{B5989AE5-5ED5-9F4C-92E7-640D4613ECFB}"/>
              </a:ext>
            </a:extLst>
          </p:cNvPr>
          <p:cNvSpPr txBox="1">
            <a:spLocks/>
          </p:cNvSpPr>
          <p:nvPr/>
        </p:nvSpPr>
        <p:spPr>
          <a:xfrm>
            <a:off x="348965" y="1879696"/>
            <a:ext cx="2252376" cy="259253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pPr hangingPunct="1">
              <a:spcBef>
                <a:spcPts val="0"/>
              </a:spcBef>
            </a:pPr>
            <a:r>
              <a:rPr lang="ru-RU" sz="1200" dirty="0">
                <a:solidFill>
                  <a:srgbClr val="285AA5"/>
                </a:solidFill>
              </a:rPr>
              <a:t>в случае заключения Договора о практической подготовке обучающихся</a:t>
            </a:r>
            <a:r>
              <a:rPr lang="ru-RU" sz="1200" dirty="0" smtClean="0">
                <a:solidFill>
                  <a:srgbClr val="285AA5"/>
                </a:solidFill>
              </a:rPr>
              <a:t>:</a:t>
            </a:r>
          </a:p>
          <a:p>
            <a:pPr hangingPunct="1">
              <a:spcBef>
                <a:spcPts val="0"/>
              </a:spcBef>
            </a:pPr>
            <a:endParaRPr lang="ru-RU" sz="1200" dirty="0">
              <a:solidFill>
                <a:srgbClr val="285AA5"/>
              </a:solidFill>
            </a:endParaRPr>
          </a:p>
          <a:p>
            <a:pPr hangingPunct="1">
              <a:spcBef>
                <a:spcPts val="0"/>
              </a:spcBef>
            </a:pPr>
            <a:endParaRPr lang="ru-RU" sz="1200" dirty="0" smtClean="0">
              <a:solidFill>
                <a:srgbClr val="285AA5"/>
              </a:solidFill>
            </a:endParaRPr>
          </a:p>
          <a:p>
            <a:pPr hangingPunct="1">
              <a:spcBef>
                <a:spcPts val="0"/>
              </a:spcBef>
            </a:pPr>
            <a:endParaRPr lang="ru-RU" sz="1200" dirty="0">
              <a:solidFill>
                <a:srgbClr val="285AA5"/>
              </a:solidFill>
            </a:endParaRPr>
          </a:p>
          <a:p>
            <a:pPr hangingPunct="1">
              <a:spcBef>
                <a:spcPts val="0"/>
              </a:spcBef>
            </a:pPr>
            <a:endParaRPr lang="ru-RU" sz="1200" dirty="0" smtClean="0">
              <a:solidFill>
                <a:srgbClr val="285AA5"/>
              </a:solidFill>
            </a:endParaRPr>
          </a:p>
          <a:p>
            <a:pPr hangingPunct="1">
              <a:spcBef>
                <a:spcPts val="0"/>
              </a:spcBef>
            </a:pPr>
            <a:r>
              <a:rPr lang="ru-RU" sz="1200" dirty="0">
                <a:solidFill>
                  <a:srgbClr val="285AA5"/>
                </a:solidFill>
              </a:rPr>
              <a:t>в случае заключения Договора о сетевой форме реализации программ</a:t>
            </a:r>
            <a:r>
              <a:rPr lang="ru-RU" sz="1200" dirty="0" smtClean="0">
                <a:solidFill>
                  <a:srgbClr val="285AA5"/>
                </a:solidFill>
              </a:rPr>
              <a:t>:</a:t>
            </a:r>
            <a:endParaRPr lang="ru-RU" sz="1200" dirty="0">
              <a:solidFill>
                <a:srgbClr val="285AA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EFD897-64D4-1C44-ACDF-D10B20BF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5" y="1277231"/>
            <a:ext cx="494776" cy="4947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68645C-B43E-9149-834D-88D50A8E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180" y="1097922"/>
            <a:ext cx="933060" cy="5692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75F8A1C-3F7C-8940-8DF9-4E54119F1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56" y="1832053"/>
            <a:ext cx="89401" cy="2402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CF90F8-54DF-7D4E-A3A7-4923C759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56" y="2173969"/>
            <a:ext cx="89401" cy="240264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68CDFFD6-58BD-7D47-9D0A-155CC82C4FEB}"/>
              </a:ext>
            </a:extLst>
          </p:cNvPr>
          <p:cNvSpPr txBox="1">
            <a:spLocks/>
          </p:cNvSpPr>
          <p:nvPr/>
        </p:nvSpPr>
        <p:spPr>
          <a:xfrm>
            <a:off x="348965" y="841963"/>
            <a:ext cx="6841340" cy="16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 b="0" i="0" u="none" strike="noStrike" cap="none" spc="0" baseline="0">
                <a:solidFill>
                  <a:schemeClr val="tx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1pPr>
            <a:lvl2pPr marL="465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2pPr>
            <a:lvl3pPr marL="814387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3pPr>
            <a:lvl4pPr marL="1171575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4pPr>
            <a:lvl5pPr marL="1481138" marR="0" indent="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ALS Sector Regular" pitchFamily="2" charset="0"/>
                <a:sym typeface="Dusha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Dusha"/>
                <a:ea typeface="Dusha"/>
                <a:cs typeface="Dusha"/>
                <a:sym typeface="Dusha"/>
              </a:defRPr>
            </a:lvl9pPr>
          </a:lstStyle>
          <a:p>
            <a:r>
              <a:rPr lang="ru-RU" sz="1200" b="1" dirty="0">
                <a:solidFill>
                  <a:srgbClr val="285AA5"/>
                </a:solidFill>
              </a:rPr>
              <a:t>Подтверждающие документы для организации: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CF90F8-54DF-7D4E-A3A7-4923C759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54" y="2566633"/>
            <a:ext cx="89401" cy="2402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BCF90F8-54DF-7D4E-A3A7-4923C759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53" y="3501628"/>
            <a:ext cx="89401" cy="2402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BCF90F8-54DF-7D4E-A3A7-4923C759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56" y="3896206"/>
            <a:ext cx="89401" cy="2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615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108FEB2-0D0B-D049-8FA0-627E7DFB30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4139" y="216019"/>
            <a:ext cx="6841340" cy="331108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Документационное </a:t>
            </a:r>
            <a:r>
              <a:rPr lang="ru-RU" sz="1600" dirty="0"/>
              <a:t>сопровождение профильной организацией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C1B2874-682C-4343-B6B4-203C07274676}"/>
              </a:ext>
            </a:extLst>
          </p:cNvPr>
          <p:cNvSpPr/>
          <p:nvPr/>
        </p:nvSpPr>
        <p:spPr>
          <a:xfrm>
            <a:off x="634019" y="731278"/>
            <a:ext cx="2131158" cy="4093426"/>
          </a:xfrm>
          <a:prstGeom prst="rect">
            <a:avLst/>
          </a:prstGeom>
          <a:solidFill>
            <a:srgbClr val="285AA5"/>
          </a:solidFill>
          <a:ln w="25400" cap="flat">
            <a:solidFill>
              <a:srgbClr val="285AA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eaLnBrk="1" hangingPunct="1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Соглашение </a:t>
            </a:r>
          </a:p>
          <a:p>
            <a:pPr eaLnBrk="1" hangingPunct="1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об 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</a:rPr>
              <a:t>установлении эффективного и взаимовыгодного 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сотрудничества</a:t>
            </a:r>
          </a:p>
          <a:p>
            <a:pPr hangingPunct="1"/>
            <a:endParaRPr lang="ru-RU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hangingPunct="1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Договор 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</a:rPr>
              <a:t>о практической подготовке обучающихся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/</a:t>
            </a:r>
          </a:p>
          <a:p>
            <a:pPr hangingPunct="1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Договор 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</a:rPr>
              <a:t>о сетевой форме реализации образовательных программ</a:t>
            </a:r>
          </a:p>
          <a:p>
            <a:pPr hangingPunct="1"/>
            <a:endParaRPr lang="ru-RU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hangingPunct="1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Приказ 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</a:rPr>
              <a:t>об утверждении ответственного лица за организацию практической 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подготовки</a:t>
            </a:r>
          </a:p>
          <a:p>
            <a:pPr hangingPunct="1"/>
            <a:endParaRPr lang="ru-RU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hangingPunct="1"/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Документация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</a:rPr>
              <a:t>, сопровождающая практическое обучение:</a:t>
            </a:r>
            <a:br>
              <a:rPr lang="ru-RU" sz="1000" dirty="0">
                <a:solidFill>
                  <a:schemeClr val="bg1"/>
                </a:solidFill>
                <a:latin typeface="Century Gothic" pitchFamily="34" charset="0"/>
              </a:rPr>
            </a:br>
            <a:endParaRPr lang="ru-RU" sz="1000" i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171450" indent="-171450" hangingPunct="1">
              <a:buFont typeface="Wingdings" pitchFamily="2" charset="2"/>
              <a:buChar char="§"/>
            </a:pPr>
            <a:r>
              <a:rPr lang="ru-RU" sz="1000" i="1" dirty="0">
                <a:solidFill>
                  <a:schemeClr val="bg1"/>
                </a:solidFill>
                <a:latin typeface="Century Gothic" pitchFamily="34" charset="0"/>
              </a:rPr>
              <a:t>дневник производственного обучения</a:t>
            </a:r>
          </a:p>
          <a:p>
            <a:pPr marL="171450" indent="-171450" hangingPunct="1">
              <a:buFont typeface="Wingdings" pitchFamily="2" charset="2"/>
              <a:buChar char="§"/>
            </a:pPr>
            <a:endParaRPr lang="ru-RU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marL="171450" indent="-171450" hangingPunct="1">
              <a:buFont typeface="Wingdings" pitchFamily="2" charset="2"/>
              <a:buChar char="§"/>
            </a:pPr>
            <a:r>
              <a:rPr lang="ru-RU" sz="1000" i="1" dirty="0">
                <a:solidFill>
                  <a:schemeClr val="bg1"/>
                </a:solidFill>
                <a:latin typeface="Century Gothic" pitchFamily="34" charset="0"/>
              </a:rPr>
              <a:t>заключение о практической квалификационной </a:t>
            </a:r>
            <a:r>
              <a:rPr lang="ru-RU" sz="1000" i="1" dirty="0" smtClean="0">
                <a:solidFill>
                  <a:schemeClr val="bg1"/>
                </a:solidFill>
                <a:latin typeface="Century Gothic" pitchFamily="34" charset="0"/>
              </a:rPr>
              <a:t>работе</a:t>
            </a:r>
            <a:endParaRPr lang="ru-RU" sz="10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D8E6443-993F-3B4F-A58C-A2AFC295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4" y="1026795"/>
            <a:ext cx="117515" cy="3061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D8E6443-993F-3B4F-A58C-A2AFC295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8" y="1968850"/>
            <a:ext cx="117515" cy="3061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8E6443-993F-3B4F-A58C-A2AFC295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4" y="2772970"/>
            <a:ext cx="117515" cy="30615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D8E6443-993F-3B4F-A58C-A2AFC295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8" y="3489089"/>
            <a:ext cx="117515" cy="30615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E38874C-2958-E54A-8B6E-006FEF840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52" y="694137"/>
            <a:ext cx="1757541" cy="20350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E38874C-2958-E54A-8B6E-006FEF840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13" y="707371"/>
            <a:ext cx="1791149" cy="20263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E38874C-2958-E54A-8B6E-006FEF840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82" y="694137"/>
            <a:ext cx="1747685" cy="20396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E38874C-2958-E54A-8B6E-006FEF8401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29" y="2888641"/>
            <a:ext cx="3121955" cy="1935381"/>
          </a:xfrm>
          <a:prstGeom prst="rect">
            <a:avLst/>
          </a:prstGeom>
        </p:spPr>
      </p:pic>
      <p:pic>
        <p:nvPicPr>
          <p:cNvPr id="34" name="Picture 3" descr="C:\Users\Vorontsova\Downloads\WhatsApp Image 2021-12-13 at 11.02.2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87" y="796108"/>
            <a:ext cx="1347463" cy="18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Vorontsova\Downloads\WhatsApp Image 2021-12-13 at 11.04.4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39" y="796108"/>
            <a:ext cx="1340337" cy="18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24" y="791565"/>
            <a:ext cx="1265600" cy="184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09" y="3017622"/>
            <a:ext cx="2685942" cy="168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71" y="3731729"/>
            <a:ext cx="986796" cy="10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0045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18FWC_16x9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018FWC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18FWC_16x9">
  <a:themeElements>
    <a:clrScheme name="2018FWC_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4191E"/>
      </a:accent1>
      <a:accent2>
        <a:srgbClr val="BDB289"/>
      </a:accent2>
      <a:accent3>
        <a:srgbClr val="0063A7"/>
      </a:accent3>
      <a:accent4>
        <a:srgbClr val="067673"/>
      </a:accent4>
      <a:accent5>
        <a:srgbClr val="008948"/>
      </a:accent5>
      <a:accent6>
        <a:srgbClr val="F1EBE3"/>
      </a:accent6>
      <a:hlink>
        <a:srgbClr val="0000FF"/>
      </a:hlink>
      <a:folHlink>
        <a:srgbClr val="FF00FF"/>
      </a:folHlink>
    </a:clrScheme>
    <a:fontScheme name="2018FWC_16x9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018FWC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7113</TotalTime>
  <Words>691</Words>
  <Application>Microsoft Office PowerPoint</Application>
  <PresentationFormat>Экран (16:9)</PresentationFormat>
  <Paragraphs>205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ALS Sector Bold</vt:lpstr>
      <vt:lpstr>ALS Sector Regular</vt:lpstr>
      <vt:lpstr>Arial</vt:lpstr>
      <vt:lpstr>Calibri</vt:lpstr>
      <vt:lpstr>Century Gothic</vt:lpstr>
      <vt:lpstr>Dusha</vt:lpstr>
      <vt:lpstr>Wingdings</vt:lpstr>
      <vt:lpstr>2018FWC_16x9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klimanova</dc:creator>
  <cp:lastModifiedBy>Chentsova</cp:lastModifiedBy>
  <cp:revision>255</cp:revision>
  <cp:lastPrinted>2021-12-21T07:49:29Z</cp:lastPrinted>
  <dcterms:modified xsi:type="dcterms:W3CDTF">2022-11-17T11:05:45Z</dcterms:modified>
</cp:coreProperties>
</file>