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60" r:id="rId3"/>
    <p:sldId id="262" r:id="rId4"/>
    <p:sldId id="269" r:id="rId5"/>
    <p:sldId id="267" r:id="rId6"/>
    <p:sldId id="27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F66E1-9CA7-4728-A486-7AD39330E63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396C3-3789-419B-B10B-FE7518B7F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CCD3-7F67-4097-B99A-29551837F75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CCD3-7F67-4097-B99A-29551837F7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BCCD3-7F67-4097-B99A-29551837F7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95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CCD3-7F67-4097-B99A-29551837F7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23506" y="-15389"/>
            <a:ext cx="4405968" cy="687338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7156" y="1988840"/>
            <a:ext cx="418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spc="300" dirty="0" smtClean="0">
                <a:ln w="1905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Реализация </a:t>
            </a:r>
            <a:r>
              <a:rPr lang="ru-RU" altLang="ru-RU" sz="2400" spc="300" dirty="0">
                <a:ln w="1905">
                  <a:noFill/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социального проекта «Никогда не поздно играть в куклы»</a:t>
            </a:r>
          </a:p>
          <a:p>
            <a:pPr algn="ctr"/>
            <a:endParaRPr lang="ru-RU" sz="2400" spc="300" dirty="0">
              <a:ln w="1905">
                <a:noFill/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2883" y="653398"/>
            <a:ext cx="797111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Verdana" pitchFamily="34" charset="0"/>
              </a:rPr>
              <a:t>ГАУ СО «Комплексный центр социального обслуживания населения Балаковского района»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15" y="1676552"/>
            <a:ext cx="4582026" cy="458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1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59" y="764704"/>
            <a:ext cx="5761377" cy="144016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latin typeface="Bookman Old Style" panose="02050604050505020204" pitchFamily="18" charset="0"/>
                <a:ea typeface="Calibri"/>
              </a:rPr>
              <a:t>Цель </a:t>
            </a:r>
            <a:r>
              <a:rPr lang="ru-RU" sz="1800" b="1" dirty="0" smtClean="0">
                <a:latin typeface="Bookman Old Style" panose="02050604050505020204" pitchFamily="18" charset="0"/>
                <a:ea typeface="Calibri"/>
              </a:rPr>
              <a:t>проекта</a:t>
            </a:r>
            <a:r>
              <a:rPr lang="ru-RU" sz="1800" dirty="0" smtClean="0">
                <a:latin typeface="Bookman Old Style" panose="02050604050505020204" pitchFamily="18" charset="0"/>
                <a:ea typeface="Calibri"/>
              </a:rPr>
              <a:t>- воспитание </a:t>
            </a:r>
            <a:r>
              <a:rPr lang="ru-RU" sz="1800" dirty="0">
                <a:latin typeface="Bookman Old Style" panose="02050604050505020204" pitchFamily="18" charset="0"/>
                <a:ea typeface="Calibri"/>
              </a:rPr>
              <a:t>подрастающего поколения путем  передачи культурно-нравственных ценностей от старшего поколения к младшему посредствам искусства кукольного театра</a:t>
            </a:r>
            <a:r>
              <a:rPr lang="ru-RU" sz="1800" dirty="0" smtClean="0">
                <a:latin typeface="Bookman Old Style" panose="02050604050505020204" pitchFamily="18" charset="0"/>
                <a:ea typeface="Calibri"/>
              </a:rPr>
              <a:t>.</a:t>
            </a:r>
            <a:endParaRPr lang="ru-RU" sz="1800" dirty="0">
              <a:latin typeface="Bookman Old Style" panose="02050604050505020204" pitchFamily="18" charset="0"/>
              <a:ea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2420888"/>
            <a:ext cx="6224820" cy="12241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Bookman Old Style" panose="02050604050505020204" pitchFamily="18" charset="0"/>
              </a:rPr>
              <a:t>Целевая аудитория</a:t>
            </a:r>
            <a:r>
              <a:rPr lang="ru-RU" dirty="0">
                <a:latin typeface="Bookman Old Style" panose="02050604050505020204" pitchFamily="18" charset="0"/>
              </a:rPr>
              <a:t> - </a:t>
            </a:r>
            <a:r>
              <a:rPr lang="ru-RU" dirty="0"/>
              <a:t> </a:t>
            </a:r>
            <a:r>
              <a:rPr lang="ru-RU" dirty="0">
                <a:latin typeface="Bookman Old Style" panose="02050604050505020204" pitchFamily="18" charset="0"/>
              </a:rPr>
              <a:t>дети от 5 до 13 лет, пожилые активные граждане, 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родители </a:t>
            </a:r>
            <a:r>
              <a:rPr lang="ru-RU" dirty="0">
                <a:latin typeface="Bookman Old Style" panose="02050604050505020204" pitchFamily="18" charset="0"/>
              </a:rPr>
              <a:t>детей от 5 до 13 лет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53629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Основная информация о проекте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7944" y="4016015"/>
            <a:ext cx="5076056" cy="28419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Реализуется на </a:t>
            </a:r>
            <a:r>
              <a:rPr lang="ru-RU" dirty="0">
                <a:latin typeface="Bookman Old Style" panose="02050604050505020204" pitchFamily="18" charset="0"/>
              </a:rPr>
              <a:t>базе Государственного автономного учреждения Саратовской области «Комплексный центр социального обслуживания населения Балаковского района» с </a:t>
            </a:r>
            <a:r>
              <a:rPr lang="ru-RU" dirty="0" smtClean="0">
                <a:latin typeface="Bookman Old Style" panose="02050604050505020204" pitchFamily="18" charset="0"/>
              </a:rPr>
              <a:t>2017 </a:t>
            </a:r>
            <a:r>
              <a:rPr lang="ru-RU" dirty="0">
                <a:latin typeface="Bookman Old Style" panose="02050604050505020204" pitchFamily="18" charset="0"/>
              </a:rPr>
              <a:t>года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smtClean="0">
                <a:latin typeface="Bookman Old Style" panose="02050604050505020204" pitchFamily="18" charset="0"/>
              </a:rPr>
              <a:t>2021 </a:t>
            </a:r>
            <a:r>
              <a:rPr lang="ru-RU" dirty="0">
                <a:latin typeface="Bookman Old Style" panose="02050604050505020204" pitchFamily="18" charset="0"/>
              </a:rPr>
              <a:t>год было проведено </a:t>
            </a:r>
            <a:r>
              <a:rPr lang="ru-RU" dirty="0" smtClean="0">
                <a:latin typeface="Bookman Old Style" panose="02050604050505020204" pitchFamily="18" charset="0"/>
              </a:rPr>
              <a:t>показано 40 в 20 учреждениях детства, </a:t>
            </a:r>
            <a:r>
              <a:rPr lang="ru-RU" dirty="0">
                <a:latin typeface="Bookman Old Style" panose="02050604050505020204" pitchFamily="18" charset="0"/>
              </a:rPr>
              <a:t>с общим охватом детей 3000 </a:t>
            </a:r>
            <a:r>
              <a:rPr lang="ru-RU" dirty="0" smtClean="0">
                <a:latin typeface="Bookman Old Style" panose="02050604050505020204" pitchFamily="18" charset="0"/>
              </a:rPr>
              <a:t>человек.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440" y="-19757576"/>
            <a:ext cx="20910311" cy="1568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8" y="4016014"/>
            <a:ext cx="3789313" cy="28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server\Локальная сеть\Крец Н.А\по проекту\театр в работе\детский дом\DSC_0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35852"/>
            <a:ext cx="3347864" cy="26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20888"/>
            <a:ext cx="5824535" cy="22425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Деятельность социального кукольного театра «Саквояж» в рамках проекта «Никогда не поздно играть в куклы, направленна на передачу культурно-нравственных ценностей  молодому поколению в интересных формах с сохранением традиций.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734" y="595076"/>
            <a:ext cx="9057459" cy="398196"/>
          </a:xfrm>
        </p:spPr>
        <p:txBody>
          <a:bodyPr>
            <a:noAutofit/>
          </a:bodyPr>
          <a:lstStyle/>
          <a:p>
            <a:r>
              <a:rPr lang="ru-RU" sz="1800" b="1" spc="300" dirty="0" smtClean="0">
                <a:ln w="1905">
                  <a:noFill/>
                </a:ln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Проблема, которую решает проект</a:t>
            </a:r>
            <a:endParaRPr lang="ru-RU" sz="1800" b="1" spc="300" dirty="0">
              <a:ln w="1905">
                <a:noFill/>
              </a:ln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="" xmlns:a16="http://schemas.microsoft.com/office/drawing/2014/main" id="{8CDD47CF-3526-4CC5-A420-D0B7BE7A3B11}"/>
              </a:ext>
            </a:extLst>
          </p:cNvPr>
          <p:cNvSpPr txBox="1">
            <a:spLocks/>
          </p:cNvSpPr>
          <p:nvPr/>
        </p:nvSpPr>
        <p:spPr>
          <a:xfrm>
            <a:off x="194940" y="980728"/>
            <a:ext cx="8949060" cy="1075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     На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сегодняшний день проблема утрачивания традиционных ценностей молодым поколением, является главным вопросом в современном российском обществе. Согласно исследованиям ученых, чем больше времени молодой человек проводит в интернете, тем реже при последующем анкетировании он называет значимыми семью, мораль и нравственность.</a:t>
            </a:r>
          </a:p>
        </p:txBody>
      </p:sp>
      <p:sp>
        <p:nvSpPr>
          <p:cNvPr id="29" name="Подзаголовок 2">
            <a:extLst>
              <a:ext uri="{FF2B5EF4-FFF2-40B4-BE49-F238E27FC236}">
                <a16:creationId xmlns="" xmlns:a16="http://schemas.microsoft.com/office/drawing/2014/main" id="{CD2C9688-31AD-48C3-BF55-26895A08F672}"/>
              </a:ext>
            </a:extLst>
          </p:cNvPr>
          <p:cNvSpPr txBox="1">
            <a:spLocks/>
          </p:cNvSpPr>
          <p:nvPr/>
        </p:nvSpPr>
        <p:spPr>
          <a:xfrm>
            <a:off x="0" y="4841171"/>
            <a:ext cx="8949059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 Старшее поколение – основной носитель общественных ценностей и взаимодействие молодого поколения с ними необходимо для того, чтобы шла передача этих ценностей.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53629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Основная информация о проекте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" y="5691663"/>
            <a:ext cx="9165238" cy="11793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Данная практика возможна к тиражированию в комплексных центрах социального обслуживания населения, в детских подростковых клубах, школьных объединениях</a:t>
            </a:r>
            <a:endParaRPr lang="ru-RU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3" descr="\\server\Локальная сеть\Крец Н.А\по проекту\театр в работе\Фестиваль. Дворец культуры\DSC_0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59" y="2393640"/>
            <a:ext cx="3404764" cy="22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 txBox="1">
            <a:spLocks/>
          </p:cNvSpPr>
          <p:nvPr/>
        </p:nvSpPr>
        <p:spPr>
          <a:xfrm>
            <a:off x="1475655" y="6006957"/>
            <a:ext cx="7657297" cy="85404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Освещение хода реализации проекта в региональных и городских средствах массовой информации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8899"/>
            <a:ext cx="1631318" cy="131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03" y="4242362"/>
            <a:ext cx="2196604" cy="134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09" y="1772816"/>
            <a:ext cx="2296944" cy="129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257"/>
            <a:ext cx="2051959" cy="125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959" y="1046849"/>
            <a:ext cx="7080994" cy="726689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     Вовлечение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граждан пожилого возраста в добровольческую деятельность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0" y="2332701"/>
            <a:ext cx="6853211" cy="7413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Создание условий для реализации добровольческого потенциала пожилых людей, поддержки детей и молодёжи</a:t>
            </a: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11646" y="4797996"/>
            <a:ext cx="6961749" cy="7617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Передача культурно-нравственных ценностей посредствам искусства кукольного театра.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5202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man Old Style" panose="02050604050505020204" pitchFamily="18" charset="0"/>
              </a:rPr>
              <a:t>Задачи проекта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809" y="1987374"/>
            <a:ext cx="683568" cy="64920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6348662" y="4633151"/>
            <a:ext cx="601441" cy="59604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4" name="Овал 3"/>
          <p:cNvSpPr/>
          <p:nvPr/>
        </p:nvSpPr>
        <p:spPr>
          <a:xfrm>
            <a:off x="2072257" y="765199"/>
            <a:ext cx="660703" cy="5805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Bookman Old Style" panose="02050604050505020204" pitchFamily="18" charset="0"/>
              </a:rPr>
              <a:t>1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158969" y="3501008"/>
            <a:ext cx="6985031" cy="7413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Закупка необходимого оборудования</a:t>
            </a:r>
          </a:p>
          <a:p>
            <a:endParaRPr lang="ru-RU" sz="16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5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074056"/>
            <a:ext cx="2350408" cy="136305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2402608" y="3217963"/>
            <a:ext cx="684839" cy="6537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27" name="Овал 26"/>
          <p:cNvSpPr/>
          <p:nvPr/>
        </p:nvSpPr>
        <p:spPr>
          <a:xfrm>
            <a:off x="1557528" y="5708932"/>
            <a:ext cx="601441" cy="59604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Bookman Old Style" panose="02050604050505020204" pitchFamily="18" charset="0"/>
              </a:rPr>
              <a:t>5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69519" cy="1077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География реализации </a:t>
            </a:r>
            <a:r>
              <a:rPr lang="ru-RU" altLang="ru-RU" sz="3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проекта</a:t>
            </a:r>
            <a:endParaRPr lang="ru-RU" altLang="ru-RU" sz="32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96653" y="1556792"/>
            <a:ext cx="7147347" cy="10759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altLang="ru-RU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Саратовская область</a:t>
            </a:r>
          </a:p>
          <a:p>
            <a:pPr algn="r"/>
            <a:r>
              <a:rPr lang="ru-RU" altLang="ru-RU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Учреждения детства г. Балаково, </a:t>
            </a:r>
            <a:r>
              <a:rPr lang="ru-RU" altLang="ru-RU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в том числе</a:t>
            </a:r>
            <a:r>
              <a:rPr lang="ru-RU" altLang="ru-RU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:</a:t>
            </a:r>
            <a:endParaRPr lang="ru-RU" altLang="ru-RU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2723"/>
            <a:ext cx="8064896" cy="407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одзаголовок 2"/>
          <p:cNvSpPr txBox="1">
            <a:spLocks/>
          </p:cNvSpPr>
          <p:nvPr/>
        </p:nvSpPr>
        <p:spPr>
          <a:xfrm>
            <a:off x="228320" y="764704"/>
            <a:ext cx="880817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Проект «Никогда не поздно играть в куклы» реализуется 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5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лет. </a:t>
            </a: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За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это время:</a:t>
            </a:r>
            <a:endParaRPr lang="ru-RU" sz="1800" u="sng" dirty="0">
              <a:solidFill>
                <a:schemeClr val="bg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F1898C12-325F-414A-88C0-44A95997C9EA}"/>
              </a:ext>
            </a:extLst>
          </p:cNvPr>
          <p:cNvSpPr txBox="1">
            <a:spLocks/>
          </p:cNvSpPr>
          <p:nvPr/>
        </p:nvSpPr>
        <p:spPr>
          <a:xfrm>
            <a:off x="1439146" y="1700808"/>
            <a:ext cx="7704854" cy="9361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Более человек старшего поколения 60 -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были впервые вовлечены в добровольческую деятельность за время реализации проекта</a:t>
            </a:r>
          </a:p>
          <a:p>
            <a:pPr lvl="0" algn="l"/>
            <a:endParaRPr lang="ru-RU" sz="18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8D6C3A15-977F-4342-BDF6-89158D7B6564}"/>
              </a:ext>
            </a:extLst>
          </p:cNvPr>
          <p:cNvSpPr txBox="1">
            <a:spLocks/>
          </p:cNvSpPr>
          <p:nvPr/>
        </p:nvSpPr>
        <p:spPr>
          <a:xfrm>
            <a:off x="1439145" y="2780928"/>
            <a:ext cx="7704855" cy="933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Более 50 мастер </a:t>
            </a:r>
            <a:r>
              <a:rPr lang="ru-RU" sz="1800" b="1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клсов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были проведены </a:t>
            </a: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«серебряных» 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волонтеров -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провели мастер-классы для детей и представителей учащейся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молодёжи по театральному мастерству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8B77B63C-F75D-46BE-AA49-A90D90A15F80}"/>
              </a:ext>
            </a:extLst>
          </p:cNvPr>
          <p:cNvSpPr txBox="1">
            <a:spLocks/>
          </p:cNvSpPr>
          <p:nvPr/>
        </p:nvSpPr>
        <p:spPr>
          <a:xfrm>
            <a:off x="1439144" y="3847134"/>
            <a:ext cx="7704856" cy="6137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9 сказок  -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написаны сценарии, пошиты и озвучены  персонажи, подготовлен реквизит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</a:t>
            </a: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поставленных 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D3E63E3D-25DF-41A0-A1D0-C967D95E9805}"/>
              </a:ext>
            </a:extLst>
          </p:cNvPr>
          <p:cNvSpPr txBox="1">
            <a:spLocks/>
          </p:cNvSpPr>
          <p:nvPr/>
        </p:nvSpPr>
        <p:spPr>
          <a:xfrm>
            <a:off x="1439145" y="4585905"/>
            <a:ext cx="7704855" cy="89117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120 показов  </a:t>
            </a: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спектаклей-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школы, детские сады, </a:t>
            </a:r>
            <a:r>
              <a:rPr lang="ru-RU" sz="1800" dirty="0" err="1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социозащитные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учреждения.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0EA1DE71-8831-4F32-B44E-D3B218A530BE}"/>
              </a:ext>
            </a:extLst>
          </p:cNvPr>
          <p:cNvSpPr txBox="1">
            <a:spLocks/>
          </p:cNvSpPr>
          <p:nvPr/>
        </p:nvSpPr>
        <p:spPr>
          <a:xfrm>
            <a:off x="1439145" y="5571861"/>
            <a:ext cx="7704856" cy="12861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3000 зрителей -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стали зрителями социального кукольного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театра.</a:t>
            </a:r>
          </a:p>
          <a:p>
            <a:pPr lvl="0" algn="l"/>
            <a:r>
              <a:rPr lang="ru-RU" sz="18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Более 200 раз вышла информация в СМИ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5456" y="-12965"/>
            <a:ext cx="9179456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Результаты внедрения проекта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31300" y="1556792"/>
            <a:ext cx="863829" cy="8564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Bookman Old Style" panose="02050604050505020204" pitchFamily="18" charset="0"/>
              </a:rPr>
              <a:t>1</a:t>
            </a:r>
            <a:endParaRPr lang="ru-RU" sz="4800" b="1" dirty="0">
              <a:latin typeface="Bookman Old Style" panose="020506040505050202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7796" y="2599550"/>
            <a:ext cx="863829" cy="8564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26" name="Овал 25"/>
          <p:cNvSpPr/>
          <p:nvPr/>
        </p:nvSpPr>
        <p:spPr>
          <a:xfrm>
            <a:off x="460734" y="3570792"/>
            <a:ext cx="863829" cy="8564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27" name="Овал 26"/>
          <p:cNvSpPr/>
          <p:nvPr/>
        </p:nvSpPr>
        <p:spPr>
          <a:xfrm>
            <a:off x="437796" y="4585905"/>
            <a:ext cx="863829" cy="8564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28" name="Овал 27"/>
          <p:cNvSpPr/>
          <p:nvPr/>
        </p:nvSpPr>
        <p:spPr>
          <a:xfrm>
            <a:off x="442602" y="5571861"/>
            <a:ext cx="863829" cy="8564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Bookman Old Style" panose="02050604050505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78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362</Words>
  <Application>Microsoft Office PowerPoint</Application>
  <PresentationFormat>Экран (4:3)</PresentationFormat>
  <Paragraphs>47</Paragraphs>
  <Slides>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Проблема, которую решает проект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31</cp:revision>
  <dcterms:created xsi:type="dcterms:W3CDTF">2022-07-04T11:39:05Z</dcterms:created>
  <dcterms:modified xsi:type="dcterms:W3CDTF">2022-11-18T06:53:38Z</dcterms:modified>
</cp:coreProperties>
</file>