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6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92" y="8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image" Target="../media/image49.png"/><Relationship Id="rId4" Type="http://schemas.openxmlformats.org/officeDocument/2006/relationships/image" Target="../media/image5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image" Target="../media/image49.png"/><Relationship Id="rId4" Type="http://schemas.openxmlformats.org/officeDocument/2006/relationships/image" Target="../media/image5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E37BC-D200-4427-8385-5C9C34DC09AC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AA3AE-7E5E-4FD6-8E9E-7035BA9923D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ДЕЛОВЫЕ:</a:t>
          </a:r>
          <a:endParaRPr lang="ru-RU" sz="11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US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-я 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Международная Ассамблея управленческих кадров. 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ПЕРЕЗАПУК БИЗНЕСА (ежегодно) </a:t>
          </a:r>
          <a:endParaRPr lang="ru-RU" sz="11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II Международная конференция по малоэтажному строительству (2015 </a:t>
          </a:r>
          <a:r>
            <a:rPr lang="ru-RU" sz="1100" b="1" cap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100" b="0" cap="all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100" b="1" dirty="0" smtClean="0">
              <a:solidFill>
                <a:schemeClr val="tx1"/>
              </a:solidFill>
            </a:rPr>
            <a:t>3</a:t>
          </a:r>
          <a:r>
            <a:rPr lang="ru-RU" sz="1100" b="0" dirty="0" smtClean="0">
              <a:solidFill>
                <a:schemeClr val="tx1"/>
              </a:solidFill>
            </a:rPr>
            <a:t>. 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Форум</a:t>
          </a:r>
          <a:r>
            <a:rPr lang="ru-RU" sz="1100" dirty="0" smtClean="0">
              <a:solidFill>
                <a:schemeClr val="tx1"/>
              </a:solidFill>
            </a:rPr>
            <a:t> </a:t>
          </a:r>
          <a:r>
            <a:rPr lang="en-US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networking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ru-RU" sz="1100" dirty="0" smtClean="0">
              <a:solidFill>
                <a:schemeClr val="tx1"/>
              </a:solidFill>
            </a:rPr>
            <a:t>«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Умный</a:t>
          </a:r>
          <a:r>
            <a:rPr lang="ru-RU" sz="1100" dirty="0" smtClean="0">
              <a:solidFill>
                <a:schemeClr val="tx1"/>
              </a:solidFill>
            </a:rPr>
            <a:t> 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</a:t>
          </a:r>
          <a:r>
            <a:rPr lang="ru-RU" sz="1100" dirty="0" smtClean="0">
              <a:solidFill>
                <a:schemeClr val="tx1"/>
              </a:solidFill>
            </a:rPr>
            <a:t>» (</a:t>
          </a:r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</a:t>
          </a:r>
          <a:r>
            <a:rPr lang="ru-RU" sz="1100" dirty="0" smtClean="0">
              <a:solidFill>
                <a:schemeClr val="tx1"/>
              </a:solidFill>
            </a:rPr>
            <a:t> г.)</a:t>
          </a:r>
          <a:endParaRPr lang="ru-RU" sz="1100" dirty="0">
            <a:solidFill>
              <a:schemeClr val="tx1"/>
            </a:solidFill>
          </a:endParaRPr>
        </a:p>
      </dgm:t>
    </dgm:pt>
    <dgm:pt modelId="{412060C7-0735-485A-9531-23A7AFB44802}" type="parTrans" cxnId="{866F7C56-D6D4-47EA-A8A5-A9328A1F1E8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E2AAE26A-9634-44A2-908F-BA29D0A06C83}" type="sibTrans" cxnId="{866F7C56-D6D4-47EA-A8A5-A9328A1F1E81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278427AD-E015-4BA3-987B-3191D13C91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БИЗНЕС-Симулятор:</a:t>
          </a:r>
        </a:p>
        <a:p>
          <a:r>
            <a:rPr lang="ru-RU" sz="1100" b="1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SMART-игра. Проект ЛУННЫЙ ГОРОД</a:t>
          </a: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мотивам сказки </a:t>
          </a:r>
          <a:r>
            <a:rPr lang="ru-RU" sz="11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Н.Носова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«Незнайка на Луне» (2015г.)</a:t>
          </a:r>
          <a:endParaRPr lang="ru-RU" sz="1100" dirty="0">
            <a:solidFill>
              <a:schemeClr val="tx1"/>
            </a:solidFill>
          </a:endParaRPr>
        </a:p>
      </dgm:t>
    </dgm:pt>
    <dgm:pt modelId="{ADE69C7B-22D0-4C9C-AB6D-4D510B929C83}" type="parTrans" cxnId="{A0B8C697-9445-4535-BBE6-50C6B6285FAD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E2D92B87-B03A-4AF4-81DE-0F35BAAC0C1F}" type="sibTrans" cxnId="{A0B8C697-9445-4535-BBE6-50C6B6285FAD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B850C589-0305-4641-BB82-8A14140C528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u="sng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БЛАГОТВОРИТЕЛЬНЫЕ и Социально значимые:</a:t>
          </a: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ЗАРНИЦА в детском доме. 70 лет со дня победы! (2015г.)</a:t>
          </a: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РОБОКВЕСТ в детском доме (2016г.). </a:t>
          </a: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Про</a:t>
          </a:r>
          <a:r>
            <a:rPr lang="en-US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Fest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мастерская будущего</a:t>
          </a:r>
        </a:p>
        <a:p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Масленица в детском доме</a:t>
          </a:r>
          <a:r>
            <a:rPr lang="en-US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r>
            <a:rPr lang="ru-RU" sz="1100" b="1" u="sng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президентская олимпиада (</a:t>
          </a:r>
          <a:r>
            <a:rPr lang="ru-RU" sz="1100" b="1" u="sng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ежегодно</a:t>
          </a:r>
          <a:r>
            <a:rPr lang="ru-RU" sz="1100" b="1" u="sng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) </a:t>
          </a:r>
          <a:endParaRPr lang="ru-RU" sz="1100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49E36-27EC-4567-AA56-08521183544F}" type="parTrans" cxnId="{4BA03364-F0D6-41B5-9546-AD96C7886C46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9ED9791D-085F-4D69-AFE5-30115B68AD0C}" type="sibTrans" cxnId="{4BA03364-F0D6-41B5-9546-AD96C7886C46}">
      <dgm:prSet/>
      <dgm:spPr/>
      <dgm:t>
        <a:bodyPr/>
        <a:lstStyle/>
        <a:p>
          <a:endParaRPr lang="ru-RU" sz="1100">
            <a:solidFill>
              <a:schemeClr val="tx1"/>
            </a:solidFill>
          </a:endParaRPr>
        </a:p>
      </dgm:t>
    </dgm:pt>
    <dgm:pt modelId="{7EFBFBFC-B97F-4D8F-9A9B-15A8C453455A}" type="pres">
      <dgm:prSet presAssocID="{5E5E37BC-D200-4427-8385-5C9C34DC09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61EAC-4A05-43C0-90FB-39B4E06452FF}" type="pres">
      <dgm:prSet presAssocID="{207AA3AE-7E5E-4FD6-8E9E-7035BA9923D6}" presName="comp" presStyleCnt="0"/>
      <dgm:spPr/>
    </dgm:pt>
    <dgm:pt modelId="{348BEBE8-EDFA-4C8E-B1F5-F95CE1700C30}" type="pres">
      <dgm:prSet presAssocID="{207AA3AE-7E5E-4FD6-8E9E-7035BA9923D6}" presName="box" presStyleLbl="node1" presStyleIdx="0" presStyleCnt="3" custLinFactNeighborX="11570" custLinFactNeighborY="641"/>
      <dgm:spPr/>
      <dgm:t>
        <a:bodyPr/>
        <a:lstStyle/>
        <a:p>
          <a:endParaRPr lang="ru-RU"/>
        </a:p>
      </dgm:t>
    </dgm:pt>
    <dgm:pt modelId="{8405663B-04F8-458D-8837-5BD486F30002}" type="pres">
      <dgm:prSet presAssocID="{207AA3AE-7E5E-4FD6-8E9E-7035BA9923D6}" presName="img" presStyleLbl="fgImgPlace1" presStyleIdx="0" presStyleCnt="3" custScaleX="729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FBB48A14-F3AB-4CAB-A1E4-ADEF7E9F12C8}" type="pres">
      <dgm:prSet presAssocID="{207AA3AE-7E5E-4FD6-8E9E-7035BA9923D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D8CC9-FDEC-4913-AC09-704677018360}" type="pres">
      <dgm:prSet presAssocID="{E2AAE26A-9634-44A2-908F-BA29D0A06C83}" presName="spacer" presStyleCnt="0"/>
      <dgm:spPr/>
    </dgm:pt>
    <dgm:pt modelId="{D30DAE53-645C-42AB-8349-7B1750415C78}" type="pres">
      <dgm:prSet presAssocID="{278427AD-E015-4BA3-987B-3191D13C9120}" presName="comp" presStyleCnt="0"/>
      <dgm:spPr/>
    </dgm:pt>
    <dgm:pt modelId="{1C01D2B3-C858-4B54-AF39-0B08C168C421}" type="pres">
      <dgm:prSet presAssocID="{278427AD-E015-4BA3-987B-3191D13C9120}" presName="box" presStyleLbl="node1" presStyleIdx="1" presStyleCnt="3"/>
      <dgm:spPr/>
      <dgm:t>
        <a:bodyPr/>
        <a:lstStyle/>
        <a:p>
          <a:endParaRPr lang="ru-RU"/>
        </a:p>
      </dgm:t>
    </dgm:pt>
    <dgm:pt modelId="{B06026A5-327F-4D3E-89BE-5CE62DDCFCEB}" type="pres">
      <dgm:prSet presAssocID="{278427AD-E015-4BA3-987B-3191D13C9120}" presName="img" presStyleLbl="fgImgPlace1" presStyleIdx="1" presStyleCnt="3" custScaleX="72925" custScaleY="10000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4" r="-46434"/>
          </a:stretch>
        </a:blipFill>
      </dgm:spPr>
      <dgm:t>
        <a:bodyPr/>
        <a:lstStyle/>
        <a:p>
          <a:endParaRPr lang="ru-RU"/>
        </a:p>
      </dgm:t>
    </dgm:pt>
    <dgm:pt modelId="{B59C44C2-E4D0-42C6-9923-B431E4FB886B}" type="pres">
      <dgm:prSet presAssocID="{278427AD-E015-4BA3-987B-3191D13C91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DB56F-B420-4A75-83D5-7B541C4E296A}" type="pres">
      <dgm:prSet presAssocID="{E2D92B87-B03A-4AF4-81DE-0F35BAAC0C1F}" presName="spacer" presStyleCnt="0"/>
      <dgm:spPr/>
    </dgm:pt>
    <dgm:pt modelId="{BA9C54A2-897B-49D4-B269-926213F73A19}" type="pres">
      <dgm:prSet presAssocID="{B850C589-0305-4641-BB82-8A14140C528A}" presName="comp" presStyleCnt="0"/>
      <dgm:spPr/>
    </dgm:pt>
    <dgm:pt modelId="{AF5493D9-3660-4C3E-B0BC-BFD2FE3E2B8B}" type="pres">
      <dgm:prSet presAssocID="{B850C589-0305-4641-BB82-8A14140C528A}" presName="box" presStyleLbl="node1" presStyleIdx="2" presStyleCnt="3"/>
      <dgm:spPr/>
      <dgm:t>
        <a:bodyPr/>
        <a:lstStyle/>
        <a:p>
          <a:endParaRPr lang="ru-RU"/>
        </a:p>
      </dgm:t>
    </dgm:pt>
    <dgm:pt modelId="{80668852-E347-41B8-BEE5-EEF52DAED872}" type="pres">
      <dgm:prSet presAssocID="{B850C589-0305-4641-BB82-8A14140C528A}" presName="img" presStyleLbl="fgImgPlace1" presStyleIdx="2" presStyleCnt="3" custScaleX="729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800F43B-E50E-4A56-85B1-31D60006A65E}" type="pres">
      <dgm:prSet presAssocID="{B850C589-0305-4641-BB82-8A14140C528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8C97A-B2A7-4A04-8C08-9FFE7E7B6890}" type="presOf" srcId="{278427AD-E015-4BA3-987B-3191D13C9120}" destId="{B59C44C2-E4D0-42C6-9923-B431E4FB886B}" srcOrd="1" destOrd="0" presId="urn:microsoft.com/office/officeart/2005/8/layout/vList4"/>
    <dgm:cxn modelId="{DFED4AE0-4497-492E-94D9-7D2BC4C93940}" type="presOf" srcId="{207AA3AE-7E5E-4FD6-8E9E-7035BA9923D6}" destId="{348BEBE8-EDFA-4C8E-B1F5-F95CE1700C30}" srcOrd="0" destOrd="0" presId="urn:microsoft.com/office/officeart/2005/8/layout/vList4"/>
    <dgm:cxn modelId="{238DB22E-F69A-438D-9B43-591C23D5E338}" type="presOf" srcId="{278427AD-E015-4BA3-987B-3191D13C9120}" destId="{1C01D2B3-C858-4B54-AF39-0B08C168C421}" srcOrd="0" destOrd="0" presId="urn:microsoft.com/office/officeart/2005/8/layout/vList4"/>
    <dgm:cxn modelId="{A4017869-4CB2-4C30-837E-276E44D3CE34}" type="presOf" srcId="{5E5E37BC-D200-4427-8385-5C9C34DC09AC}" destId="{7EFBFBFC-B97F-4D8F-9A9B-15A8C453455A}" srcOrd="0" destOrd="0" presId="urn:microsoft.com/office/officeart/2005/8/layout/vList4"/>
    <dgm:cxn modelId="{BEB8AED2-DEF6-4AE8-9C77-EC809B0B2AE8}" type="presOf" srcId="{207AA3AE-7E5E-4FD6-8E9E-7035BA9923D6}" destId="{FBB48A14-F3AB-4CAB-A1E4-ADEF7E9F12C8}" srcOrd="1" destOrd="0" presId="urn:microsoft.com/office/officeart/2005/8/layout/vList4"/>
    <dgm:cxn modelId="{866F7C56-D6D4-47EA-A8A5-A9328A1F1E81}" srcId="{5E5E37BC-D200-4427-8385-5C9C34DC09AC}" destId="{207AA3AE-7E5E-4FD6-8E9E-7035BA9923D6}" srcOrd="0" destOrd="0" parTransId="{412060C7-0735-485A-9531-23A7AFB44802}" sibTransId="{E2AAE26A-9634-44A2-908F-BA29D0A06C83}"/>
    <dgm:cxn modelId="{A0B8C697-9445-4535-BBE6-50C6B6285FAD}" srcId="{5E5E37BC-D200-4427-8385-5C9C34DC09AC}" destId="{278427AD-E015-4BA3-987B-3191D13C9120}" srcOrd="1" destOrd="0" parTransId="{ADE69C7B-22D0-4C9C-AB6D-4D510B929C83}" sibTransId="{E2D92B87-B03A-4AF4-81DE-0F35BAAC0C1F}"/>
    <dgm:cxn modelId="{B1409447-6839-49B2-B40D-980C238E5B8A}" type="presOf" srcId="{B850C589-0305-4641-BB82-8A14140C528A}" destId="{AF5493D9-3660-4C3E-B0BC-BFD2FE3E2B8B}" srcOrd="0" destOrd="0" presId="urn:microsoft.com/office/officeart/2005/8/layout/vList4"/>
    <dgm:cxn modelId="{AE87C880-3E60-4AAF-B14D-1F19A1F534F5}" type="presOf" srcId="{B850C589-0305-4641-BB82-8A14140C528A}" destId="{3800F43B-E50E-4A56-85B1-31D60006A65E}" srcOrd="1" destOrd="0" presId="urn:microsoft.com/office/officeart/2005/8/layout/vList4"/>
    <dgm:cxn modelId="{4BA03364-F0D6-41B5-9546-AD96C7886C46}" srcId="{5E5E37BC-D200-4427-8385-5C9C34DC09AC}" destId="{B850C589-0305-4641-BB82-8A14140C528A}" srcOrd="2" destOrd="0" parTransId="{EB349E36-27EC-4567-AA56-08521183544F}" sibTransId="{9ED9791D-085F-4D69-AFE5-30115B68AD0C}"/>
    <dgm:cxn modelId="{6E33F8BC-77AF-4E95-A996-82B302F84756}" type="presParOf" srcId="{7EFBFBFC-B97F-4D8F-9A9B-15A8C453455A}" destId="{DF861EAC-4A05-43C0-90FB-39B4E06452FF}" srcOrd="0" destOrd="0" presId="urn:microsoft.com/office/officeart/2005/8/layout/vList4"/>
    <dgm:cxn modelId="{45BD4EAB-2710-4C1A-B369-610C6CB3577A}" type="presParOf" srcId="{DF861EAC-4A05-43C0-90FB-39B4E06452FF}" destId="{348BEBE8-EDFA-4C8E-B1F5-F95CE1700C30}" srcOrd="0" destOrd="0" presId="urn:microsoft.com/office/officeart/2005/8/layout/vList4"/>
    <dgm:cxn modelId="{52589897-51D0-48D8-9DF4-7A411A92F971}" type="presParOf" srcId="{DF861EAC-4A05-43C0-90FB-39B4E06452FF}" destId="{8405663B-04F8-458D-8837-5BD486F30002}" srcOrd="1" destOrd="0" presId="urn:microsoft.com/office/officeart/2005/8/layout/vList4"/>
    <dgm:cxn modelId="{335225FD-3518-49FB-ADE6-79B5383EEBA2}" type="presParOf" srcId="{DF861EAC-4A05-43C0-90FB-39B4E06452FF}" destId="{FBB48A14-F3AB-4CAB-A1E4-ADEF7E9F12C8}" srcOrd="2" destOrd="0" presId="urn:microsoft.com/office/officeart/2005/8/layout/vList4"/>
    <dgm:cxn modelId="{A847CEFC-42F3-43ED-9D28-E5D47DACBAD6}" type="presParOf" srcId="{7EFBFBFC-B97F-4D8F-9A9B-15A8C453455A}" destId="{3F1D8CC9-FDEC-4913-AC09-704677018360}" srcOrd="1" destOrd="0" presId="urn:microsoft.com/office/officeart/2005/8/layout/vList4"/>
    <dgm:cxn modelId="{B1C4BBE6-F542-4462-B043-E0329D125A0C}" type="presParOf" srcId="{7EFBFBFC-B97F-4D8F-9A9B-15A8C453455A}" destId="{D30DAE53-645C-42AB-8349-7B1750415C78}" srcOrd="2" destOrd="0" presId="urn:microsoft.com/office/officeart/2005/8/layout/vList4"/>
    <dgm:cxn modelId="{D2C6630A-3B62-4FBD-887B-1B79EA9F658E}" type="presParOf" srcId="{D30DAE53-645C-42AB-8349-7B1750415C78}" destId="{1C01D2B3-C858-4B54-AF39-0B08C168C421}" srcOrd="0" destOrd="0" presId="urn:microsoft.com/office/officeart/2005/8/layout/vList4"/>
    <dgm:cxn modelId="{F4854D2D-670B-4326-8F59-A512B10FC0CD}" type="presParOf" srcId="{D30DAE53-645C-42AB-8349-7B1750415C78}" destId="{B06026A5-327F-4D3E-89BE-5CE62DDCFCEB}" srcOrd="1" destOrd="0" presId="urn:microsoft.com/office/officeart/2005/8/layout/vList4"/>
    <dgm:cxn modelId="{336EED1D-704D-4AFE-BD3D-DEA948136609}" type="presParOf" srcId="{D30DAE53-645C-42AB-8349-7B1750415C78}" destId="{B59C44C2-E4D0-42C6-9923-B431E4FB886B}" srcOrd="2" destOrd="0" presId="urn:microsoft.com/office/officeart/2005/8/layout/vList4"/>
    <dgm:cxn modelId="{63BAEFD6-AE90-4E7F-B606-839CC9C8397F}" type="presParOf" srcId="{7EFBFBFC-B97F-4D8F-9A9B-15A8C453455A}" destId="{CB2DB56F-B420-4A75-83D5-7B541C4E296A}" srcOrd="3" destOrd="0" presId="urn:microsoft.com/office/officeart/2005/8/layout/vList4"/>
    <dgm:cxn modelId="{44B59967-874C-4505-8CB4-783299E7211A}" type="presParOf" srcId="{7EFBFBFC-B97F-4D8F-9A9B-15A8C453455A}" destId="{BA9C54A2-897B-49D4-B269-926213F73A19}" srcOrd="4" destOrd="0" presId="urn:microsoft.com/office/officeart/2005/8/layout/vList4"/>
    <dgm:cxn modelId="{1ED35FD2-7BFF-4360-847F-B2DA27724842}" type="presParOf" srcId="{BA9C54A2-897B-49D4-B269-926213F73A19}" destId="{AF5493D9-3660-4C3E-B0BC-BFD2FE3E2B8B}" srcOrd="0" destOrd="0" presId="urn:microsoft.com/office/officeart/2005/8/layout/vList4"/>
    <dgm:cxn modelId="{F0F39255-2230-4C83-B915-52E6C274166A}" type="presParOf" srcId="{BA9C54A2-897B-49D4-B269-926213F73A19}" destId="{80668852-E347-41B8-BEE5-EEF52DAED872}" srcOrd="1" destOrd="0" presId="urn:microsoft.com/office/officeart/2005/8/layout/vList4"/>
    <dgm:cxn modelId="{9519D54A-4714-4AA9-A84C-FE37E2E4ACDD}" type="presParOf" srcId="{BA9C54A2-897B-49D4-B269-926213F73A19}" destId="{3800F43B-E50E-4A56-85B1-31D60006A65E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90702-92A6-4A39-845C-9BCEE36535CF}" type="doc">
      <dgm:prSet loTypeId="urn:microsoft.com/office/officeart/2005/8/layout/hProcess10" loCatId="process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2E21349-2A01-4D49-B559-BFEED2ABD54F}">
      <dgm:prSet phldrT="[Текст]" custT="1"/>
      <dgm:spPr/>
      <dgm:t>
        <a:bodyPr/>
        <a:lstStyle/>
        <a:p>
          <a:r>
            <a:rPr lang="en-US" sz="1550" dirty="0" smtClean="0"/>
            <a:t>MBA-</a:t>
          </a:r>
          <a:r>
            <a:rPr lang="ru-RU" sz="1550" dirty="0" smtClean="0"/>
            <a:t>Центр, Бизнес-школы УрФУ</a:t>
          </a:r>
          <a:endParaRPr lang="ru-RU" sz="1550" dirty="0"/>
        </a:p>
      </dgm:t>
    </dgm:pt>
    <dgm:pt modelId="{9277B3CA-C6AB-4929-B378-FEA693A0B7E8}" type="parTrans" cxnId="{EAD1C902-962C-4F97-8EE6-FFFD7B28B7DC}">
      <dgm:prSet/>
      <dgm:spPr/>
      <dgm:t>
        <a:bodyPr/>
        <a:lstStyle/>
        <a:p>
          <a:endParaRPr lang="ru-RU"/>
        </a:p>
      </dgm:t>
    </dgm:pt>
    <dgm:pt modelId="{65BCF527-0DF3-482D-AF51-1EA35A76FCB4}" type="sibTrans" cxnId="{EAD1C902-962C-4F97-8EE6-FFFD7B28B7DC}">
      <dgm:prSet/>
      <dgm:spPr/>
      <dgm:t>
        <a:bodyPr/>
        <a:lstStyle/>
        <a:p>
          <a:endParaRPr lang="ru-RU"/>
        </a:p>
      </dgm:t>
    </dgm:pt>
    <dgm:pt modelId="{3C821216-EA72-4098-842E-1483C1B64932}">
      <dgm:prSet phldrT="[Текст]" custT="1"/>
      <dgm:spPr/>
      <dgm:t>
        <a:bodyPr/>
        <a:lstStyle/>
        <a:p>
          <a:r>
            <a:rPr lang="ru-RU" sz="1550" u="none" strike="noStrike" dirty="0" smtClean="0">
              <a:effectLst/>
            </a:rPr>
            <a:t>Правительство Свердловской области </a:t>
          </a:r>
          <a:endParaRPr lang="ru-RU" sz="1550" dirty="0"/>
        </a:p>
      </dgm:t>
    </dgm:pt>
    <dgm:pt modelId="{4743A77F-C715-41F1-B0D5-93C1F420ADA9}" type="parTrans" cxnId="{3144BE5F-406C-438A-A618-84DCD8D522DD}">
      <dgm:prSet/>
      <dgm:spPr/>
      <dgm:t>
        <a:bodyPr/>
        <a:lstStyle/>
        <a:p>
          <a:endParaRPr lang="ru-RU"/>
        </a:p>
      </dgm:t>
    </dgm:pt>
    <dgm:pt modelId="{74113607-199B-4BBD-A461-27FF3DB54281}" type="sibTrans" cxnId="{3144BE5F-406C-438A-A618-84DCD8D522DD}">
      <dgm:prSet/>
      <dgm:spPr/>
      <dgm:t>
        <a:bodyPr/>
        <a:lstStyle/>
        <a:p>
          <a:endParaRPr lang="ru-RU"/>
        </a:p>
      </dgm:t>
    </dgm:pt>
    <dgm:pt modelId="{2C1F7600-7B5A-4200-8C97-EFE460E9B5A0}">
      <dgm:prSet phldrT="[Текст]" custT="1"/>
      <dgm:spPr/>
      <dgm:t>
        <a:bodyPr/>
        <a:lstStyle/>
        <a:p>
          <a:r>
            <a:rPr lang="ru-RU" sz="1550" u="none" strike="noStrike" dirty="0" smtClean="0">
              <a:effectLst/>
            </a:rPr>
            <a:t>Выпускники ПП и программ Бизнес-школы</a:t>
          </a:r>
          <a:endParaRPr lang="ru-RU" sz="1550" dirty="0"/>
        </a:p>
      </dgm:t>
    </dgm:pt>
    <dgm:pt modelId="{05BC99CE-1DE0-49B1-9FE6-B874790CB37C}" type="parTrans" cxnId="{10F0BE64-74A1-46E5-9BD4-445ABC0384B2}">
      <dgm:prSet/>
      <dgm:spPr/>
      <dgm:t>
        <a:bodyPr/>
        <a:lstStyle/>
        <a:p>
          <a:endParaRPr lang="ru-RU"/>
        </a:p>
      </dgm:t>
    </dgm:pt>
    <dgm:pt modelId="{C08B31C3-8ADB-45DB-8585-792BD950D180}" type="sibTrans" cxnId="{10F0BE64-74A1-46E5-9BD4-445ABC0384B2}">
      <dgm:prSet/>
      <dgm:spPr/>
      <dgm:t>
        <a:bodyPr/>
        <a:lstStyle/>
        <a:p>
          <a:endParaRPr lang="ru-RU"/>
        </a:p>
      </dgm:t>
    </dgm:pt>
    <dgm:pt modelId="{A8E0F5CB-E64F-491B-AC0E-706941772A1B}">
      <dgm:prSet phldrT="[Текст]" custT="1"/>
      <dgm:spPr/>
      <dgm:t>
        <a:bodyPr/>
        <a:lstStyle/>
        <a:p>
          <a:r>
            <a:rPr lang="ru-RU" sz="1550" u="none" strike="noStrike" dirty="0" smtClean="0">
              <a:effectLst/>
            </a:rPr>
            <a:t>Предприятия Свердловской области</a:t>
          </a:r>
          <a:endParaRPr lang="ru-RU" sz="1550" dirty="0"/>
        </a:p>
      </dgm:t>
    </dgm:pt>
    <dgm:pt modelId="{A36BD794-3200-4F2B-8113-5B6885C2257B}" type="parTrans" cxnId="{7E155A3D-6620-4C98-BFAF-64F9E44D91B2}">
      <dgm:prSet/>
      <dgm:spPr/>
      <dgm:t>
        <a:bodyPr/>
        <a:lstStyle/>
        <a:p>
          <a:endParaRPr lang="ru-RU"/>
        </a:p>
      </dgm:t>
    </dgm:pt>
    <dgm:pt modelId="{8C1E06F6-5194-4FF3-AB99-58F8A11DCB66}" type="sibTrans" cxnId="{7E155A3D-6620-4C98-BFAF-64F9E44D91B2}">
      <dgm:prSet/>
      <dgm:spPr/>
      <dgm:t>
        <a:bodyPr/>
        <a:lstStyle/>
        <a:p>
          <a:endParaRPr lang="ru-RU"/>
        </a:p>
      </dgm:t>
    </dgm:pt>
    <dgm:pt modelId="{3C859BFD-79E0-435E-A4CF-D5E03741AD22}" type="pres">
      <dgm:prSet presAssocID="{34A90702-92A6-4A39-845C-9BCEE36535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501A5-08F5-43BA-A89D-8CA07A44A7D2}" type="pres">
      <dgm:prSet presAssocID="{02E21349-2A01-4D49-B559-BFEED2ABD54F}" presName="composite" presStyleCnt="0"/>
      <dgm:spPr/>
    </dgm:pt>
    <dgm:pt modelId="{8CEC5FA0-51AA-46A7-820F-F0769EA40FC2}" type="pres">
      <dgm:prSet presAssocID="{02E21349-2A01-4D49-B559-BFEED2ABD54F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3E6D91C-EAD2-47F7-8208-2E0D9F9792D2}" type="pres">
      <dgm:prSet presAssocID="{02E21349-2A01-4D49-B559-BFEED2ABD54F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4188-9BB3-4A0E-8BA4-C7F065F81074}" type="pres">
      <dgm:prSet presAssocID="{65BCF527-0DF3-482D-AF51-1EA35A76FC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79F678F-F920-4D76-9386-139C974C28A0}" type="pres">
      <dgm:prSet presAssocID="{65BCF527-0DF3-482D-AF51-1EA35A76FCB4}" presName="connTx" presStyleLbl="sibTrans2D1" presStyleIdx="0" presStyleCnt="3"/>
      <dgm:spPr/>
      <dgm:t>
        <a:bodyPr/>
        <a:lstStyle/>
        <a:p>
          <a:endParaRPr lang="ru-RU"/>
        </a:p>
      </dgm:t>
    </dgm:pt>
    <dgm:pt modelId="{A5C47696-4D16-41DA-B0FE-CEB3DB8F6168}" type="pres">
      <dgm:prSet presAssocID="{3C821216-EA72-4098-842E-1483C1B64932}" presName="composite" presStyleCnt="0"/>
      <dgm:spPr/>
    </dgm:pt>
    <dgm:pt modelId="{2ACFA176-B8B6-46FB-B9C7-C0617FB4F43B}" type="pres">
      <dgm:prSet presAssocID="{3C821216-EA72-4098-842E-1483C1B64932}" presName="imagSh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3F01A71-1BDB-442C-8CE0-6052A14764FD}" type="pres">
      <dgm:prSet presAssocID="{3C821216-EA72-4098-842E-1483C1B64932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8F641-9356-4242-B3AC-B8D9D33E5665}" type="pres">
      <dgm:prSet presAssocID="{74113607-199B-4BBD-A461-27FF3DB5428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48797B-5996-48E3-99A9-36B202DE33B4}" type="pres">
      <dgm:prSet presAssocID="{74113607-199B-4BBD-A461-27FF3DB54281}" presName="connTx" presStyleLbl="sibTrans2D1" presStyleIdx="1" presStyleCnt="3"/>
      <dgm:spPr/>
      <dgm:t>
        <a:bodyPr/>
        <a:lstStyle/>
        <a:p>
          <a:endParaRPr lang="ru-RU"/>
        </a:p>
      </dgm:t>
    </dgm:pt>
    <dgm:pt modelId="{91F43EE5-27CE-4179-9109-CC77E9F5ED72}" type="pres">
      <dgm:prSet presAssocID="{2C1F7600-7B5A-4200-8C97-EFE460E9B5A0}" presName="composite" presStyleCnt="0"/>
      <dgm:spPr/>
    </dgm:pt>
    <dgm:pt modelId="{5F2FC3BC-67A3-467E-A8C8-97A67D5689D3}" type="pres">
      <dgm:prSet presAssocID="{2C1F7600-7B5A-4200-8C97-EFE460E9B5A0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6C2C3F7-DB3A-4049-9760-D68C356A22F4}" type="pres">
      <dgm:prSet presAssocID="{2C1F7600-7B5A-4200-8C97-EFE460E9B5A0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C3EA6-DF06-4E02-9619-90CE17CB89A6}" type="pres">
      <dgm:prSet presAssocID="{C08B31C3-8ADB-45DB-8585-792BD950D18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D03502A-3545-4C30-8DDA-2FB512EE5F11}" type="pres">
      <dgm:prSet presAssocID="{C08B31C3-8ADB-45DB-8585-792BD950D180}" presName="connTx" presStyleLbl="sibTrans2D1" presStyleIdx="2" presStyleCnt="3"/>
      <dgm:spPr/>
      <dgm:t>
        <a:bodyPr/>
        <a:lstStyle/>
        <a:p>
          <a:endParaRPr lang="ru-RU"/>
        </a:p>
      </dgm:t>
    </dgm:pt>
    <dgm:pt modelId="{C468C82F-801A-44A5-8846-A97455490913}" type="pres">
      <dgm:prSet presAssocID="{A8E0F5CB-E64F-491B-AC0E-706941772A1B}" presName="composite" presStyleCnt="0"/>
      <dgm:spPr/>
    </dgm:pt>
    <dgm:pt modelId="{371F65C8-9F65-466D-B6BA-2995892F2C94}" type="pres">
      <dgm:prSet presAssocID="{A8E0F5CB-E64F-491B-AC0E-706941772A1B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64BDA4C-E8AB-4895-9832-A269592568F7}" type="pres">
      <dgm:prSet presAssocID="{A8E0F5CB-E64F-491B-AC0E-706941772A1B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A57B7-0A07-4A42-979B-D6FE1A1779B4}" type="presOf" srcId="{65BCF527-0DF3-482D-AF51-1EA35A76FCB4}" destId="{27784188-9BB3-4A0E-8BA4-C7F065F81074}" srcOrd="0" destOrd="0" presId="urn:microsoft.com/office/officeart/2005/8/layout/hProcess10"/>
    <dgm:cxn modelId="{4420D6A8-509D-44E3-9FFD-B1E34ADB3903}" type="presOf" srcId="{2C1F7600-7B5A-4200-8C97-EFE460E9B5A0}" destId="{96C2C3F7-DB3A-4049-9760-D68C356A22F4}" srcOrd="0" destOrd="0" presId="urn:microsoft.com/office/officeart/2005/8/layout/hProcess10"/>
    <dgm:cxn modelId="{1C5CA6CD-44D3-4A49-AD17-70FAE364EE68}" type="presOf" srcId="{3C821216-EA72-4098-842E-1483C1B64932}" destId="{E3F01A71-1BDB-442C-8CE0-6052A14764FD}" srcOrd="0" destOrd="0" presId="urn:microsoft.com/office/officeart/2005/8/layout/hProcess10"/>
    <dgm:cxn modelId="{3A136966-D296-4953-9676-F7F7A2477FE7}" type="presOf" srcId="{74113607-199B-4BBD-A461-27FF3DB54281}" destId="{4FF8F641-9356-4242-B3AC-B8D9D33E5665}" srcOrd="0" destOrd="0" presId="urn:microsoft.com/office/officeart/2005/8/layout/hProcess10"/>
    <dgm:cxn modelId="{321BDC42-566B-4FC4-B618-60950ED3E386}" type="presOf" srcId="{65BCF527-0DF3-482D-AF51-1EA35A76FCB4}" destId="{A79F678F-F920-4D76-9386-139C974C28A0}" srcOrd="1" destOrd="0" presId="urn:microsoft.com/office/officeart/2005/8/layout/hProcess10"/>
    <dgm:cxn modelId="{3144BE5F-406C-438A-A618-84DCD8D522DD}" srcId="{34A90702-92A6-4A39-845C-9BCEE36535CF}" destId="{3C821216-EA72-4098-842E-1483C1B64932}" srcOrd="1" destOrd="0" parTransId="{4743A77F-C715-41F1-B0D5-93C1F420ADA9}" sibTransId="{74113607-199B-4BBD-A461-27FF3DB54281}"/>
    <dgm:cxn modelId="{EAD1C902-962C-4F97-8EE6-FFFD7B28B7DC}" srcId="{34A90702-92A6-4A39-845C-9BCEE36535CF}" destId="{02E21349-2A01-4D49-B559-BFEED2ABD54F}" srcOrd="0" destOrd="0" parTransId="{9277B3CA-C6AB-4929-B378-FEA693A0B7E8}" sibTransId="{65BCF527-0DF3-482D-AF51-1EA35A76FCB4}"/>
    <dgm:cxn modelId="{EE44F501-FA50-473E-8D88-83137D857AF2}" type="presOf" srcId="{34A90702-92A6-4A39-845C-9BCEE36535CF}" destId="{3C859BFD-79E0-435E-A4CF-D5E03741AD22}" srcOrd="0" destOrd="0" presId="urn:microsoft.com/office/officeart/2005/8/layout/hProcess10"/>
    <dgm:cxn modelId="{A8CE895D-409A-4D72-95AB-9D59E0679F5F}" type="presOf" srcId="{C08B31C3-8ADB-45DB-8585-792BD950D180}" destId="{8D03502A-3545-4C30-8DDA-2FB512EE5F11}" srcOrd="1" destOrd="0" presId="urn:microsoft.com/office/officeart/2005/8/layout/hProcess10"/>
    <dgm:cxn modelId="{BAD54D2E-B803-4B7E-B551-DBD6540D354E}" type="presOf" srcId="{74113607-199B-4BBD-A461-27FF3DB54281}" destId="{7348797B-5996-48E3-99A9-36B202DE33B4}" srcOrd="1" destOrd="0" presId="urn:microsoft.com/office/officeart/2005/8/layout/hProcess10"/>
    <dgm:cxn modelId="{7E155A3D-6620-4C98-BFAF-64F9E44D91B2}" srcId="{34A90702-92A6-4A39-845C-9BCEE36535CF}" destId="{A8E0F5CB-E64F-491B-AC0E-706941772A1B}" srcOrd="3" destOrd="0" parTransId="{A36BD794-3200-4F2B-8113-5B6885C2257B}" sibTransId="{8C1E06F6-5194-4FF3-AB99-58F8A11DCB66}"/>
    <dgm:cxn modelId="{10F0BE64-74A1-46E5-9BD4-445ABC0384B2}" srcId="{34A90702-92A6-4A39-845C-9BCEE36535CF}" destId="{2C1F7600-7B5A-4200-8C97-EFE460E9B5A0}" srcOrd="2" destOrd="0" parTransId="{05BC99CE-1DE0-49B1-9FE6-B874790CB37C}" sibTransId="{C08B31C3-8ADB-45DB-8585-792BD950D180}"/>
    <dgm:cxn modelId="{A1C46665-6B1D-4463-94AC-1A5E5D79249C}" type="presOf" srcId="{02E21349-2A01-4D49-B559-BFEED2ABD54F}" destId="{E3E6D91C-EAD2-47F7-8208-2E0D9F9792D2}" srcOrd="0" destOrd="0" presId="urn:microsoft.com/office/officeart/2005/8/layout/hProcess10"/>
    <dgm:cxn modelId="{90516EB7-D276-4A51-BB99-E9716E8D219A}" type="presOf" srcId="{A8E0F5CB-E64F-491B-AC0E-706941772A1B}" destId="{064BDA4C-E8AB-4895-9832-A269592568F7}" srcOrd="0" destOrd="0" presId="urn:microsoft.com/office/officeart/2005/8/layout/hProcess10"/>
    <dgm:cxn modelId="{F6BDB265-03E3-4FF1-BFD7-9ABA5E17C30D}" type="presOf" srcId="{C08B31C3-8ADB-45DB-8585-792BD950D180}" destId="{167C3EA6-DF06-4E02-9619-90CE17CB89A6}" srcOrd="0" destOrd="0" presId="urn:microsoft.com/office/officeart/2005/8/layout/hProcess10"/>
    <dgm:cxn modelId="{C626E6E8-F166-4A71-AD13-CDAD484179A5}" type="presParOf" srcId="{3C859BFD-79E0-435E-A4CF-D5E03741AD22}" destId="{6E3501A5-08F5-43BA-A89D-8CA07A44A7D2}" srcOrd="0" destOrd="0" presId="urn:microsoft.com/office/officeart/2005/8/layout/hProcess10"/>
    <dgm:cxn modelId="{D3A56D63-F49F-4E66-BF0B-74D27FA294E6}" type="presParOf" srcId="{6E3501A5-08F5-43BA-A89D-8CA07A44A7D2}" destId="{8CEC5FA0-51AA-46A7-820F-F0769EA40FC2}" srcOrd="0" destOrd="0" presId="urn:microsoft.com/office/officeart/2005/8/layout/hProcess10"/>
    <dgm:cxn modelId="{18ABC004-46AD-4BA1-8CC3-C0FC987EBD26}" type="presParOf" srcId="{6E3501A5-08F5-43BA-A89D-8CA07A44A7D2}" destId="{E3E6D91C-EAD2-47F7-8208-2E0D9F9792D2}" srcOrd="1" destOrd="0" presId="urn:microsoft.com/office/officeart/2005/8/layout/hProcess10"/>
    <dgm:cxn modelId="{27D44063-EE87-47CB-814C-BD8639F4A655}" type="presParOf" srcId="{3C859BFD-79E0-435E-A4CF-D5E03741AD22}" destId="{27784188-9BB3-4A0E-8BA4-C7F065F81074}" srcOrd="1" destOrd="0" presId="urn:microsoft.com/office/officeart/2005/8/layout/hProcess10"/>
    <dgm:cxn modelId="{BC56FE26-7B62-4AC3-9225-DD8B4345150B}" type="presParOf" srcId="{27784188-9BB3-4A0E-8BA4-C7F065F81074}" destId="{A79F678F-F920-4D76-9386-139C974C28A0}" srcOrd="0" destOrd="0" presId="urn:microsoft.com/office/officeart/2005/8/layout/hProcess10"/>
    <dgm:cxn modelId="{756AB9EC-B090-43DB-B5FA-E2FCE77E9B32}" type="presParOf" srcId="{3C859BFD-79E0-435E-A4CF-D5E03741AD22}" destId="{A5C47696-4D16-41DA-B0FE-CEB3DB8F6168}" srcOrd="2" destOrd="0" presId="urn:microsoft.com/office/officeart/2005/8/layout/hProcess10"/>
    <dgm:cxn modelId="{F1091D5A-AC30-45BA-B785-BE3F1AFF3B55}" type="presParOf" srcId="{A5C47696-4D16-41DA-B0FE-CEB3DB8F6168}" destId="{2ACFA176-B8B6-46FB-B9C7-C0617FB4F43B}" srcOrd="0" destOrd="0" presId="urn:microsoft.com/office/officeart/2005/8/layout/hProcess10"/>
    <dgm:cxn modelId="{110A062B-0795-4EBB-91CF-4582938A8E7C}" type="presParOf" srcId="{A5C47696-4D16-41DA-B0FE-CEB3DB8F6168}" destId="{E3F01A71-1BDB-442C-8CE0-6052A14764FD}" srcOrd="1" destOrd="0" presId="urn:microsoft.com/office/officeart/2005/8/layout/hProcess10"/>
    <dgm:cxn modelId="{AC0192FE-232D-4F04-A406-6E03D0481C78}" type="presParOf" srcId="{3C859BFD-79E0-435E-A4CF-D5E03741AD22}" destId="{4FF8F641-9356-4242-B3AC-B8D9D33E5665}" srcOrd="3" destOrd="0" presId="urn:microsoft.com/office/officeart/2005/8/layout/hProcess10"/>
    <dgm:cxn modelId="{0018F604-F146-492C-BCAB-ACF942589DDA}" type="presParOf" srcId="{4FF8F641-9356-4242-B3AC-B8D9D33E5665}" destId="{7348797B-5996-48E3-99A9-36B202DE33B4}" srcOrd="0" destOrd="0" presId="urn:microsoft.com/office/officeart/2005/8/layout/hProcess10"/>
    <dgm:cxn modelId="{2C5C59A6-D344-4A63-A162-E7268657ADCF}" type="presParOf" srcId="{3C859BFD-79E0-435E-A4CF-D5E03741AD22}" destId="{91F43EE5-27CE-4179-9109-CC77E9F5ED72}" srcOrd="4" destOrd="0" presId="urn:microsoft.com/office/officeart/2005/8/layout/hProcess10"/>
    <dgm:cxn modelId="{150EA758-7823-42D5-9C61-DEB9F22BBBFB}" type="presParOf" srcId="{91F43EE5-27CE-4179-9109-CC77E9F5ED72}" destId="{5F2FC3BC-67A3-467E-A8C8-97A67D5689D3}" srcOrd="0" destOrd="0" presId="urn:microsoft.com/office/officeart/2005/8/layout/hProcess10"/>
    <dgm:cxn modelId="{62E47317-E347-4579-BB73-188FF7EACD87}" type="presParOf" srcId="{91F43EE5-27CE-4179-9109-CC77E9F5ED72}" destId="{96C2C3F7-DB3A-4049-9760-D68C356A22F4}" srcOrd="1" destOrd="0" presId="urn:microsoft.com/office/officeart/2005/8/layout/hProcess10"/>
    <dgm:cxn modelId="{F0FDA99F-6047-4A52-B21C-8CAB385A9472}" type="presParOf" srcId="{3C859BFD-79E0-435E-A4CF-D5E03741AD22}" destId="{167C3EA6-DF06-4E02-9619-90CE17CB89A6}" srcOrd="5" destOrd="0" presId="urn:microsoft.com/office/officeart/2005/8/layout/hProcess10"/>
    <dgm:cxn modelId="{F69F2686-0FDC-4482-B1C1-999A261F57BF}" type="presParOf" srcId="{167C3EA6-DF06-4E02-9619-90CE17CB89A6}" destId="{8D03502A-3545-4C30-8DDA-2FB512EE5F11}" srcOrd="0" destOrd="0" presId="urn:microsoft.com/office/officeart/2005/8/layout/hProcess10"/>
    <dgm:cxn modelId="{7C2032E2-77D7-4B5D-8198-5779159DC7FB}" type="presParOf" srcId="{3C859BFD-79E0-435E-A4CF-D5E03741AD22}" destId="{C468C82F-801A-44A5-8846-A97455490913}" srcOrd="6" destOrd="0" presId="urn:microsoft.com/office/officeart/2005/8/layout/hProcess10"/>
    <dgm:cxn modelId="{A9B97643-91C1-488C-8E2A-80DB5D5FF6F7}" type="presParOf" srcId="{C468C82F-801A-44A5-8846-A97455490913}" destId="{371F65C8-9F65-466D-B6BA-2995892F2C94}" srcOrd="0" destOrd="0" presId="urn:microsoft.com/office/officeart/2005/8/layout/hProcess10"/>
    <dgm:cxn modelId="{2BB8981F-45DE-45E9-84AD-9E0AF304E838}" type="presParOf" srcId="{C468C82F-801A-44A5-8846-A97455490913}" destId="{064BDA4C-E8AB-4895-9832-A269592568F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EBE8-EDFA-4C8E-B1F5-F95CE1700C30}">
      <dsp:nvSpPr>
        <dsp:cNvPr id="0" name=""/>
        <dsp:cNvSpPr/>
      </dsp:nvSpPr>
      <dsp:spPr>
        <a:xfrm>
          <a:off x="0" y="7766"/>
          <a:ext cx="8460432" cy="1211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ДЕЛОВЫЕ:</a:t>
          </a:r>
          <a:endParaRPr lang="ru-RU" sz="11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en-US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-я 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Международная Ассамблея управленческих кадров.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ПЕРЕЗАПУК БИЗНЕСА (ежегодно) </a:t>
          </a:r>
          <a:endParaRPr lang="ru-RU" sz="11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II Международная конференция по малоэтажному строительству (2015 </a:t>
          </a:r>
          <a:r>
            <a:rPr lang="ru-RU" sz="1100" b="1" kern="1200" cap="none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100" b="0" kern="1200" cap="all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3</a:t>
          </a:r>
          <a:r>
            <a:rPr lang="ru-RU" sz="1100" b="0" kern="1200" dirty="0" smtClean="0">
              <a:solidFill>
                <a:schemeClr val="tx1"/>
              </a:solidFill>
            </a:rPr>
            <a:t>. 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Форум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en-US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networking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smtClean="0">
              <a:solidFill>
                <a:schemeClr val="tx1"/>
              </a:solidFill>
            </a:rPr>
            <a:t>«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Умный</a:t>
          </a: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</a:t>
          </a:r>
          <a:r>
            <a:rPr lang="ru-RU" sz="1100" kern="1200" dirty="0" smtClean="0">
              <a:solidFill>
                <a:schemeClr val="tx1"/>
              </a:solidFill>
            </a:rPr>
            <a:t>» (</a:t>
          </a: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</a:t>
          </a:r>
          <a:r>
            <a:rPr lang="ru-RU" sz="1100" kern="1200" dirty="0" smtClean="0">
              <a:solidFill>
                <a:schemeClr val="tx1"/>
              </a:solidFill>
            </a:rPr>
            <a:t> г.)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813243" y="7766"/>
        <a:ext cx="6647188" cy="1211572"/>
      </dsp:txXfrm>
    </dsp:sp>
    <dsp:sp modelId="{8405663B-04F8-458D-8837-5BD486F30002}">
      <dsp:nvSpPr>
        <dsp:cNvPr id="0" name=""/>
        <dsp:cNvSpPr/>
      </dsp:nvSpPr>
      <dsp:spPr>
        <a:xfrm>
          <a:off x="350223" y="121157"/>
          <a:ext cx="1233954" cy="9692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01D2B3-C858-4B54-AF39-0B08C168C421}">
      <dsp:nvSpPr>
        <dsp:cNvPr id="0" name=""/>
        <dsp:cNvSpPr/>
      </dsp:nvSpPr>
      <dsp:spPr>
        <a:xfrm>
          <a:off x="0" y="1332729"/>
          <a:ext cx="8460432" cy="1211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БИЗНЕС-Симулятор: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SMART-игра. Проект ЛУННЫЙ ГОРОД</a:t>
          </a: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мотивам сказки </a:t>
          </a:r>
          <a:r>
            <a:rPr lang="ru-RU" sz="11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Н.Носова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«Незнайка на Луне» (2015г.)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813243" y="1332729"/>
        <a:ext cx="6647188" cy="1211572"/>
      </dsp:txXfrm>
    </dsp:sp>
    <dsp:sp modelId="{B06026A5-327F-4D3E-89BE-5CE62DDCFCEB}">
      <dsp:nvSpPr>
        <dsp:cNvPr id="0" name=""/>
        <dsp:cNvSpPr/>
      </dsp:nvSpPr>
      <dsp:spPr>
        <a:xfrm>
          <a:off x="350223" y="1453886"/>
          <a:ext cx="1233954" cy="96925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4" r="-46434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493D9-3660-4C3E-B0BC-BFD2FE3E2B8B}">
      <dsp:nvSpPr>
        <dsp:cNvPr id="0" name=""/>
        <dsp:cNvSpPr/>
      </dsp:nvSpPr>
      <dsp:spPr>
        <a:xfrm>
          <a:off x="0" y="2665459"/>
          <a:ext cx="8460432" cy="1211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cap="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БЛАГОТВОРИТЕЛЬНЫЕ и Социально значимые: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ЗАРНИЦА в детском доме. 70 лет со дня победы! (2015г.)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РОБОКВЕСТ в детском доме (2016г.).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Про</a:t>
          </a:r>
          <a:r>
            <a:rPr lang="en-US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Fest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мастерская будущего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Масленица в детском доме</a:t>
          </a:r>
          <a:r>
            <a:rPr lang="en-US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президентская олимпиада (</a:t>
          </a:r>
          <a:r>
            <a:rPr lang="ru-RU" sz="1100" b="1" u="sng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ежегодно</a:t>
          </a:r>
          <a:r>
            <a:rPr lang="ru-RU" sz="1100" b="1" u="sng" kern="1200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) </a:t>
          </a:r>
          <a:endParaRPr lang="ru-RU" sz="11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3243" y="2665459"/>
        <a:ext cx="6647188" cy="1211572"/>
      </dsp:txXfrm>
    </dsp:sp>
    <dsp:sp modelId="{80668852-E347-41B8-BEE5-EEF52DAED872}">
      <dsp:nvSpPr>
        <dsp:cNvPr id="0" name=""/>
        <dsp:cNvSpPr/>
      </dsp:nvSpPr>
      <dsp:spPr>
        <a:xfrm>
          <a:off x="350223" y="2786616"/>
          <a:ext cx="1233954" cy="9692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5FA0-51AA-46A7-820F-F0769EA40FC2}">
      <dsp:nvSpPr>
        <dsp:cNvPr id="0" name=""/>
        <dsp:cNvSpPr/>
      </dsp:nvSpPr>
      <dsp:spPr>
        <a:xfrm>
          <a:off x="922" y="0"/>
          <a:ext cx="1201088" cy="11757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E6D91C-EAD2-47F7-8208-2E0D9F9792D2}">
      <dsp:nvSpPr>
        <dsp:cNvPr id="0" name=""/>
        <dsp:cNvSpPr/>
      </dsp:nvSpPr>
      <dsp:spPr>
        <a:xfrm>
          <a:off x="196448" y="705426"/>
          <a:ext cx="1201088" cy="117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smtClean="0"/>
            <a:t>MBA-</a:t>
          </a:r>
          <a:r>
            <a:rPr lang="ru-RU" sz="1550" kern="1200" dirty="0" smtClean="0"/>
            <a:t>Центр, Бизнес-школы УрФУ</a:t>
          </a:r>
          <a:endParaRPr lang="ru-RU" sz="1550" kern="1200" dirty="0"/>
        </a:p>
      </dsp:txBody>
      <dsp:txXfrm>
        <a:off x="230883" y="739861"/>
        <a:ext cx="1132218" cy="1106841"/>
      </dsp:txXfrm>
    </dsp:sp>
    <dsp:sp modelId="{27784188-9BB3-4A0E-8BA4-C7F065F81074}">
      <dsp:nvSpPr>
        <dsp:cNvPr id="0" name=""/>
        <dsp:cNvSpPr/>
      </dsp:nvSpPr>
      <dsp:spPr>
        <a:xfrm>
          <a:off x="1433366" y="443553"/>
          <a:ext cx="231356" cy="288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433366" y="501274"/>
        <a:ext cx="161949" cy="173162"/>
      </dsp:txXfrm>
    </dsp:sp>
    <dsp:sp modelId="{2ACFA176-B8B6-46FB-B9C7-C0617FB4F43B}">
      <dsp:nvSpPr>
        <dsp:cNvPr id="0" name=""/>
        <dsp:cNvSpPr/>
      </dsp:nvSpPr>
      <dsp:spPr>
        <a:xfrm>
          <a:off x="1863028" y="0"/>
          <a:ext cx="1201088" cy="11757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F01A71-1BDB-442C-8CE0-6052A14764FD}">
      <dsp:nvSpPr>
        <dsp:cNvPr id="0" name=""/>
        <dsp:cNvSpPr/>
      </dsp:nvSpPr>
      <dsp:spPr>
        <a:xfrm>
          <a:off x="2058554" y="705426"/>
          <a:ext cx="1201088" cy="117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u="none" strike="noStrike" kern="1200" dirty="0" smtClean="0">
              <a:effectLst/>
            </a:rPr>
            <a:t>Правительство Свердловской области </a:t>
          </a:r>
          <a:endParaRPr lang="ru-RU" sz="1550" kern="1200" dirty="0"/>
        </a:p>
      </dsp:txBody>
      <dsp:txXfrm>
        <a:off x="2092989" y="739861"/>
        <a:ext cx="1132218" cy="1106841"/>
      </dsp:txXfrm>
    </dsp:sp>
    <dsp:sp modelId="{4FF8F641-9356-4242-B3AC-B8D9D33E5665}">
      <dsp:nvSpPr>
        <dsp:cNvPr id="0" name=""/>
        <dsp:cNvSpPr/>
      </dsp:nvSpPr>
      <dsp:spPr>
        <a:xfrm>
          <a:off x="3295472" y="443553"/>
          <a:ext cx="231356" cy="288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63491"/>
                <a:satOff val="-46211"/>
                <a:lumOff val="28752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363491"/>
                <a:satOff val="-46211"/>
                <a:lumOff val="28752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363491"/>
                <a:satOff val="-46211"/>
                <a:lumOff val="28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295472" y="501274"/>
        <a:ext cx="161949" cy="173162"/>
      </dsp:txXfrm>
    </dsp:sp>
    <dsp:sp modelId="{5F2FC3BC-67A3-467E-A8C8-97A67D5689D3}">
      <dsp:nvSpPr>
        <dsp:cNvPr id="0" name=""/>
        <dsp:cNvSpPr/>
      </dsp:nvSpPr>
      <dsp:spPr>
        <a:xfrm>
          <a:off x="3725133" y="0"/>
          <a:ext cx="1201088" cy="11757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C2C3F7-DB3A-4049-9760-D68C356A22F4}">
      <dsp:nvSpPr>
        <dsp:cNvPr id="0" name=""/>
        <dsp:cNvSpPr/>
      </dsp:nvSpPr>
      <dsp:spPr>
        <a:xfrm>
          <a:off x="3920659" y="705426"/>
          <a:ext cx="1201088" cy="117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u="none" strike="noStrike" kern="1200" dirty="0" smtClean="0">
              <a:effectLst/>
            </a:rPr>
            <a:t>Выпускники ПП и программ Бизнес-школы</a:t>
          </a:r>
          <a:endParaRPr lang="ru-RU" sz="1550" kern="1200" dirty="0"/>
        </a:p>
      </dsp:txBody>
      <dsp:txXfrm>
        <a:off x="3955094" y="739861"/>
        <a:ext cx="1132218" cy="1106841"/>
      </dsp:txXfrm>
    </dsp:sp>
    <dsp:sp modelId="{167C3EA6-DF06-4E02-9619-90CE17CB89A6}">
      <dsp:nvSpPr>
        <dsp:cNvPr id="0" name=""/>
        <dsp:cNvSpPr/>
      </dsp:nvSpPr>
      <dsp:spPr>
        <a:xfrm>
          <a:off x="5157578" y="443553"/>
          <a:ext cx="231356" cy="288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726983"/>
                <a:satOff val="-92422"/>
                <a:lumOff val="57503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726983"/>
                <a:satOff val="-92422"/>
                <a:lumOff val="57503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726983"/>
                <a:satOff val="-92422"/>
                <a:lumOff val="575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157578" y="501274"/>
        <a:ext cx="161949" cy="173162"/>
      </dsp:txXfrm>
    </dsp:sp>
    <dsp:sp modelId="{371F65C8-9F65-466D-B6BA-2995892F2C94}">
      <dsp:nvSpPr>
        <dsp:cNvPr id="0" name=""/>
        <dsp:cNvSpPr/>
      </dsp:nvSpPr>
      <dsp:spPr>
        <a:xfrm>
          <a:off x="5587239" y="0"/>
          <a:ext cx="1201088" cy="11757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4BDA4C-E8AB-4895-9832-A269592568F7}">
      <dsp:nvSpPr>
        <dsp:cNvPr id="0" name=""/>
        <dsp:cNvSpPr/>
      </dsp:nvSpPr>
      <dsp:spPr>
        <a:xfrm>
          <a:off x="5782765" y="705426"/>
          <a:ext cx="1201088" cy="117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u="none" strike="noStrike" kern="1200" dirty="0" smtClean="0">
              <a:effectLst/>
            </a:rPr>
            <a:t>Предприятия Свердловской области</a:t>
          </a:r>
          <a:endParaRPr lang="ru-RU" sz="1550" kern="1200" dirty="0"/>
        </a:p>
      </dsp:txBody>
      <dsp:txXfrm>
        <a:off x="5817200" y="739861"/>
        <a:ext cx="1132218" cy="110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00A27-BB5C-4614-82F1-D37AA4D94BDE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C5DD-BF43-4C0F-A974-AC970B44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E071-3A64-4A53-9E36-C59B9F7A801E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6A9D-E113-4B14-9136-F8E2305F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6A9D-E113-4B14-9136-F8E2305F4C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94"/>
            <a:ext cx="5957902" cy="1102519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928940"/>
            <a:ext cx="5929354" cy="71438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910" y="1714494"/>
            <a:ext cx="61940" cy="1928826"/>
          </a:xfrm>
          <a:prstGeom prst="rect">
            <a:avLst/>
          </a:prstGeom>
        </p:spPr>
      </p:pic>
      <p:pic>
        <p:nvPicPr>
          <p:cNvPr id="11" name="Рисунок 10" descr="синегей созвездие 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5278983" cy="5143500"/>
          </a:xfrm>
          <a:prstGeom prst="rect">
            <a:avLst/>
          </a:prstGeom>
        </p:spPr>
      </p:pic>
      <p:pic>
        <p:nvPicPr>
          <p:cNvPr id="12" name="Рисунок 11" descr="Ресурс 7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2910" y="142858"/>
            <a:ext cx="2214578" cy="732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596" y="1200151"/>
            <a:ext cx="8258204" cy="2586045"/>
          </a:xfrm>
        </p:spPr>
        <p:txBody>
          <a:bodyPr vert="horz"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 flipH="1">
            <a:off x="2263124" y="-762976"/>
            <a:ext cx="45719" cy="371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08845"/>
          </a:xfrm>
        </p:spPr>
        <p:txBody>
          <a:bodyPr vert="eaVert"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08845"/>
          </a:xfrm>
        </p:spPr>
        <p:txBody>
          <a:bodyPr vert="eaVert"/>
          <a:lstStyle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928794" y="1571618"/>
            <a:ext cx="1214437" cy="1214438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142858"/>
            <a:ext cx="5929354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600" dirty="0" smtClean="0"/>
              <a:t>Наши контакты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620446" y="-834414"/>
            <a:ext cx="45719" cy="3714775"/>
          </a:xfrm>
          <a:prstGeom prst="rect">
            <a:avLst/>
          </a:prstGeom>
        </p:spPr>
      </p:pic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0166" y="4143386"/>
            <a:ext cx="6429388" cy="867580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726254" y="1643056"/>
            <a:ext cx="3929063" cy="500063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726247" y="2214552"/>
            <a:ext cx="3929063" cy="50006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pic>
        <p:nvPicPr>
          <p:cNvPr id="16" name="Рисунок 15" descr="Ресурс 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857356" y="1357304"/>
            <a:ext cx="1000132" cy="100013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142858"/>
            <a:ext cx="5929354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z="3600" dirty="0" smtClean="0"/>
              <a:t>Наши контакты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620446" y="-834414"/>
            <a:ext cx="45719" cy="3714775"/>
          </a:xfrm>
          <a:prstGeom prst="rect">
            <a:avLst/>
          </a:prstGeom>
        </p:spPr>
      </p:pic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0166" y="4143386"/>
            <a:ext cx="6429388" cy="867580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0" y="1374023"/>
            <a:ext cx="3797697" cy="483344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20" y="1945520"/>
            <a:ext cx="3797690" cy="48334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pic>
        <p:nvPicPr>
          <p:cNvPr id="16" name="Рисунок 15" descr="Ресурс 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  <p:sp>
        <p:nvSpPr>
          <p:cNvPr id="24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57620" y="2714626"/>
            <a:ext cx="3797697" cy="483344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3857620" y="3286123"/>
            <a:ext cx="3797690" cy="483343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7" name="Рисунок 11"/>
          <p:cNvSpPr>
            <a:spLocks noGrp="1"/>
          </p:cNvSpPr>
          <p:nvPr>
            <p:ph type="pic" sz="quarter" idx="22"/>
          </p:nvPr>
        </p:nvSpPr>
        <p:spPr>
          <a:xfrm>
            <a:off x="1857356" y="2714626"/>
            <a:ext cx="1000132" cy="100013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6286544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6"/>
            <a:ext cx="6329378" cy="3308757"/>
          </a:xfrm>
        </p:spPr>
        <p:txBody>
          <a:bodyPr/>
          <a:lstStyle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763190" y="-691538"/>
            <a:ext cx="45719" cy="3714775"/>
          </a:xfrm>
          <a:prstGeom prst="rect">
            <a:avLst/>
          </a:prstGeom>
        </p:spPr>
      </p:pic>
      <p:pic>
        <p:nvPicPr>
          <p:cNvPr id="13" name="Рисунок 12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8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57172"/>
            <a:ext cx="7772400" cy="2519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477438" y="1165850"/>
            <a:ext cx="45719" cy="3714775"/>
          </a:xfrm>
          <a:prstGeom prst="rect">
            <a:avLst/>
          </a:prstGeom>
        </p:spPr>
      </p:pic>
      <p:pic>
        <p:nvPicPr>
          <p:cNvPr id="10" name="Рисунок 9" descr="Ресурс 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6"/>
            <a:ext cx="7215238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214428"/>
            <a:ext cx="3571900" cy="3394472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214428"/>
            <a:ext cx="3429024" cy="3394472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763190" y="-762976"/>
            <a:ext cx="45719" cy="3714775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6"/>
            <a:ext cx="7143800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142990"/>
            <a:ext cx="3500462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643056"/>
            <a:ext cx="3500462" cy="2963466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142990"/>
            <a:ext cx="3500463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1643056"/>
            <a:ext cx="3500463" cy="2963466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048942" y="-762976"/>
            <a:ext cx="45719" cy="3714775"/>
          </a:xfrm>
          <a:prstGeom prst="rect">
            <a:avLst/>
          </a:prstGeom>
        </p:spPr>
      </p:pic>
      <p:pic>
        <p:nvPicPr>
          <p:cNvPr id="12" name="Рисунок 11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6"/>
            <a:ext cx="8143932" cy="857250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есурс 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4429138"/>
            <a:ext cx="9144000" cy="580111"/>
          </a:xfrm>
          <a:prstGeom prst="rect">
            <a:avLst/>
          </a:prstGeom>
        </p:spPr>
      </p:pic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28596" y="1285866"/>
            <a:ext cx="3714750" cy="27146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4"/>
          </p:nvPr>
        </p:nvSpPr>
        <p:spPr>
          <a:xfrm>
            <a:off x="4857752" y="1285866"/>
            <a:ext cx="3714750" cy="2714625"/>
          </a:xfrm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Ресурс 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 flipH="1">
            <a:off x="2263124" y="-762976"/>
            <a:ext cx="45719" cy="371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Ресурс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6"/>
            <a:ext cx="3071833" cy="8715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296"/>
            <a:ext cx="3711594" cy="4389835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071552"/>
            <a:ext cx="307183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2571736" y="-428646"/>
            <a:ext cx="71438" cy="3071834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882"/>
            <a:ext cx="6000792" cy="425054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5852" y="428610"/>
            <a:ext cx="600079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000510"/>
            <a:ext cx="6000792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Ресурс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H="1">
            <a:off x="3294524" y="1991837"/>
            <a:ext cx="45719" cy="4063064"/>
          </a:xfrm>
          <a:prstGeom prst="rect">
            <a:avLst/>
          </a:prstGeom>
        </p:spPr>
      </p:pic>
      <p:pic>
        <p:nvPicPr>
          <p:cNvPr id="10" name="Рисунок 9" descr="Ресурс 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42844" y="0"/>
            <a:ext cx="4004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70009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00151"/>
            <a:ext cx="70009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50000"/>
          </a:schemeClr>
        </a:buClr>
        <a:buFont typeface="Courier New" pitchFamily="49" charset="0"/>
        <a:buChar char="o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user/urfumba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Реализованные </a:t>
            </a:r>
            <a:r>
              <a:rPr lang="ru-RU" sz="3200" dirty="0" smtClean="0"/>
              <a:t>проекты выпускников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Иванова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Татьяна Игоревна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-252536" y="284632"/>
            <a:ext cx="705643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ПАРУСНАЯ РЕГАТА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" y="1214658"/>
            <a:ext cx="2436182" cy="162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r="14958" b="9598"/>
          <a:stretch>
            <a:fillRect/>
          </a:stretch>
        </p:blipFill>
        <p:spPr bwMode="auto">
          <a:xfrm>
            <a:off x="6001854" y="2500936"/>
            <a:ext cx="3077542" cy="200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49" y="1287683"/>
            <a:ext cx="1732723" cy="25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6" y="2902517"/>
            <a:ext cx="2470710" cy="16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45" y="849859"/>
            <a:ext cx="2956817" cy="197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b="12013"/>
          <a:stretch>
            <a:fillRect/>
          </a:stretch>
        </p:blipFill>
        <p:spPr bwMode="auto">
          <a:xfrm>
            <a:off x="4148498" y="2873314"/>
            <a:ext cx="1724194" cy="20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0"/>
            <a:ext cx="1568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79512" y="267494"/>
            <a:ext cx="846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ВИДЕО </a:t>
            </a:r>
            <a:r>
              <a:rPr lang="ru-RU" alt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МОЖНО </a:t>
            </a:r>
            <a:r>
              <a:rPr lang="ru-RU" altLang="ru-RU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НА 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388347" y="1442942"/>
            <a:ext cx="4504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1"/>
                </a:solidFill>
              </a:rPr>
              <a:t>СТРАНИЦА </a:t>
            </a:r>
            <a:endParaRPr lang="ru-RU" altLang="ru-RU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ru-RU" dirty="0" smtClean="0">
                <a:solidFill>
                  <a:schemeClr val="accent1"/>
                </a:solidFill>
                <a:hlinkClick r:id="rId2" tooltip="MBA-центр Бизнес-школы УрФУ"/>
              </a:rPr>
              <a:t>MBA-</a:t>
            </a:r>
            <a:r>
              <a:rPr lang="ru-RU" altLang="ru-RU" dirty="0">
                <a:solidFill>
                  <a:schemeClr val="accent1"/>
                </a:solidFill>
                <a:hlinkClick r:id="rId2" tooltip="MBA-центр Бизнес-школы УрФУ"/>
              </a:rPr>
              <a:t>центр Бизнес-школы </a:t>
            </a:r>
            <a:r>
              <a:rPr lang="ru-RU" altLang="ru-RU" dirty="0" err="1">
                <a:solidFill>
                  <a:schemeClr val="accent1"/>
                </a:solidFill>
                <a:hlinkClick r:id="rId2" tooltip="MBA-центр Бизнес-школы УрФУ"/>
              </a:rPr>
              <a:t>УрФУ</a:t>
            </a:r>
            <a:endParaRPr lang="ru-RU" altLang="ru-RU" dirty="0">
              <a:solidFill>
                <a:schemeClr val="accent1"/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</a:rPr>
              <a:t>Проектный </a:t>
            </a:r>
            <a:r>
              <a:rPr lang="ru-RU" altLang="ru-RU" dirty="0">
                <a:solidFill>
                  <a:schemeClr val="accent1"/>
                </a:solidFill>
              </a:rPr>
              <a:t>офис</a:t>
            </a:r>
          </a:p>
          <a:p>
            <a:pPr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dirty="0">
                <a:solidFill>
                  <a:schemeClr val="accent1"/>
                </a:solidFill>
              </a:rPr>
              <a:t>или по ссылке:</a:t>
            </a:r>
          </a:p>
          <a:p>
            <a:pPr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ru-RU" dirty="0">
                <a:solidFill>
                  <a:schemeClr val="accent1"/>
                </a:solidFill>
              </a:rPr>
              <a:t>https://www.youtube.com/playlist?list=PL8nuDYvNgbuiycNr9sQYxOm7bhgBHH-yV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" y="1083260"/>
            <a:ext cx="4283968" cy="30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1028" y="131725"/>
            <a:ext cx="6286544" cy="85725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800080"/>
                </a:solidFill>
              </a:rPr>
              <a:t>«С чем столкнетесь</a:t>
            </a:r>
            <a:r>
              <a:rPr lang="ru-RU" altLang="ru-RU" b="1" dirty="0" smtClean="0">
                <a:solidFill>
                  <a:srgbClr val="800080"/>
                </a:solidFill>
              </a:rPr>
              <a:t>?»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2134474"/>
              </p:ext>
            </p:extLst>
          </p:nvPr>
        </p:nvGraphicFramePr>
        <p:xfrm>
          <a:off x="1547664" y="1386078"/>
          <a:ext cx="6984776" cy="188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191806" y="3507854"/>
            <a:ext cx="1350949" cy="702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542755" y="4002570"/>
            <a:ext cx="35805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ГДЕ ВЗЯТЬ ИДЕЮ,</a:t>
            </a:r>
            <a:r>
              <a:rPr lang="en-US" altLang="ru-RU" sz="2000" b="1" dirty="0">
                <a:solidFill>
                  <a:srgbClr val="FF0000"/>
                </a:solidFill>
                <a:latin typeface="Wide Latin" panose="020A0A070505050204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учитывающая интересы всех!!!!</a:t>
            </a: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7" y="3507854"/>
            <a:ext cx="285426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3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/>
                </a:solidFill>
              </a:rPr>
              <a:t>Сложности организации</a:t>
            </a:r>
            <a:r>
              <a:rPr lang="ru-RU" altLang="ru-RU" b="1" dirty="0" smtClean="0">
                <a:solidFill>
                  <a:schemeClr val="accent1"/>
                </a:solidFill>
              </a:rPr>
              <a:t>:</a:t>
            </a:r>
            <a:endParaRPr lang="ru-RU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55576" y="1347614"/>
            <a:ext cx="845986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1. Не зажигательная идея и как следствие</a:t>
            </a:r>
          </a:p>
          <a:p>
            <a:pPr marL="0" indent="0"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не удается менеджеру проекта вовлечь не менее 15-ти слушателей в проект.</a:t>
            </a: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Слушайте и слышьте друг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друга!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ешь"/>
            </a:endParaRP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Нельзя строить проект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только на своем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личном интересе!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ешь"/>
            </a:endParaRP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Если вовремя не выявите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умения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и навыки каждого в команде и не найдете им применение, то готовьтесь к тому, что все будите делать в одиночку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ешь"/>
            </a:endParaRP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Роли: </a:t>
            </a: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- Коммуникаторы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забирают  на себя  роль переговоров со спонсором</a:t>
            </a: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- Креативные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– сценарий мероприятия</a:t>
            </a:r>
          </a:p>
          <a:p>
            <a:pPr marL="0" indent="457200"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- Маркетологи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ешь"/>
              </a:rPr>
              <a:t>– рекламу и продвижение проекта для сбора аудитории </a:t>
            </a:r>
          </a:p>
          <a:p>
            <a:pPr eaLnBrk="1" hangingPunct="1">
              <a:defRPr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ешь"/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 Привлечение спонсоров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	Что первично «курица или яйцо» поиск спонсоров и спикеров или сценарий? Каждый спонсор свою рекламу в буклете старался сделать больше и ярче чем у «соседа» - сложно сохранить баланс. Продающее письмо само себя не продает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Привлечение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гостей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мероприятия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проекта! Умение продать проект!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984304" y="4233506"/>
            <a:ext cx="29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>
                <a:solidFill>
                  <a:srgbClr val="00B050"/>
                </a:solidFill>
              </a:rPr>
              <a:t>Щедрых спонсоров!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486"/>
            <a:ext cx="2952328" cy="1661066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8228"/>
            <a:ext cx="2611763" cy="2448272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6" y="2925906"/>
            <a:ext cx="2988518" cy="2041188"/>
          </a:xfrm>
          <a:prstGeom prst="rect">
            <a:avLst/>
          </a:prstGeom>
          <a:noFill/>
          <a:ln w="76200">
            <a:solidFill>
              <a:srgbClr val="27D3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771550"/>
            <a:ext cx="286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Всем креативных идей!</a:t>
            </a:r>
            <a:endParaRPr lang="ru-RU" sz="20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170992"/>
            <a:ext cx="402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Сильных лидеров проектов!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7" idx="1"/>
          </p:cNvCxnSpPr>
          <p:nvPr/>
        </p:nvCxnSpPr>
        <p:spPr>
          <a:xfrm flipH="1" flipV="1">
            <a:off x="5220072" y="2715766"/>
            <a:ext cx="864096" cy="65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4695171"/>
            <a:ext cx="8757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763688" y="142858"/>
            <a:ext cx="5880146" cy="857250"/>
          </a:xfrm>
        </p:spPr>
        <p:txBody>
          <a:bodyPr/>
          <a:lstStyle/>
          <a:p>
            <a:r>
              <a:rPr lang="ru-RU" dirty="0" smtClean="0"/>
              <a:t>Наша команда вам в помощь!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/>
          </p:nvPr>
        </p:nvSpPr>
        <p:spPr>
          <a:xfrm>
            <a:off x="4355976" y="1995686"/>
            <a:ext cx="4788024" cy="1580183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Пространство успеха, вселенная возможностей!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3598"/>
            <a:ext cx="3889381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800080"/>
                </a:solidFill>
              </a:rPr>
              <a:t>Проект - это</a:t>
            </a:r>
            <a:endParaRPr lang="ru-RU" dirty="0"/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076056" y="3309087"/>
            <a:ext cx="47169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660066"/>
                </a:solidFill>
              </a:rPr>
              <a:t>Организовать проект</a:t>
            </a:r>
            <a:r>
              <a:rPr lang="ru-RU" dirty="0">
                <a:solidFill>
                  <a:srgbClr val="660066"/>
                </a:solidFill>
              </a:rPr>
              <a:t>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660066"/>
                </a:solidFill>
              </a:rPr>
              <a:t>выгодный всем заинтересованным </a:t>
            </a:r>
            <a:r>
              <a:rPr lang="ru-RU" dirty="0" smtClean="0">
                <a:solidFill>
                  <a:srgbClr val="660066"/>
                </a:solidFill>
              </a:rPr>
              <a:t>сторонам </a:t>
            </a:r>
            <a:endParaRPr lang="ru-RU" dirty="0">
              <a:solidFill>
                <a:srgbClr val="66006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660066"/>
                </a:solidFill>
              </a:rPr>
              <a:t>самоокупаемый ( бюджета нет</a:t>
            </a:r>
            <a:r>
              <a:rPr lang="ru-RU" dirty="0" smtClean="0">
                <a:solidFill>
                  <a:srgbClr val="660066"/>
                </a:solidFill>
              </a:rPr>
              <a:t>) </a:t>
            </a:r>
            <a:endParaRPr lang="ru-RU" dirty="0">
              <a:solidFill>
                <a:srgbClr val="66006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660066"/>
                </a:solidFill>
              </a:rPr>
              <a:t>в сжатые </a:t>
            </a:r>
            <a:r>
              <a:rPr lang="ru-RU" dirty="0" smtClean="0">
                <a:solidFill>
                  <a:srgbClr val="660066"/>
                </a:solidFill>
              </a:rPr>
              <a:t>сроки </a:t>
            </a:r>
            <a:endParaRPr lang="ru-RU" dirty="0">
              <a:solidFill>
                <a:srgbClr val="660066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660066"/>
                </a:solidFill>
              </a:rPr>
              <a:t>командой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0" y="3003053"/>
            <a:ext cx="2034828" cy="19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9702"/>
          <a:stretch>
            <a:fillRect/>
          </a:stretch>
        </p:blipFill>
        <p:spPr bwMode="auto">
          <a:xfrm>
            <a:off x="742553" y="1203598"/>
            <a:ext cx="3005034" cy="130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1546"/>
            <a:ext cx="3393362" cy="226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778252" y="2541834"/>
            <a:ext cx="7054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0000"/>
                </a:solidFill>
                <a:latin typeface="Arial Black" panose="020B0A04020102020204" pitchFamily="34" charset="0"/>
              </a:rPr>
              <a:t>Самому себе </a:t>
            </a:r>
            <a:r>
              <a:rPr lang="ru-RU" altLang="ru-RU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и всей </a:t>
            </a:r>
            <a:r>
              <a:rPr lang="ru-RU" altLang="ru-RU" b="1" dirty="0">
                <a:solidFill>
                  <a:srgbClr val="CC0000"/>
                </a:solidFill>
                <a:latin typeface="Arial Black" panose="020B0A04020102020204" pitchFamily="34" charset="0"/>
              </a:rPr>
              <a:t>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3873"/>
            <a:ext cx="7143800" cy="557254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800080"/>
                </a:solidFill>
              </a:rPr>
              <a:t>Проекты прошлых </a:t>
            </a:r>
            <a:r>
              <a:rPr lang="ru-RU" altLang="ru-RU" b="1" dirty="0" smtClean="0">
                <a:solidFill>
                  <a:srgbClr val="800080"/>
                </a:solidFill>
              </a:rPr>
              <a:t>лет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8163985"/>
              </p:ext>
            </p:extLst>
          </p:nvPr>
        </p:nvGraphicFramePr>
        <p:xfrm>
          <a:off x="611560" y="1142990"/>
          <a:ext cx="8460432" cy="38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51520" y="84569"/>
            <a:ext cx="8678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-я </a:t>
            </a:r>
            <a:r>
              <a:rPr lang="ru-RU" sz="2400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Международная Ассамблея управленческих кадров. 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ПЕРЕЗАПУК БИЗНЕСА.</a:t>
            </a:r>
            <a:endParaRPr lang="ru-RU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C:\Users\KAN\Desktop\на печать Проект.офис\11001590_833084320073008_917840049278668890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5"/>
            <a:ext cx="4688662" cy="31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Users\KAN\Desktop\на печать Проект.офис\IMG_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79" y="2986352"/>
            <a:ext cx="2125737" cy="141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Users\KAN\Desktop\на печать Проект.офис\11221691_833085726739534_824556210961129776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96268"/>
            <a:ext cx="3375669" cy="225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KAN\Desktop\на печать Проект.офис\10995551_833087000072740_103423543194608220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05" y="3187822"/>
            <a:ext cx="2246019" cy="14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KAN\Desktop\на печать Проект.офис\DSC_01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0"/>
          <a:stretch/>
        </p:blipFill>
        <p:spPr bwMode="auto">
          <a:xfrm>
            <a:off x="6211987" y="2270298"/>
            <a:ext cx="2896517" cy="2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KAN\Desktop\на печать Проект.офис\DSC_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4300"/>
            <a:ext cx="375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-107950" y="825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II Международная конференция по малоэтажному строительству: "опыт комплексного освоения земель под индивидуальное жилищное строительство. Проектный подход"</a:t>
            </a:r>
            <a:endParaRPr lang="ru-RU" dirty="0"/>
          </a:p>
        </p:txBody>
      </p:sp>
      <p:pic>
        <p:nvPicPr>
          <p:cNvPr id="14" name="Picture 5" descr="C:\Users\KAN\Desktop\на печать Проект.офис\DSC_0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2905"/>
          <a:stretch/>
        </p:blipFill>
        <p:spPr bwMode="auto">
          <a:xfrm>
            <a:off x="107504" y="1203598"/>
            <a:ext cx="3240360" cy="25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KAN\Desktop\11417754_1114506958566374_157317110662376338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07" y="1210444"/>
            <a:ext cx="3455938" cy="22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07950" y="30400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Форум </a:t>
            </a:r>
            <a:r>
              <a:rPr lang="en-US" sz="2400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networking </a:t>
            </a:r>
            <a:r>
              <a:rPr lang="ru-RU" sz="2400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«Умный дом» (2016 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cap="all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/>
          <a:stretch/>
        </p:blipFill>
        <p:spPr bwMode="auto">
          <a:xfrm>
            <a:off x="35495" y="2403076"/>
            <a:ext cx="4197573" cy="26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0" b="7425"/>
          <a:stretch/>
        </p:blipFill>
        <p:spPr bwMode="auto">
          <a:xfrm>
            <a:off x="5076057" y="1674292"/>
            <a:ext cx="4104456" cy="28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263" r="-40" b="-1263"/>
          <a:stretch>
            <a:fillRect/>
          </a:stretch>
        </p:blipFill>
        <p:spPr bwMode="auto">
          <a:xfrm>
            <a:off x="213966" y="1203598"/>
            <a:ext cx="32861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r="5174"/>
          <a:stretch>
            <a:fillRect/>
          </a:stretch>
        </p:blipFill>
        <p:spPr bwMode="auto">
          <a:xfrm>
            <a:off x="3779912" y="1218620"/>
            <a:ext cx="3743846" cy="22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34925" y="26988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SMART-игра. Проект ЛУННЫЙ ГОРОД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мотивам сказки </a:t>
            </a:r>
            <a:r>
              <a:rPr lang="ru-RU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Н.Носова</a:t>
            </a: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«Незнайка на Луне»</a:t>
            </a:r>
            <a:endParaRPr lang="ru-RU" sz="28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C:\Users\KAN\Desktop\на печать Проект.офис\IMG_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73163"/>
            <a:ext cx="3398614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KAN\Desktop\на печать Проект.офис\IMG_5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2927"/>
            <a:ext cx="3194780" cy="213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KAN\Desktop\на печать Проект.офис\IMG_58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2376488"/>
            <a:ext cx="31099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KAN\Desktop\на печать Проект.офис\IMG_58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55" y="1130300"/>
            <a:ext cx="3060526" cy="204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42900" y="169863"/>
            <a:ext cx="876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ЗАРНИЦА в детском доме. 70 лет со дня победы! </a:t>
            </a:r>
          </a:p>
        </p:txBody>
      </p:sp>
      <p:pic>
        <p:nvPicPr>
          <p:cNvPr id="8" name="Picture 2" descr="C:\Users\KAN\Desktop\на печать Проект.офис\IMG_3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4" y="1275606"/>
            <a:ext cx="2801069" cy="18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KAN\Desktop\на печать Проект.офис\IMG_3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301253"/>
            <a:ext cx="2601590" cy="17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KAN\Desktop\на печать Проект.офис\IMG_3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63" y="1225175"/>
            <a:ext cx="3033448" cy="20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KAN\Desktop\на печать Проект.офис\IMG_3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69" y="3301253"/>
            <a:ext cx="2736006" cy="18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KAN\Desktop\на печать Проект.офис\IMG_32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63" y="948534"/>
            <a:ext cx="22510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21965" y="169803"/>
            <a:ext cx="901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РОБОКВЕСТ – вовлечение детей </a:t>
            </a:r>
            <a:r>
              <a:rPr 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детского дома </a:t>
            </a:r>
            <a:r>
              <a:rPr lang="ru-RU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инженерные профессии</a:t>
            </a:r>
            <a:endParaRPr lang="ru-RU" sz="2000" b="1" cap="all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222649"/>
            <a:ext cx="4025900" cy="26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2514"/>
          <a:stretch>
            <a:fillRect/>
          </a:stretch>
        </p:blipFill>
        <p:spPr bwMode="auto">
          <a:xfrm>
            <a:off x="5076887" y="3506186"/>
            <a:ext cx="20574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22649"/>
            <a:ext cx="252253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548390"/>
            <a:ext cx="2284834" cy="15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708275"/>
            <a:ext cx="19986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 b="24792"/>
          <a:stretch>
            <a:fillRect/>
          </a:stretch>
        </p:blipFill>
        <p:spPr bwMode="auto">
          <a:xfrm>
            <a:off x="7105650" y="593725"/>
            <a:ext cx="2003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994120"/>
            <a:ext cx="2797175" cy="157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60033"/>
      </a:accent1>
      <a:accent2>
        <a:srgbClr val="CC0066"/>
      </a:accent2>
      <a:accent3>
        <a:srgbClr val="0070C0"/>
      </a:accent3>
      <a:accent4>
        <a:srgbClr val="00B0F0"/>
      </a:accent4>
      <a:accent5>
        <a:srgbClr val="501440"/>
      </a:accent5>
      <a:accent6>
        <a:srgbClr val="002060"/>
      </a:accent6>
      <a:hlink>
        <a:srgbClr val="00B0F0"/>
      </a:hlink>
      <a:folHlink>
        <a:srgbClr val="800080"/>
      </a:folHlink>
    </a:clrScheme>
    <a:fontScheme name="Другая 23">
      <a:majorFont>
        <a:latin typeface="Helvetica"/>
        <a:ea typeface=""/>
        <a:cs typeface=""/>
      </a:majorFont>
      <a:minorFont>
        <a:latin typeface="Helvetica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445</Words>
  <Application>Microsoft Office PowerPoint</Application>
  <PresentationFormat>Экран (16:9)</PresentationFormat>
  <Paragraphs>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Helvetica</vt:lpstr>
      <vt:lpstr>Helvetica Bold</vt:lpstr>
      <vt:lpstr>Times New Roman</vt:lpstr>
      <vt:lpstr>Tешь</vt:lpstr>
      <vt:lpstr>Wide Latin</vt:lpstr>
      <vt:lpstr>Тема Office</vt:lpstr>
      <vt:lpstr>Реализованные проекты выпускников</vt:lpstr>
      <vt:lpstr>Проект - это</vt:lpstr>
      <vt:lpstr>Проекты прошлых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 чем столкнетесь?»</vt:lpstr>
      <vt:lpstr>Сложности организации:</vt:lpstr>
      <vt:lpstr>Презентация PowerPoint</vt:lpstr>
      <vt:lpstr>Наша команда вам в помощь!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Иванова Татьяна Игоревна</cp:lastModifiedBy>
  <cp:revision>42</cp:revision>
  <dcterms:created xsi:type="dcterms:W3CDTF">2020-04-12T15:43:21Z</dcterms:created>
  <dcterms:modified xsi:type="dcterms:W3CDTF">2020-08-05T08:13:07Z</dcterms:modified>
</cp:coreProperties>
</file>