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62" r:id="rId4"/>
    <p:sldId id="261" r:id="rId5"/>
    <p:sldId id="265" r:id="rId6"/>
    <p:sldId id="268" r:id="rId7"/>
    <p:sldId id="263" r:id="rId8"/>
    <p:sldId id="264" r:id="rId9"/>
    <p:sldId id="278" r:id="rId10"/>
    <p:sldId id="266" r:id="rId11"/>
    <p:sldId id="267" r:id="rId12"/>
    <p:sldId id="257" r:id="rId13"/>
    <p:sldId id="258" r:id="rId14"/>
    <p:sldId id="260" r:id="rId15"/>
    <p:sldId id="259" r:id="rId16"/>
    <p:sldId id="276" r:id="rId17"/>
    <p:sldId id="277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27600-5032-4E97-926D-6EBD04875938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E0B6C-A336-47E7-BFD8-67495DC08324}">
      <dgm:prSet phldrT="[Текст]" phldr="1"/>
      <dgm:spPr/>
      <dgm:t>
        <a:bodyPr/>
        <a:lstStyle/>
        <a:p>
          <a:endParaRPr lang="ru-RU"/>
        </a:p>
      </dgm:t>
    </dgm:pt>
    <dgm:pt modelId="{0FCCDF6A-957B-469A-A9F3-328377D68068}" type="parTrans" cxnId="{DD3C9F3E-40F1-4721-A2B4-0117FBA1B2BD}">
      <dgm:prSet/>
      <dgm:spPr/>
      <dgm:t>
        <a:bodyPr/>
        <a:lstStyle/>
        <a:p>
          <a:endParaRPr lang="ru-RU"/>
        </a:p>
      </dgm:t>
    </dgm:pt>
    <dgm:pt modelId="{34044CE6-A150-4A90-A30F-1D68A247754C}" type="sibTrans" cxnId="{DD3C9F3E-40F1-4721-A2B4-0117FBA1B2BD}">
      <dgm:prSet/>
      <dgm:spPr/>
      <dgm:t>
        <a:bodyPr/>
        <a:lstStyle/>
        <a:p>
          <a:endParaRPr lang="ru-RU"/>
        </a:p>
      </dgm:t>
    </dgm:pt>
    <dgm:pt modelId="{F735B695-16B2-46AF-BA98-68DA9D2B822A}">
      <dgm:prSet phldrT="[Текст]" phldr="1"/>
      <dgm:spPr/>
      <dgm:t>
        <a:bodyPr/>
        <a:lstStyle/>
        <a:p>
          <a:endParaRPr lang="ru-RU"/>
        </a:p>
      </dgm:t>
    </dgm:pt>
    <dgm:pt modelId="{11F12435-D673-4DCC-B47D-077064BB6A2C}" type="parTrans" cxnId="{163318BD-E872-433F-9123-6A0C41A9132A}">
      <dgm:prSet/>
      <dgm:spPr/>
      <dgm:t>
        <a:bodyPr/>
        <a:lstStyle/>
        <a:p>
          <a:endParaRPr lang="ru-RU"/>
        </a:p>
      </dgm:t>
    </dgm:pt>
    <dgm:pt modelId="{1274D9A8-73F3-46B2-A9DA-7E2A9A2249D3}" type="sibTrans" cxnId="{163318BD-E872-433F-9123-6A0C41A9132A}">
      <dgm:prSet/>
      <dgm:spPr/>
      <dgm:t>
        <a:bodyPr/>
        <a:lstStyle/>
        <a:p>
          <a:endParaRPr lang="ru-RU"/>
        </a:p>
      </dgm:t>
    </dgm:pt>
    <dgm:pt modelId="{61346A02-C3BB-4122-8966-9B577C8612C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Заявки принимаются диспетчером Службы не менее чем за 2 суток до предоставления услуги.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4565A1D-EF0E-478C-BF0F-2517C2192464}" type="parTrans" cxnId="{47A42A9C-7733-451B-B34D-22709D55C9FB}">
      <dgm:prSet/>
      <dgm:spPr/>
      <dgm:t>
        <a:bodyPr/>
        <a:lstStyle/>
        <a:p>
          <a:endParaRPr lang="ru-RU"/>
        </a:p>
      </dgm:t>
    </dgm:pt>
    <dgm:pt modelId="{6DFA430D-AEEE-4253-9DF7-2798255EB433}" type="sibTrans" cxnId="{47A42A9C-7733-451B-B34D-22709D55C9FB}">
      <dgm:prSet/>
      <dgm:spPr/>
      <dgm:t>
        <a:bodyPr/>
        <a:lstStyle/>
        <a:p>
          <a:endParaRPr lang="ru-RU"/>
        </a:p>
      </dgm:t>
    </dgm:pt>
    <dgm:pt modelId="{87FC904C-4F7E-4726-8FAE-60266898783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Прием заявок на предоставление услуг Службы осуществляется по телефону, с использованием сети Интернет или при личном обращении.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84CD836-5ABB-48BE-921E-78C774EA7F69}" type="parTrans" cxnId="{32E4815A-54DB-45C4-B016-D996D523101F}">
      <dgm:prSet/>
      <dgm:spPr/>
      <dgm:t>
        <a:bodyPr/>
        <a:lstStyle/>
        <a:p>
          <a:endParaRPr lang="ru-RU"/>
        </a:p>
      </dgm:t>
    </dgm:pt>
    <dgm:pt modelId="{6E017AD0-C6F4-4802-88A9-C9B6A04D6665}" type="sibTrans" cxnId="{32E4815A-54DB-45C4-B016-D996D523101F}">
      <dgm:prSet/>
      <dgm:spPr/>
      <dgm:t>
        <a:bodyPr/>
        <a:lstStyle/>
        <a:p>
          <a:endParaRPr lang="ru-RU"/>
        </a:p>
      </dgm:t>
    </dgm:pt>
    <dgm:pt modelId="{2FCDEC19-E937-4D71-B4C5-7E9EADE9F8F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Заявки регистрируются в Журнале учета заявок на предоставление услуг Службы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271ABEF-980A-4F75-8612-7A4EF4E0C172}" type="parTrans" cxnId="{778738C1-62AD-4906-B277-AAF12CF58E26}">
      <dgm:prSet/>
      <dgm:spPr/>
      <dgm:t>
        <a:bodyPr/>
        <a:lstStyle/>
        <a:p>
          <a:endParaRPr lang="ru-RU"/>
        </a:p>
      </dgm:t>
    </dgm:pt>
    <dgm:pt modelId="{B3F00491-ECF6-4FA8-B8A4-CBA8D277D5EF}" type="sibTrans" cxnId="{778738C1-62AD-4906-B277-AAF12CF58E26}">
      <dgm:prSet/>
      <dgm:spPr/>
      <dgm:t>
        <a:bodyPr/>
        <a:lstStyle/>
        <a:p>
          <a:endParaRPr lang="ru-RU"/>
        </a:p>
      </dgm:t>
    </dgm:pt>
    <dgm:pt modelId="{5FCD5C06-3456-4B91-8E6B-C6C4F1C8F8A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Получателю услуги может быть оформлено не более восьми заявок на текущий день и не более четырех заявок в месяц.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C7F37B-F6C7-4152-908E-14E669CF9503}" type="parTrans" cxnId="{1D4C1B82-6963-4ED1-B2FC-DCD73995BCF3}">
      <dgm:prSet/>
      <dgm:spPr/>
      <dgm:t>
        <a:bodyPr/>
        <a:lstStyle/>
        <a:p>
          <a:endParaRPr lang="ru-RU"/>
        </a:p>
      </dgm:t>
    </dgm:pt>
    <dgm:pt modelId="{DD23FD2C-C753-4E3A-AC50-F7E1A21EC4B5}" type="sibTrans" cxnId="{1D4C1B82-6963-4ED1-B2FC-DCD73995BCF3}">
      <dgm:prSet/>
      <dgm:spPr/>
      <dgm:t>
        <a:bodyPr/>
        <a:lstStyle/>
        <a:p>
          <a:endParaRPr lang="ru-RU"/>
        </a:p>
      </dgm:t>
    </dgm:pt>
    <dgm:pt modelId="{D4493FDB-2E8F-42B3-A687-CF25E111AA9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-    Диспетчер сообщает заказчику о прибытии автомобиля с лестничным подъемником по указанному адресу.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38A026-CF15-4695-8AE4-CDFDF943C8AB}" type="parTrans" cxnId="{BF9E6A03-02A3-4900-88B9-713B9A0BDF16}">
      <dgm:prSet/>
      <dgm:spPr/>
      <dgm:t>
        <a:bodyPr/>
        <a:lstStyle/>
        <a:p>
          <a:endParaRPr lang="ru-RU"/>
        </a:p>
      </dgm:t>
    </dgm:pt>
    <dgm:pt modelId="{145641C0-9D02-4F4F-ACB3-58DC3724ABAF}" type="sibTrans" cxnId="{BF9E6A03-02A3-4900-88B9-713B9A0BDF16}">
      <dgm:prSet/>
      <dgm:spPr/>
      <dgm:t>
        <a:bodyPr/>
        <a:lstStyle/>
        <a:p>
          <a:endParaRPr lang="ru-RU"/>
        </a:p>
      </dgm:t>
    </dgm:pt>
    <dgm:pt modelId="{7E583133-1F0B-450C-946E-A91AE5792F0A}">
      <dgm:prSet/>
      <dgm:spPr/>
      <dgm:t>
        <a:bodyPr/>
        <a:lstStyle/>
        <a:p>
          <a:endParaRPr lang="ru-RU"/>
        </a:p>
      </dgm:t>
    </dgm:pt>
    <dgm:pt modelId="{5135DB2A-B8AD-4BA4-A995-65992A81D605}" type="parTrans" cxnId="{F91CC439-54E6-4CAC-B21B-CBE695389A7D}">
      <dgm:prSet/>
      <dgm:spPr/>
      <dgm:t>
        <a:bodyPr/>
        <a:lstStyle/>
        <a:p>
          <a:endParaRPr lang="ru-RU"/>
        </a:p>
      </dgm:t>
    </dgm:pt>
    <dgm:pt modelId="{387D7B33-6752-455C-8E6D-8A87202B66AC}" type="sibTrans" cxnId="{F91CC439-54E6-4CAC-B21B-CBE695389A7D}">
      <dgm:prSet/>
      <dgm:spPr/>
      <dgm:t>
        <a:bodyPr/>
        <a:lstStyle/>
        <a:p>
          <a:endParaRPr lang="ru-RU"/>
        </a:p>
      </dgm:t>
    </dgm:pt>
    <dgm:pt modelId="{DECCFFEF-6484-4D6E-8FF9-5261D0818230}">
      <dgm:prSet/>
      <dgm:spPr/>
      <dgm:t>
        <a:bodyPr/>
        <a:lstStyle/>
        <a:p>
          <a:endParaRPr lang="ru-RU"/>
        </a:p>
      </dgm:t>
    </dgm:pt>
    <dgm:pt modelId="{27A124E1-AAAE-46FF-8CF4-01B8AF4C7514}" type="parTrans" cxnId="{C99DD4D7-B98E-4240-9F01-45DE7C514A55}">
      <dgm:prSet/>
      <dgm:spPr/>
      <dgm:t>
        <a:bodyPr/>
        <a:lstStyle/>
        <a:p>
          <a:endParaRPr lang="ru-RU"/>
        </a:p>
      </dgm:t>
    </dgm:pt>
    <dgm:pt modelId="{01418B09-27D1-419D-9BC5-2923D2FBB6FF}" type="sibTrans" cxnId="{C99DD4D7-B98E-4240-9F01-45DE7C514A55}">
      <dgm:prSet/>
      <dgm:spPr/>
      <dgm:t>
        <a:bodyPr/>
        <a:lstStyle/>
        <a:p>
          <a:endParaRPr lang="ru-RU"/>
        </a:p>
      </dgm:t>
    </dgm:pt>
    <dgm:pt modelId="{166F3E1C-A32C-41A2-9645-6C83C964744F}">
      <dgm:prSet/>
      <dgm:spPr/>
      <dgm:t>
        <a:bodyPr/>
        <a:lstStyle/>
        <a:p>
          <a:endParaRPr lang="ru-RU"/>
        </a:p>
      </dgm:t>
    </dgm:pt>
    <dgm:pt modelId="{BCD886C7-A8A3-4684-BAA5-A1E3B6BB07FA}" type="parTrans" cxnId="{8B3D8E75-6021-4ED2-AA47-AECF2DA1872A}">
      <dgm:prSet/>
      <dgm:spPr/>
      <dgm:t>
        <a:bodyPr/>
        <a:lstStyle/>
        <a:p>
          <a:endParaRPr lang="ru-RU"/>
        </a:p>
      </dgm:t>
    </dgm:pt>
    <dgm:pt modelId="{03BDF24D-BD44-43EC-A827-1A2750E400D7}" type="sibTrans" cxnId="{8B3D8E75-6021-4ED2-AA47-AECF2DA1872A}">
      <dgm:prSet/>
      <dgm:spPr/>
      <dgm:t>
        <a:bodyPr/>
        <a:lstStyle/>
        <a:p>
          <a:endParaRPr lang="ru-RU"/>
        </a:p>
      </dgm:t>
    </dgm:pt>
    <dgm:pt modelId="{947A4DEC-39EC-485A-920E-4F160A743CBF}">
      <dgm:prSet/>
      <dgm:spPr/>
      <dgm:t>
        <a:bodyPr/>
        <a:lstStyle/>
        <a:p>
          <a:endParaRPr lang="ru-RU"/>
        </a:p>
      </dgm:t>
    </dgm:pt>
    <dgm:pt modelId="{2F0A0427-60DE-44D9-9008-ACA1B332B671}" type="parTrans" cxnId="{494F895A-78D7-4F9E-A378-F20499F2C0C0}">
      <dgm:prSet/>
      <dgm:spPr/>
      <dgm:t>
        <a:bodyPr/>
        <a:lstStyle/>
        <a:p>
          <a:endParaRPr lang="ru-RU"/>
        </a:p>
      </dgm:t>
    </dgm:pt>
    <dgm:pt modelId="{905B49D8-1603-49A3-A9FB-CC135EBE8289}" type="sibTrans" cxnId="{494F895A-78D7-4F9E-A378-F20499F2C0C0}">
      <dgm:prSet/>
      <dgm:spPr/>
      <dgm:t>
        <a:bodyPr/>
        <a:lstStyle/>
        <a:p>
          <a:endParaRPr lang="ru-RU"/>
        </a:p>
      </dgm:t>
    </dgm:pt>
    <dgm:pt modelId="{14D0EC45-22E4-49AF-AB0D-8220B76E8825}">
      <dgm:prSet/>
      <dgm:spPr/>
      <dgm:t>
        <a:bodyPr/>
        <a:lstStyle/>
        <a:p>
          <a:endParaRPr lang="ru-RU" dirty="0"/>
        </a:p>
      </dgm:t>
    </dgm:pt>
    <dgm:pt modelId="{0CF34BE5-6554-4984-B209-1E45A8B2213E}" type="parTrans" cxnId="{7E8184F6-DDF1-4AF6-8B39-9AA137B37F15}">
      <dgm:prSet/>
      <dgm:spPr/>
      <dgm:t>
        <a:bodyPr/>
        <a:lstStyle/>
        <a:p>
          <a:endParaRPr lang="ru-RU"/>
        </a:p>
      </dgm:t>
    </dgm:pt>
    <dgm:pt modelId="{A94228DE-A355-4B3A-88F2-B67D11463972}" type="sibTrans" cxnId="{7E8184F6-DDF1-4AF6-8B39-9AA137B37F15}">
      <dgm:prSet/>
      <dgm:spPr/>
      <dgm:t>
        <a:bodyPr/>
        <a:lstStyle/>
        <a:p>
          <a:endParaRPr lang="ru-RU"/>
        </a:p>
      </dgm:t>
    </dgm:pt>
    <dgm:pt modelId="{ED3B0CF7-0F12-47F8-950C-087C5C55DEF6}" type="pres">
      <dgm:prSet presAssocID="{C0D27600-5032-4E97-926D-6EBD0487593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13005-A7EA-4687-B21C-353FE2FFB9E9}" type="pres">
      <dgm:prSet presAssocID="{C0D27600-5032-4E97-926D-6EBD04875938}" presName="dummyMaxCanvas" presStyleCnt="0">
        <dgm:presLayoutVars/>
      </dgm:prSet>
      <dgm:spPr/>
    </dgm:pt>
    <dgm:pt modelId="{FA9A6345-B52F-43A8-9AE1-F51D3BDF9D2C}" type="pres">
      <dgm:prSet presAssocID="{C0D27600-5032-4E97-926D-6EBD0487593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8BE78-866B-4E29-8409-8F1152837524}" type="pres">
      <dgm:prSet presAssocID="{C0D27600-5032-4E97-926D-6EBD0487593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32AF2-FF24-41A5-8CFF-7E0104F20EA8}" type="pres">
      <dgm:prSet presAssocID="{C0D27600-5032-4E97-926D-6EBD0487593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887B-9031-47B7-8A79-5E1C2A22089E}" type="pres">
      <dgm:prSet presAssocID="{C0D27600-5032-4E97-926D-6EBD0487593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0A469-F6C5-47BC-A797-6695A56EF4C9}" type="pres">
      <dgm:prSet presAssocID="{C0D27600-5032-4E97-926D-6EBD0487593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D0DBE-4CB5-4558-B159-09CEC24C902A}" type="pres">
      <dgm:prSet presAssocID="{C0D27600-5032-4E97-926D-6EBD0487593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06A97-BC06-47DF-B37E-3879C8DC8E7B}" type="pres">
      <dgm:prSet presAssocID="{C0D27600-5032-4E97-926D-6EBD0487593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7FD02-B358-46E0-A2AF-D174B4D7B570}" type="pres">
      <dgm:prSet presAssocID="{C0D27600-5032-4E97-926D-6EBD0487593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01A3A-AF22-4F25-B56C-E7E45CD2AE90}" type="pres">
      <dgm:prSet presAssocID="{C0D27600-5032-4E97-926D-6EBD0487593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CCA53-163E-4B96-AD13-F8FDDE2A8159}" type="pres">
      <dgm:prSet presAssocID="{C0D27600-5032-4E97-926D-6EBD0487593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6F4EB-9176-482F-BBAE-13F7117DF592}" type="pres">
      <dgm:prSet presAssocID="{C0D27600-5032-4E97-926D-6EBD0487593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E4248-8366-448D-A1AA-9930F7976F80}" type="pres">
      <dgm:prSet presAssocID="{C0D27600-5032-4E97-926D-6EBD0487593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02A2B-F582-4D85-9B60-BD4B4C8ABFA0}" type="pres">
      <dgm:prSet presAssocID="{C0D27600-5032-4E97-926D-6EBD0487593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327D2-F2EF-4A18-BAF7-77770153217C}" type="pres">
      <dgm:prSet presAssocID="{C0D27600-5032-4E97-926D-6EBD0487593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40D19-742C-4E0D-AA04-45E3799C6F12}" type="presOf" srcId="{5FCD5C06-3456-4B91-8E6B-C6C4F1C8F8A1}" destId="{6EB7887B-9031-47B7-8A79-5E1C2A22089E}" srcOrd="0" destOrd="0" presId="urn:microsoft.com/office/officeart/2005/8/layout/vProcess5"/>
    <dgm:cxn modelId="{1D4C1B82-6963-4ED1-B2FC-DCD73995BCF3}" srcId="{C0D27600-5032-4E97-926D-6EBD04875938}" destId="{5FCD5C06-3456-4B91-8E6B-C6C4F1C8F8A1}" srcOrd="3" destOrd="0" parTransId="{C6C7F37B-F6C7-4152-908E-14E669CF9503}" sibTransId="{DD23FD2C-C753-4E3A-AC50-F7E1A21EC4B5}"/>
    <dgm:cxn modelId="{F91CC439-54E6-4CAC-B21B-CBE695389A7D}" srcId="{C0D27600-5032-4E97-926D-6EBD04875938}" destId="{7E583133-1F0B-450C-946E-A91AE5792F0A}" srcOrd="5" destOrd="0" parTransId="{5135DB2A-B8AD-4BA4-A995-65992A81D605}" sibTransId="{387D7B33-6752-455C-8E6D-8A87202B66AC}"/>
    <dgm:cxn modelId="{E7A89B68-E66B-410A-9BC1-271171569797}" type="presOf" srcId="{2FCDEC19-E937-4D71-B4C5-7E9EADE9F8F7}" destId="{01132AF2-FF24-41A5-8CFF-7E0104F20EA8}" srcOrd="0" destOrd="0" presId="urn:microsoft.com/office/officeart/2005/8/layout/vProcess5"/>
    <dgm:cxn modelId="{0BD7F460-2194-4222-8560-49CFE7D2AA66}" type="presOf" srcId="{6E017AD0-C6F4-4802-88A9-C9B6A04D6665}" destId="{58206A97-BC06-47DF-B37E-3879C8DC8E7B}" srcOrd="0" destOrd="0" presId="urn:microsoft.com/office/officeart/2005/8/layout/vProcess5"/>
    <dgm:cxn modelId="{494F895A-78D7-4F9E-A378-F20499F2C0C0}" srcId="{C0D27600-5032-4E97-926D-6EBD04875938}" destId="{947A4DEC-39EC-485A-920E-4F160A743CBF}" srcOrd="8" destOrd="0" parTransId="{2F0A0427-60DE-44D9-9008-ACA1B332B671}" sibTransId="{905B49D8-1603-49A3-A9FB-CC135EBE8289}"/>
    <dgm:cxn modelId="{DD3C9F3E-40F1-4721-A2B4-0117FBA1B2BD}" srcId="{C0D27600-5032-4E97-926D-6EBD04875938}" destId="{74EE0B6C-A336-47E7-BFD8-67495DC08324}" srcOrd="10" destOrd="0" parTransId="{0FCCDF6A-957B-469A-A9F3-328377D68068}" sibTransId="{34044CE6-A150-4A90-A30F-1D68A247754C}"/>
    <dgm:cxn modelId="{C99DD4D7-B98E-4240-9F01-45DE7C514A55}" srcId="{C0D27600-5032-4E97-926D-6EBD04875938}" destId="{DECCFFEF-6484-4D6E-8FF9-5261D0818230}" srcOrd="6" destOrd="0" parTransId="{27A124E1-AAAE-46FF-8CF4-01B8AF4C7514}" sibTransId="{01418B09-27D1-419D-9BC5-2923D2FBB6FF}"/>
    <dgm:cxn modelId="{327E0622-5360-4372-BC71-6D8C9B848CBA}" type="presOf" srcId="{D4493FDB-2E8F-42B3-A687-CF25E111AA9B}" destId="{E290A469-F6C5-47BC-A797-6695A56EF4C9}" srcOrd="0" destOrd="0" presId="urn:microsoft.com/office/officeart/2005/8/layout/vProcess5"/>
    <dgm:cxn modelId="{163318BD-E872-433F-9123-6A0C41A9132A}" srcId="{C0D27600-5032-4E97-926D-6EBD04875938}" destId="{F735B695-16B2-46AF-BA98-68DA9D2B822A}" srcOrd="11" destOrd="0" parTransId="{11F12435-D673-4DCC-B47D-077064BB6A2C}" sibTransId="{1274D9A8-73F3-46B2-A9DA-7E2A9A2249D3}"/>
    <dgm:cxn modelId="{C036A5A8-D790-4110-B591-3841CB8F3CAE}" type="presOf" srcId="{61346A02-C3BB-4122-8966-9B577C8612CC}" destId="{5FFCCA53-163E-4B96-AD13-F8FDDE2A8159}" srcOrd="1" destOrd="0" presId="urn:microsoft.com/office/officeart/2005/8/layout/vProcess5"/>
    <dgm:cxn modelId="{D66A8C19-EED0-487C-BAD8-8CBA22D22C29}" type="presOf" srcId="{B3F00491-ECF6-4FA8-B8A4-CBA8D277D5EF}" destId="{BA77FD02-B358-46E0-A2AF-D174B4D7B570}" srcOrd="0" destOrd="0" presId="urn:microsoft.com/office/officeart/2005/8/layout/vProcess5"/>
    <dgm:cxn modelId="{ACB4F39A-5D2E-4CC9-BE09-66902CA88760}" type="presOf" srcId="{D4493FDB-2E8F-42B3-A687-CF25E111AA9B}" destId="{37E327D2-F2EF-4A18-BAF7-77770153217C}" srcOrd="1" destOrd="0" presId="urn:microsoft.com/office/officeart/2005/8/layout/vProcess5"/>
    <dgm:cxn modelId="{5F915D1D-CA0D-4DF4-B9F2-075D8790CD5B}" type="presOf" srcId="{5FCD5C06-3456-4B91-8E6B-C6C4F1C8F8A1}" destId="{F0F02A2B-F582-4D85-9B60-BD4B4C8ABFA0}" srcOrd="1" destOrd="0" presId="urn:microsoft.com/office/officeart/2005/8/layout/vProcess5"/>
    <dgm:cxn modelId="{F366CB7E-12AB-4885-9ADA-AFC42E453A78}" type="presOf" srcId="{DD23FD2C-C753-4E3A-AC50-F7E1A21EC4B5}" destId="{30D01A3A-AF22-4F25-B56C-E7E45CD2AE90}" srcOrd="0" destOrd="0" presId="urn:microsoft.com/office/officeart/2005/8/layout/vProcess5"/>
    <dgm:cxn modelId="{F9941D5D-41D6-4A3C-94A1-881D74EDF8B1}" type="presOf" srcId="{87FC904C-4F7E-4726-8FAE-602668987832}" destId="{AFA8BE78-866B-4E29-8409-8F1152837524}" srcOrd="0" destOrd="0" presId="urn:microsoft.com/office/officeart/2005/8/layout/vProcess5"/>
    <dgm:cxn modelId="{778738C1-62AD-4906-B277-AAF12CF58E26}" srcId="{C0D27600-5032-4E97-926D-6EBD04875938}" destId="{2FCDEC19-E937-4D71-B4C5-7E9EADE9F8F7}" srcOrd="2" destOrd="0" parTransId="{B271ABEF-980A-4F75-8612-7A4EF4E0C172}" sibTransId="{B3F00491-ECF6-4FA8-B8A4-CBA8D277D5EF}"/>
    <dgm:cxn modelId="{47A42A9C-7733-451B-B34D-22709D55C9FB}" srcId="{C0D27600-5032-4E97-926D-6EBD04875938}" destId="{61346A02-C3BB-4122-8966-9B577C8612CC}" srcOrd="0" destOrd="0" parTransId="{24565A1D-EF0E-478C-BF0F-2517C2192464}" sibTransId="{6DFA430D-AEEE-4253-9DF7-2798255EB433}"/>
    <dgm:cxn modelId="{47153A6F-013A-44CB-92E8-202F6D9BF346}" type="presOf" srcId="{87FC904C-4F7E-4726-8FAE-602668987832}" destId="{7076F4EB-9176-482F-BBAE-13F7117DF592}" srcOrd="1" destOrd="0" presId="urn:microsoft.com/office/officeart/2005/8/layout/vProcess5"/>
    <dgm:cxn modelId="{D2F9B898-0848-4F66-ACB8-02853112ABF0}" type="presOf" srcId="{6DFA430D-AEEE-4253-9DF7-2798255EB433}" destId="{3D4D0DBE-4CB5-4558-B159-09CEC24C902A}" srcOrd="0" destOrd="0" presId="urn:microsoft.com/office/officeart/2005/8/layout/vProcess5"/>
    <dgm:cxn modelId="{2CE68A22-41C6-4E5A-AA0F-D54FE7F20E19}" type="presOf" srcId="{61346A02-C3BB-4122-8966-9B577C8612CC}" destId="{FA9A6345-B52F-43A8-9AE1-F51D3BDF9D2C}" srcOrd="0" destOrd="0" presId="urn:microsoft.com/office/officeart/2005/8/layout/vProcess5"/>
    <dgm:cxn modelId="{8B3D8E75-6021-4ED2-AA47-AECF2DA1872A}" srcId="{C0D27600-5032-4E97-926D-6EBD04875938}" destId="{166F3E1C-A32C-41A2-9645-6C83C964744F}" srcOrd="7" destOrd="0" parTransId="{BCD886C7-A8A3-4684-BAA5-A1E3B6BB07FA}" sibTransId="{03BDF24D-BD44-43EC-A827-1A2750E400D7}"/>
    <dgm:cxn modelId="{7E8184F6-DDF1-4AF6-8B39-9AA137B37F15}" srcId="{C0D27600-5032-4E97-926D-6EBD04875938}" destId="{14D0EC45-22E4-49AF-AB0D-8220B76E8825}" srcOrd="9" destOrd="0" parTransId="{0CF34BE5-6554-4984-B209-1E45A8B2213E}" sibTransId="{A94228DE-A355-4B3A-88F2-B67D11463972}"/>
    <dgm:cxn modelId="{68CE6D4F-5582-41F9-B071-4A58ACC6936E}" type="presOf" srcId="{2FCDEC19-E937-4D71-B4C5-7E9EADE9F8F7}" destId="{E52E4248-8366-448D-A1AA-9930F7976F80}" srcOrd="1" destOrd="0" presId="urn:microsoft.com/office/officeart/2005/8/layout/vProcess5"/>
    <dgm:cxn modelId="{43F739E1-835B-4DEF-B0E5-A9A63EABF4E7}" type="presOf" srcId="{C0D27600-5032-4E97-926D-6EBD04875938}" destId="{ED3B0CF7-0F12-47F8-950C-087C5C55DEF6}" srcOrd="0" destOrd="0" presId="urn:microsoft.com/office/officeart/2005/8/layout/vProcess5"/>
    <dgm:cxn modelId="{32E4815A-54DB-45C4-B016-D996D523101F}" srcId="{C0D27600-5032-4E97-926D-6EBD04875938}" destId="{87FC904C-4F7E-4726-8FAE-602668987832}" srcOrd="1" destOrd="0" parTransId="{484CD836-5ABB-48BE-921E-78C774EA7F69}" sibTransId="{6E017AD0-C6F4-4802-88A9-C9B6A04D6665}"/>
    <dgm:cxn modelId="{BF9E6A03-02A3-4900-88B9-713B9A0BDF16}" srcId="{C0D27600-5032-4E97-926D-6EBD04875938}" destId="{D4493FDB-2E8F-42B3-A687-CF25E111AA9B}" srcOrd="4" destOrd="0" parTransId="{5238A026-CF15-4695-8AE4-CDFDF943C8AB}" sibTransId="{145641C0-9D02-4F4F-ACB3-58DC3724ABAF}"/>
    <dgm:cxn modelId="{52F4D64E-FB6D-46EC-B8B5-392D25D15609}" type="presParOf" srcId="{ED3B0CF7-0F12-47F8-950C-087C5C55DEF6}" destId="{EF013005-A7EA-4687-B21C-353FE2FFB9E9}" srcOrd="0" destOrd="0" presId="urn:microsoft.com/office/officeart/2005/8/layout/vProcess5"/>
    <dgm:cxn modelId="{E0024B5F-0004-48D5-A59E-200E4C2CC7A1}" type="presParOf" srcId="{ED3B0CF7-0F12-47F8-950C-087C5C55DEF6}" destId="{FA9A6345-B52F-43A8-9AE1-F51D3BDF9D2C}" srcOrd="1" destOrd="0" presId="urn:microsoft.com/office/officeart/2005/8/layout/vProcess5"/>
    <dgm:cxn modelId="{A8AC9E62-BBC6-46B5-B48E-03F7DCD62780}" type="presParOf" srcId="{ED3B0CF7-0F12-47F8-950C-087C5C55DEF6}" destId="{AFA8BE78-866B-4E29-8409-8F1152837524}" srcOrd="2" destOrd="0" presId="urn:microsoft.com/office/officeart/2005/8/layout/vProcess5"/>
    <dgm:cxn modelId="{73002774-CF3C-47A1-8DAD-AA1E293CA843}" type="presParOf" srcId="{ED3B0CF7-0F12-47F8-950C-087C5C55DEF6}" destId="{01132AF2-FF24-41A5-8CFF-7E0104F20EA8}" srcOrd="3" destOrd="0" presId="urn:microsoft.com/office/officeart/2005/8/layout/vProcess5"/>
    <dgm:cxn modelId="{A1DA1478-E08B-4A01-B889-C54010B3DFF9}" type="presParOf" srcId="{ED3B0CF7-0F12-47F8-950C-087C5C55DEF6}" destId="{6EB7887B-9031-47B7-8A79-5E1C2A22089E}" srcOrd="4" destOrd="0" presId="urn:microsoft.com/office/officeart/2005/8/layout/vProcess5"/>
    <dgm:cxn modelId="{B8EDB6DE-5818-48D8-8492-8B8DDA317B04}" type="presParOf" srcId="{ED3B0CF7-0F12-47F8-950C-087C5C55DEF6}" destId="{E290A469-F6C5-47BC-A797-6695A56EF4C9}" srcOrd="5" destOrd="0" presId="urn:microsoft.com/office/officeart/2005/8/layout/vProcess5"/>
    <dgm:cxn modelId="{2C08092F-4F3B-4A06-A996-E37877379799}" type="presParOf" srcId="{ED3B0CF7-0F12-47F8-950C-087C5C55DEF6}" destId="{3D4D0DBE-4CB5-4558-B159-09CEC24C902A}" srcOrd="6" destOrd="0" presId="urn:microsoft.com/office/officeart/2005/8/layout/vProcess5"/>
    <dgm:cxn modelId="{9373D4F0-499F-435F-80BD-9691F9C84DA5}" type="presParOf" srcId="{ED3B0CF7-0F12-47F8-950C-087C5C55DEF6}" destId="{58206A97-BC06-47DF-B37E-3879C8DC8E7B}" srcOrd="7" destOrd="0" presId="urn:microsoft.com/office/officeart/2005/8/layout/vProcess5"/>
    <dgm:cxn modelId="{88C309F7-4BE3-41CF-8749-4B809730F294}" type="presParOf" srcId="{ED3B0CF7-0F12-47F8-950C-087C5C55DEF6}" destId="{BA77FD02-B358-46E0-A2AF-D174B4D7B570}" srcOrd="8" destOrd="0" presId="urn:microsoft.com/office/officeart/2005/8/layout/vProcess5"/>
    <dgm:cxn modelId="{2DAC1083-78D2-4572-B2B2-C7170E0D4E13}" type="presParOf" srcId="{ED3B0CF7-0F12-47F8-950C-087C5C55DEF6}" destId="{30D01A3A-AF22-4F25-B56C-E7E45CD2AE90}" srcOrd="9" destOrd="0" presId="urn:microsoft.com/office/officeart/2005/8/layout/vProcess5"/>
    <dgm:cxn modelId="{0DD4968D-D715-400C-BE4D-338D3E99F5E4}" type="presParOf" srcId="{ED3B0CF7-0F12-47F8-950C-087C5C55DEF6}" destId="{5FFCCA53-163E-4B96-AD13-F8FDDE2A8159}" srcOrd="10" destOrd="0" presId="urn:microsoft.com/office/officeart/2005/8/layout/vProcess5"/>
    <dgm:cxn modelId="{A14F6160-7868-42FD-A0E8-3F745EE44EBB}" type="presParOf" srcId="{ED3B0CF7-0F12-47F8-950C-087C5C55DEF6}" destId="{7076F4EB-9176-482F-BBAE-13F7117DF592}" srcOrd="11" destOrd="0" presId="urn:microsoft.com/office/officeart/2005/8/layout/vProcess5"/>
    <dgm:cxn modelId="{9070D2D2-D83C-4AE4-B597-9930A21174FF}" type="presParOf" srcId="{ED3B0CF7-0F12-47F8-950C-087C5C55DEF6}" destId="{E52E4248-8366-448D-A1AA-9930F7976F80}" srcOrd="12" destOrd="0" presId="urn:microsoft.com/office/officeart/2005/8/layout/vProcess5"/>
    <dgm:cxn modelId="{EB19EA3A-13E7-41CF-AFB7-31800923C44C}" type="presParOf" srcId="{ED3B0CF7-0F12-47F8-950C-087C5C55DEF6}" destId="{F0F02A2B-F582-4D85-9B60-BD4B4C8ABFA0}" srcOrd="13" destOrd="0" presId="urn:microsoft.com/office/officeart/2005/8/layout/vProcess5"/>
    <dgm:cxn modelId="{11337EE0-BFAF-4B3E-B36D-C34AE337D566}" type="presParOf" srcId="{ED3B0CF7-0F12-47F8-950C-087C5C55DEF6}" destId="{37E327D2-F2EF-4A18-BAF7-7777015321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9FA93-772A-47CB-A0D7-E02D01B0754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1F1E6-2E5D-4B97-86A1-839AA6C583D3}">
      <dgm:prSet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Техник - грузчик фиксирует кресло - коляску заказчика к лестничному подъемнику, опускает (поднимает) в соответствии с заявкой.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049A4229-26DF-498B-8D60-6BB8EA0215A5}" type="parTrans" cxnId="{A408EE06-D43F-4F4B-924B-86C9E6AB3AAE}">
      <dgm:prSet/>
      <dgm:spPr/>
      <dgm:t>
        <a:bodyPr/>
        <a:lstStyle/>
        <a:p>
          <a:endParaRPr lang="ru-RU"/>
        </a:p>
      </dgm:t>
    </dgm:pt>
    <dgm:pt modelId="{B228FF55-A27D-485C-BB32-6DE176AECA30}" type="sibTrans" cxnId="{A408EE06-D43F-4F4B-924B-86C9E6AB3AAE}">
      <dgm:prSet/>
      <dgm:spPr/>
      <dgm:t>
        <a:bodyPr/>
        <a:lstStyle/>
        <a:p>
          <a:endParaRPr lang="ru-RU"/>
        </a:p>
      </dgm:t>
    </dgm:pt>
    <dgm:pt modelId="{56D890CC-B3CF-428A-958F-382F621596F6}">
      <dgm:prSet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-    При приеме заявки на каждого заказчика оформляется договор и акт выполненных работ, которые передаются водителю для подписания заказчиком.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D4CBDA5E-0A77-4B30-B81E-B8AD1F1B6EBD}" type="parTrans" cxnId="{661E4B6D-3A5E-4A6B-888E-30C80C2BEB97}">
      <dgm:prSet/>
      <dgm:spPr/>
      <dgm:t>
        <a:bodyPr/>
        <a:lstStyle/>
        <a:p>
          <a:endParaRPr lang="ru-RU"/>
        </a:p>
      </dgm:t>
    </dgm:pt>
    <dgm:pt modelId="{8AF47CEB-FEB8-44F1-A02F-5BD181278B71}" type="sibTrans" cxnId="{661E4B6D-3A5E-4A6B-888E-30C80C2BEB97}">
      <dgm:prSet/>
      <dgm:spPr/>
      <dgm:t>
        <a:bodyPr/>
        <a:lstStyle/>
        <a:p>
          <a:endParaRPr lang="ru-RU"/>
        </a:p>
      </dgm:t>
    </dgm:pt>
    <dgm:pt modelId="{E4B815EE-EA51-4E1D-979E-FBA44654DDFB}">
      <dgm:prSet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-   Одной заявкой (услугой) считается спуск - подъем заказчика по месту проживания.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F2985C47-E770-4113-AB25-238C59A4AACC}" type="parTrans" cxnId="{607BAE88-F841-4D71-B5C1-860D398779A7}">
      <dgm:prSet/>
      <dgm:spPr/>
      <dgm:t>
        <a:bodyPr/>
        <a:lstStyle/>
        <a:p>
          <a:endParaRPr lang="ru-RU"/>
        </a:p>
      </dgm:t>
    </dgm:pt>
    <dgm:pt modelId="{9485F6F2-0CB9-4515-9E90-43DAE2710F5A}" type="sibTrans" cxnId="{607BAE88-F841-4D71-B5C1-860D398779A7}">
      <dgm:prSet/>
      <dgm:spPr/>
      <dgm:t>
        <a:bodyPr/>
        <a:lstStyle/>
        <a:p>
          <a:endParaRPr lang="ru-RU"/>
        </a:p>
      </dgm:t>
    </dgm:pt>
    <dgm:pt modelId="{1AA15492-CD5E-4D30-A4BB-FAA58143BBA4}">
      <dgm:prSet custT="1"/>
      <dgm:spPr/>
      <dgm:t>
        <a:bodyPr/>
        <a:lstStyle/>
        <a:p>
          <a:pPr algn="l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-    Диспетчер организует текущее и перспективное планирование работы Службы, осуществляет анализ её деятельности организует консультирование по вопросам предоставления услуги.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20C7B1B1-A538-40FA-BC2E-D59ECDAC49E3}" type="parTrans" cxnId="{AC2FA64B-60CD-491C-9AA0-DDAB3F3D3BB7}">
      <dgm:prSet/>
      <dgm:spPr/>
      <dgm:t>
        <a:bodyPr/>
        <a:lstStyle/>
        <a:p>
          <a:endParaRPr lang="ru-RU"/>
        </a:p>
      </dgm:t>
    </dgm:pt>
    <dgm:pt modelId="{34E5D271-D299-45D8-B810-80337AD23397}" type="sibTrans" cxnId="{AC2FA64B-60CD-491C-9AA0-DDAB3F3D3BB7}">
      <dgm:prSet/>
      <dgm:spPr/>
      <dgm:t>
        <a:bodyPr/>
        <a:lstStyle/>
        <a:p>
          <a:endParaRPr lang="ru-RU"/>
        </a:p>
      </dgm:t>
    </dgm:pt>
    <dgm:pt modelId="{670D027A-7E55-4DBD-91D4-E0966A5CF4AB}" type="pres">
      <dgm:prSet presAssocID="{54C9FA93-772A-47CB-A0D7-E02D01B0754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AFE2B-8BB2-499D-BC70-9EEC09A35E47}" type="pres">
      <dgm:prSet presAssocID="{54C9FA93-772A-47CB-A0D7-E02D01B07544}" presName="dummyMaxCanvas" presStyleCnt="0">
        <dgm:presLayoutVars/>
      </dgm:prSet>
      <dgm:spPr/>
    </dgm:pt>
    <dgm:pt modelId="{B62A45E8-FBED-4CBD-9B7A-AE9277237D88}" type="pres">
      <dgm:prSet presAssocID="{54C9FA93-772A-47CB-A0D7-E02D01B0754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EFEAC-FE0D-466C-B057-C6496896B319}" type="pres">
      <dgm:prSet presAssocID="{54C9FA93-772A-47CB-A0D7-E02D01B0754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7D16-F089-44EE-AC01-196A152CEB31}" type="pres">
      <dgm:prSet presAssocID="{54C9FA93-772A-47CB-A0D7-E02D01B0754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700A2-6116-432D-88E8-988283CFD2FC}" type="pres">
      <dgm:prSet presAssocID="{54C9FA93-772A-47CB-A0D7-E02D01B07544}" presName="FourNodes_4" presStyleLbl="node1" presStyleIdx="3" presStyleCnt="4" custScaleX="105074" custScaleY="9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5A9A4-7AD6-4172-A0A3-7523560F7965}" type="pres">
      <dgm:prSet presAssocID="{54C9FA93-772A-47CB-A0D7-E02D01B0754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F2DD3-4E69-478C-939D-CEA51787BD5C}" type="pres">
      <dgm:prSet presAssocID="{54C9FA93-772A-47CB-A0D7-E02D01B0754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E4C5-A476-4E1B-A2D7-D74264EDDF9A}" type="pres">
      <dgm:prSet presAssocID="{54C9FA93-772A-47CB-A0D7-E02D01B0754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02673-CB52-40A6-A5ED-B3C84F27E266}" type="pres">
      <dgm:prSet presAssocID="{54C9FA93-772A-47CB-A0D7-E02D01B0754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6AAB2-8E51-4F1D-9445-5E2CF971174F}" type="pres">
      <dgm:prSet presAssocID="{54C9FA93-772A-47CB-A0D7-E02D01B0754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5E44-31E9-441F-8DC3-0D1D7AA92175}" type="pres">
      <dgm:prSet presAssocID="{54C9FA93-772A-47CB-A0D7-E02D01B0754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B1A84-F56C-4DF4-B59B-CB5C05510F43}" type="pres">
      <dgm:prSet presAssocID="{54C9FA93-772A-47CB-A0D7-E02D01B0754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1E801-C0CC-49AF-B270-F525B62E6903}" type="presOf" srcId="{1AA15492-CD5E-4D30-A4BB-FAA58143BBA4}" destId="{4C3700A2-6116-432D-88E8-988283CFD2FC}" srcOrd="0" destOrd="0" presId="urn:microsoft.com/office/officeart/2005/8/layout/vProcess5"/>
    <dgm:cxn modelId="{A408EE06-D43F-4F4B-924B-86C9E6AB3AAE}" srcId="{54C9FA93-772A-47CB-A0D7-E02D01B07544}" destId="{7921F1E6-2E5D-4B97-86A1-839AA6C583D3}" srcOrd="0" destOrd="0" parTransId="{049A4229-26DF-498B-8D60-6BB8EA0215A5}" sibTransId="{B228FF55-A27D-485C-BB32-6DE176AECA30}"/>
    <dgm:cxn modelId="{66D9D37C-14A4-4812-B8A9-C7023D25CE22}" type="presOf" srcId="{B228FF55-A27D-485C-BB32-6DE176AECA30}" destId="{2295A9A4-7AD6-4172-A0A3-7523560F7965}" srcOrd="0" destOrd="0" presId="urn:microsoft.com/office/officeart/2005/8/layout/vProcess5"/>
    <dgm:cxn modelId="{661E4B6D-3A5E-4A6B-888E-30C80C2BEB97}" srcId="{54C9FA93-772A-47CB-A0D7-E02D01B07544}" destId="{56D890CC-B3CF-428A-958F-382F621596F6}" srcOrd="1" destOrd="0" parTransId="{D4CBDA5E-0A77-4B30-B81E-B8AD1F1B6EBD}" sibTransId="{8AF47CEB-FEB8-44F1-A02F-5BD181278B71}"/>
    <dgm:cxn modelId="{A29121ED-3990-46A9-B521-B3FC721BFC9D}" type="presOf" srcId="{56D890CC-B3CF-428A-958F-382F621596F6}" destId="{A566AAB2-8E51-4F1D-9445-5E2CF971174F}" srcOrd="1" destOrd="0" presId="urn:microsoft.com/office/officeart/2005/8/layout/vProcess5"/>
    <dgm:cxn modelId="{AC2FA64B-60CD-491C-9AA0-DDAB3F3D3BB7}" srcId="{54C9FA93-772A-47CB-A0D7-E02D01B07544}" destId="{1AA15492-CD5E-4D30-A4BB-FAA58143BBA4}" srcOrd="3" destOrd="0" parTransId="{20C7B1B1-A538-40FA-BC2E-D59ECDAC49E3}" sibTransId="{34E5D271-D299-45D8-B810-80337AD23397}"/>
    <dgm:cxn modelId="{027DE379-E50B-430D-8036-775A7F1594A9}" type="presOf" srcId="{E4B815EE-EA51-4E1D-979E-FBA44654DDFB}" destId="{A7895E44-31E9-441F-8DC3-0D1D7AA92175}" srcOrd="1" destOrd="0" presId="urn:microsoft.com/office/officeart/2005/8/layout/vProcess5"/>
    <dgm:cxn modelId="{9CC1DA6E-3593-47F3-90BF-9E5DF4CA9002}" type="presOf" srcId="{56D890CC-B3CF-428A-958F-382F621596F6}" destId="{DDEEFEAC-FE0D-466C-B057-C6496896B319}" srcOrd="0" destOrd="0" presId="urn:microsoft.com/office/officeart/2005/8/layout/vProcess5"/>
    <dgm:cxn modelId="{52ED8944-F81F-4184-A8DC-39020D0AE80C}" type="presOf" srcId="{8AF47CEB-FEB8-44F1-A02F-5BD181278B71}" destId="{9DDF2DD3-4E69-478C-939D-CEA51787BD5C}" srcOrd="0" destOrd="0" presId="urn:microsoft.com/office/officeart/2005/8/layout/vProcess5"/>
    <dgm:cxn modelId="{628F8CBE-5869-41D6-B026-C2E6D04B0648}" type="presOf" srcId="{7921F1E6-2E5D-4B97-86A1-839AA6C583D3}" destId="{F5F02673-CB52-40A6-A5ED-B3C84F27E266}" srcOrd="1" destOrd="0" presId="urn:microsoft.com/office/officeart/2005/8/layout/vProcess5"/>
    <dgm:cxn modelId="{7A806EF6-327D-4FA8-9B26-48B518355AA5}" type="presOf" srcId="{7921F1E6-2E5D-4B97-86A1-839AA6C583D3}" destId="{B62A45E8-FBED-4CBD-9B7A-AE9277237D88}" srcOrd="0" destOrd="0" presId="urn:microsoft.com/office/officeart/2005/8/layout/vProcess5"/>
    <dgm:cxn modelId="{607BAE88-F841-4D71-B5C1-860D398779A7}" srcId="{54C9FA93-772A-47CB-A0D7-E02D01B07544}" destId="{E4B815EE-EA51-4E1D-979E-FBA44654DDFB}" srcOrd="2" destOrd="0" parTransId="{F2985C47-E770-4113-AB25-238C59A4AACC}" sibTransId="{9485F6F2-0CB9-4515-9E90-43DAE2710F5A}"/>
    <dgm:cxn modelId="{41C8F30E-6C0D-42A9-AD9E-796C404273C6}" type="presOf" srcId="{E4B815EE-EA51-4E1D-979E-FBA44654DDFB}" destId="{A2057D16-F089-44EE-AC01-196A152CEB31}" srcOrd="0" destOrd="0" presId="urn:microsoft.com/office/officeart/2005/8/layout/vProcess5"/>
    <dgm:cxn modelId="{2530FE12-FD5D-4250-B662-91284AA60AB2}" type="presOf" srcId="{1AA15492-CD5E-4D30-A4BB-FAA58143BBA4}" destId="{0DBB1A84-F56C-4DF4-B59B-CB5C05510F43}" srcOrd="1" destOrd="0" presId="urn:microsoft.com/office/officeart/2005/8/layout/vProcess5"/>
    <dgm:cxn modelId="{6822BEEC-0F6E-47FB-9CDF-7FBFDA5B963A}" type="presOf" srcId="{9485F6F2-0CB9-4515-9E90-43DAE2710F5A}" destId="{77FDE4C5-A476-4E1B-A2D7-D74264EDDF9A}" srcOrd="0" destOrd="0" presId="urn:microsoft.com/office/officeart/2005/8/layout/vProcess5"/>
    <dgm:cxn modelId="{42B3BAC1-4810-482B-ACD8-35D52687E5C8}" type="presOf" srcId="{54C9FA93-772A-47CB-A0D7-E02D01B07544}" destId="{670D027A-7E55-4DBD-91D4-E0966A5CF4AB}" srcOrd="0" destOrd="0" presId="urn:microsoft.com/office/officeart/2005/8/layout/vProcess5"/>
    <dgm:cxn modelId="{6EB9DD9D-A1D9-4209-A872-40A581FB18AD}" type="presParOf" srcId="{670D027A-7E55-4DBD-91D4-E0966A5CF4AB}" destId="{C96AFE2B-8BB2-499D-BC70-9EEC09A35E47}" srcOrd="0" destOrd="0" presId="urn:microsoft.com/office/officeart/2005/8/layout/vProcess5"/>
    <dgm:cxn modelId="{7DEB409A-F0FD-4197-B84B-A5276F512BA5}" type="presParOf" srcId="{670D027A-7E55-4DBD-91D4-E0966A5CF4AB}" destId="{B62A45E8-FBED-4CBD-9B7A-AE9277237D88}" srcOrd="1" destOrd="0" presId="urn:microsoft.com/office/officeart/2005/8/layout/vProcess5"/>
    <dgm:cxn modelId="{D76487A5-796A-4434-8F6D-BC331E647148}" type="presParOf" srcId="{670D027A-7E55-4DBD-91D4-E0966A5CF4AB}" destId="{DDEEFEAC-FE0D-466C-B057-C6496896B319}" srcOrd="2" destOrd="0" presId="urn:microsoft.com/office/officeart/2005/8/layout/vProcess5"/>
    <dgm:cxn modelId="{7C3A2FDB-7D66-42E3-BE35-1738437E1EAF}" type="presParOf" srcId="{670D027A-7E55-4DBD-91D4-E0966A5CF4AB}" destId="{A2057D16-F089-44EE-AC01-196A152CEB31}" srcOrd="3" destOrd="0" presId="urn:microsoft.com/office/officeart/2005/8/layout/vProcess5"/>
    <dgm:cxn modelId="{2D6F24FB-4382-440A-8879-42B607D70CCB}" type="presParOf" srcId="{670D027A-7E55-4DBD-91D4-E0966A5CF4AB}" destId="{4C3700A2-6116-432D-88E8-988283CFD2FC}" srcOrd="4" destOrd="0" presId="urn:microsoft.com/office/officeart/2005/8/layout/vProcess5"/>
    <dgm:cxn modelId="{D1D909D3-9AC1-4745-B26A-4CFA31BF6665}" type="presParOf" srcId="{670D027A-7E55-4DBD-91D4-E0966A5CF4AB}" destId="{2295A9A4-7AD6-4172-A0A3-7523560F7965}" srcOrd="5" destOrd="0" presId="urn:microsoft.com/office/officeart/2005/8/layout/vProcess5"/>
    <dgm:cxn modelId="{12D9FF9A-33F4-4DC9-AE6C-24ABC69E8BD2}" type="presParOf" srcId="{670D027A-7E55-4DBD-91D4-E0966A5CF4AB}" destId="{9DDF2DD3-4E69-478C-939D-CEA51787BD5C}" srcOrd="6" destOrd="0" presId="urn:microsoft.com/office/officeart/2005/8/layout/vProcess5"/>
    <dgm:cxn modelId="{D877F35E-8903-4AA4-BD38-55CE7F27E095}" type="presParOf" srcId="{670D027A-7E55-4DBD-91D4-E0966A5CF4AB}" destId="{77FDE4C5-A476-4E1B-A2D7-D74264EDDF9A}" srcOrd="7" destOrd="0" presId="urn:microsoft.com/office/officeart/2005/8/layout/vProcess5"/>
    <dgm:cxn modelId="{DD5D6D8D-D292-4BD4-8867-9DF50E532006}" type="presParOf" srcId="{670D027A-7E55-4DBD-91D4-E0966A5CF4AB}" destId="{F5F02673-CB52-40A6-A5ED-B3C84F27E266}" srcOrd="8" destOrd="0" presId="urn:microsoft.com/office/officeart/2005/8/layout/vProcess5"/>
    <dgm:cxn modelId="{2F28CFB2-155F-43C0-9DE0-9151DD1C8EF1}" type="presParOf" srcId="{670D027A-7E55-4DBD-91D4-E0966A5CF4AB}" destId="{A566AAB2-8E51-4F1D-9445-5E2CF971174F}" srcOrd="9" destOrd="0" presId="urn:microsoft.com/office/officeart/2005/8/layout/vProcess5"/>
    <dgm:cxn modelId="{A30C67A1-7A73-49E8-8A3C-B0D3D2305943}" type="presParOf" srcId="{670D027A-7E55-4DBD-91D4-E0966A5CF4AB}" destId="{A7895E44-31E9-441F-8DC3-0D1D7AA92175}" srcOrd="10" destOrd="0" presId="urn:microsoft.com/office/officeart/2005/8/layout/vProcess5"/>
    <dgm:cxn modelId="{F9E520AA-D4D2-4F80-91BB-B23A1832F8CE}" type="presParOf" srcId="{670D027A-7E55-4DBD-91D4-E0966A5CF4AB}" destId="{0DBB1A84-F56C-4DF4-B59B-CB5C05510F4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6345-B52F-43A8-9AE1-F51D3BDF9D2C}">
      <dsp:nvSpPr>
        <dsp:cNvPr id="0" name=""/>
        <dsp:cNvSpPr/>
      </dsp:nvSpPr>
      <dsp:spPr>
        <a:xfrm>
          <a:off x="0" y="0"/>
          <a:ext cx="5932739" cy="104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Заявки принимаются диспетчером Службы не менее чем за 2 суток до предоставления услуги.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50" y="30750"/>
        <a:ext cx="4677004" cy="988376"/>
      </dsp:txXfrm>
    </dsp:sp>
    <dsp:sp modelId="{AFA8BE78-866B-4E29-8409-8F1152837524}">
      <dsp:nvSpPr>
        <dsp:cNvPr id="0" name=""/>
        <dsp:cNvSpPr/>
      </dsp:nvSpPr>
      <dsp:spPr>
        <a:xfrm>
          <a:off x="443029" y="1195692"/>
          <a:ext cx="5932739" cy="104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Прием заявок на предоставление услуг Службы осуществляется по телефону, с использованием сети Интернет или при личном обращении.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779" y="1226442"/>
        <a:ext cx="4745790" cy="988376"/>
      </dsp:txXfrm>
    </dsp:sp>
    <dsp:sp modelId="{01132AF2-FF24-41A5-8CFF-7E0104F20EA8}">
      <dsp:nvSpPr>
        <dsp:cNvPr id="0" name=""/>
        <dsp:cNvSpPr/>
      </dsp:nvSpPr>
      <dsp:spPr>
        <a:xfrm>
          <a:off x="886058" y="2391385"/>
          <a:ext cx="5932739" cy="104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Заявки регистрируются в Журнале учета заявок на предоставление услуг Службы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6808" y="2422135"/>
        <a:ext cx="4745790" cy="988376"/>
      </dsp:txXfrm>
    </dsp:sp>
    <dsp:sp modelId="{6EB7887B-9031-47B7-8A79-5E1C2A22089E}">
      <dsp:nvSpPr>
        <dsp:cNvPr id="0" name=""/>
        <dsp:cNvSpPr/>
      </dsp:nvSpPr>
      <dsp:spPr>
        <a:xfrm>
          <a:off x="1329087" y="3587078"/>
          <a:ext cx="5932739" cy="104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Получателю услуги может быть оформлено не более восьми заявок на текущий день и не более четырех заявок в месяц.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9837" y="3617828"/>
        <a:ext cx="4745790" cy="988376"/>
      </dsp:txXfrm>
    </dsp:sp>
    <dsp:sp modelId="{E290A469-F6C5-47BC-A797-6695A56EF4C9}">
      <dsp:nvSpPr>
        <dsp:cNvPr id="0" name=""/>
        <dsp:cNvSpPr/>
      </dsp:nvSpPr>
      <dsp:spPr>
        <a:xfrm>
          <a:off x="1772116" y="4782771"/>
          <a:ext cx="5932739" cy="104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   Диспетчер сообщает заказчику о прибытии автомобиля с лестничным подъемником по указанному адресу.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866" y="4813521"/>
        <a:ext cx="4745790" cy="988376"/>
      </dsp:txXfrm>
    </dsp:sp>
    <dsp:sp modelId="{3D4D0DBE-4CB5-4558-B159-09CEC24C902A}">
      <dsp:nvSpPr>
        <dsp:cNvPr id="0" name=""/>
        <dsp:cNvSpPr/>
      </dsp:nvSpPr>
      <dsp:spPr>
        <a:xfrm>
          <a:off x="5250319" y="766993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403863" y="766993"/>
        <a:ext cx="375331" cy="513520"/>
      </dsp:txXfrm>
    </dsp:sp>
    <dsp:sp modelId="{58206A97-BC06-47DF-B37E-3879C8DC8E7B}">
      <dsp:nvSpPr>
        <dsp:cNvPr id="0" name=""/>
        <dsp:cNvSpPr/>
      </dsp:nvSpPr>
      <dsp:spPr>
        <a:xfrm>
          <a:off x="5693348" y="1962686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846892" y="1962686"/>
        <a:ext cx="375331" cy="513520"/>
      </dsp:txXfrm>
    </dsp:sp>
    <dsp:sp modelId="{BA77FD02-B358-46E0-A2AF-D174B4D7B570}">
      <dsp:nvSpPr>
        <dsp:cNvPr id="0" name=""/>
        <dsp:cNvSpPr/>
      </dsp:nvSpPr>
      <dsp:spPr>
        <a:xfrm>
          <a:off x="6136377" y="3140880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89921" y="3140880"/>
        <a:ext cx="375331" cy="513520"/>
      </dsp:txXfrm>
    </dsp:sp>
    <dsp:sp modelId="{30D01A3A-AF22-4F25-B56C-E7E45CD2AE90}">
      <dsp:nvSpPr>
        <dsp:cNvPr id="0" name=""/>
        <dsp:cNvSpPr/>
      </dsp:nvSpPr>
      <dsp:spPr>
        <a:xfrm>
          <a:off x="6579406" y="4348239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732950" y="4348239"/>
        <a:ext cx="375331" cy="51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45E8-FBED-4CBD-9B7A-AE9277237D88}">
      <dsp:nvSpPr>
        <dsp:cNvPr id="0" name=""/>
        <dsp:cNvSpPr/>
      </dsp:nvSpPr>
      <dsp:spPr>
        <a:xfrm>
          <a:off x="-73804" y="0"/>
          <a:ext cx="5818246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Техник - грузчик фиксирует кресло - коляску заказчика к лестничному подъемнику, опускает (поднимает) в соответствии с заявкой.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8541" y="35263"/>
        <a:ext cx="4417329" cy="1133447"/>
      </dsp:txXfrm>
    </dsp:sp>
    <dsp:sp modelId="{DDEEFEAC-FE0D-466C-B057-C6496896B319}">
      <dsp:nvSpPr>
        <dsp:cNvPr id="0" name=""/>
        <dsp:cNvSpPr/>
      </dsp:nvSpPr>
      <dsp:spPr>
        <a:xfrm>
          <a:off x="413473" y="1422878"/>
          <a:ext cx="5818246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-    При приеме заявки на каждого заказчика оформляется договор и акт выполненных работ, которые передаются водителю для подписания заказчиком.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736" y="1458141"/>
        <a:ext cx="4477859" cy="1133447"/>
      </dsp:txXfrm>
    </dsp:sp>
    <dsp:sp modelId="{A2057D16-F089-44EE-AC01-196A152CEB31}">
      <dsp:nvSpPr>
        <dsp:cNvPr id="0" name=""/>
        <dsp:cNvSpPr/>
      </dsp:nvSpPr>
      <dsp:spPr>
        <a:xfrm>
          <a:off x="893479" y="2845756"/>
          <a:ext cx="5818246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-   Одной заявкой (услугой) считается спуск - подъем заказчика по месту проживания.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742" y="2881019"/>
        <a:ext cx="4485132" cy="1133447"/>
      </dsp:txXfrm>
    </dsp:sp>
    <dsp:sp modelId="{4C3700A2-6116-432D-88E8-988283CFD2FC}">
      <dsp:nvSpPr>
        <dsp:cNvPr id="0" name=""/>
        <dsp:cNvSpPr/>
      </dsp:nvSpPr>
      <dsp:spPr>
        <a:xfrm>
          <a:off x="1233148" y="4269206"/>
          <a:ext cx="6113464" cy="1202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-    Диспетчер организует текущее и перспективное планирование работы Службы, осуществляет анализ её деятельности организует консультирование по вопросам предоставления услуги.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8378" y="4304436"/>
        <a:ext cx="4708710" cy="1132369"/>
      </dsp:txXfrm>
    </dsp:sp>
    <dsp:sp modelId="{2295A9A4-7AD6-4172-A0A3-7523560F7965}">
      <dsp:nvSpPr>
        <dsp:cNvPr id="0" name=""/>
        <dsp:cNvSpPr/>
      </dsp:nvSpPr>
      <dsp:spPr>
        <a:xfrm>
          <a:off x="4961859" y="922134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137940" y="922134"/>
        <a:ext cx="430420" cy="588893"/>
      </dsp:txXfrm>
    </dsp:sp>
    <dsp:sp modelId="{9DDF2DD3-4E69-478C-939D-CEA51787BD5C}">
      <dsp:nvSpPr>
        <dsp:cNvPr id="0" name=""/>
        <dsp:cNvSpPr/>
      </dsp:nvSpPr>
      <dsp:spPr>
        <a:xfrm>
          <a:off x="5449137" y="2345012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625218" y="2345012"/>
        <a:ext cx="430420" cy="588893"/>
      </dsp:txXfrm>
    </dsp:sp>
    <dsp:sp modelId="{77FDE4C5-A476-4E1B-A2D7-D74264EDDF9A}">
      <dsp:nvSpPr>
        <dsp:cNvPr id="0" name=""/>
        <dsp:cNvSpPr/>
      </dsp:nvSpPr>
      <dsp:spPr>
        <a:xfrm>
          <a:off x="5929142" y="3767890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105223" y="3767890"/>
        <a:ext cx="430420" cy="58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E146-854F-4025-83D6-9B834CF2A7DE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1A50-BC1E-474D-B774-B11A32C54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8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1A50-BC1E-474D-B774-B11A32C54A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8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1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8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4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67E056-220C-4127-8630-44EA1FE29B0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F06AE-BC2F-4231-8584-C8BE5CBACE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8F07-2DC7-4DE8-A258-F14A1EDA96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603A-CD14-438C-A345-2648AC6940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94C0BA1B84976BF471C80FF9824C617445079D59E9A3A90A2837628752FE238A9AAF00FDEDFD48994FA19E5990DB3A01B2A37FBAC958C86W5QD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erenika2018@mail.ru" TargetMode="External"/><Relationship Id="rId7" Type="http://schemas.openxmlformats.org/officeDocument/2006/relationships/hyperlink" Target="mailto:centr_drina@mail.ru" TargetMode="External"/><Relationship Id="rId2" Type="http://schemas.openxmlformats.org/officeDocument/2006/relationships/hyperlink" Target="mailto:volosovo-bereginya@yandex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.pazdnikova45063@yandex.ru" TargetMode="External"/><Relationship Id="rId5" Type="http://schemas.openxmlformats.org/officeDocument/2006/relationships/hyperlink" Target="mailto:cso-vyborg@yandex.ru" TargetMode="External"/><Relationship Id="rId4" Type="http://schemas.openxmlformats.org/officeDocument/2006/relationships/hyperlink" Target="mailto:vsev_prokat@mail.r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entrnadezda@mail.ru" TargetMode="External"/><Relationship Id="rId3" Type="http://schemas.openxmlformats.org/officeDocument/2006/relationships/hyperlink" Target="mailto:kcson_kirovsk47@mail.ru" TargetMode="External"/><Relationship Id="rId7" Type="http://schemas.openxmlformats.org/officeDocument/2006/relationships/hyperlink" Target="http://c-s-o@mail.ru/" TargetMode="External"/><Relationship Id="rId2" Type="http://schemas.openxmlformats.org/officeDocument/2006/relationships/hyperlink" Target="mailto:kcson_07@mail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semya@yandex.ru" TargetMode="External"/><Relationship Id="rId11" Type="http://schemas.openxmlformats.org/officeDocument/2006/relationships/hyperlink" Target="mailto:detitosno.su@yandex.ru" TargetMode="External"/><Relationship Id="rId5" Type="http://schemas.openxmlformats.org/officeDocument/2006/relationships/hyperlink" Target="mailto:cso-luga@yandex.ru" TargetMode="External"/><Relationship Id="rId10" Type="http://schemas.openxmlformats.org/officeDocument/2006/relationships/hyperlink" Target="mailto:tcsontixvin@yandex.ru" TargetMode="External"/><Relationship Id="rId4" Type="http://schemas.openxmlformats.org/officeDocument/2006/relationships/hyperlink" Target="mailto:vozrogdenie01@mail.ru" TargetMode="External"/><Relationship Id="rId9" Type="http://schemas.openxmlformats.org/officeDocument/2006/relationships/hyperlink" Target="mailto:csppsemja@sbor.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fc47.ru/" TargetMode="External"/><Relationship Id="rId2" Type="http://schemas.openxmlformats.org/officeDocument/2006/relationships/hyperlink" Target="http://social.lenobl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vc.47social.ru/about/stru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6951" y="2545492"/>
            <a:ext cx="9119287" cy="41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238" y="691979"/>
            <a:ext cx="9135761" cy="2298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4400" dirty="0">
                <a:latin typeface="Arial Black" panose="020B0A04020102020204" pitchFamily="34" charset="0"/>
              </a:rPr>
              <a:t> </a:t>
            </a:r>
            <a:r>
              <a:rPr lang="ru-RU" sz="4400" b="1" u="sng" dirty="0" smtClean="0">
                <a:latin typeface="Arial Black" panose="020B0A04020102020204" pitchFamily="34" charset="0"/>
              </a:rPr>
              <a:t>Пункт проката технических средств реабилитации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6768" y="7763601"/>
            <a:ext cx="8024648" cy="12122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muzyka_dla_prezentacii_(5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9513" y="3124200"/>
            <a:ext cx="609600" cy="609600"/>
          </a:xfrm>
          <a:prstGeom prst="rect">
            <a:avLst/>
          </a:prstGeom>
        </p:spPr>
      </p:pic>
      <p:pic>
        <p:nvPicPr>
          <p:cNvPr id="5" name="spokojnaa_muzyka_dla_dusi_(5music.me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muzyka_dla_prezentacii_(5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uzyka_dla_prezentacii_(5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135"/>
    </mc:Choice>
    <mc:Fallback xmlns="">
      <p:transition spd="slow" advTm="6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3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74" y="257695"/>
            <a:ext cx="10972800" cy="11719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Компенсация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части расходов на самостоятельное приобретение дополнительных технических средств реабилитации для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инвалида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(ДТСР-2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949" y="1920085"/>
            <a:ext cx="11158451" cy="443484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инвалидам 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компенсации части расходов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самостоятельное приобретение дополнительных технических средств реабилитации, указанных в индивидуальной программе реабилитации или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 (ребенка-инвалида)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ДТСР-2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стоимость которых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трехкратной величины прожиточного минимума в Ленинградской области на душу населения,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установленной Правительством Ленинградской области, осуществляется на основании заявления инвалида (законного представителя) о предоставлении денежной компенсации и перечня необходимых документов, поданное 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ЛОГКУ «Центр социальной защиты населения».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дополнительных технических средств реабилитации, предоставляемых инвалиду, стоимость которых меньше трехкратной величины прожиточного минимума в Ленинградской области на душу населения, установленной Правительством Ленинградской области, срок использования дополнительных технических средств реабилитации и предельный размер компенсации за приобретенное инвалидом дополнительное техническое средство реабилитации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 постановлением Правительства Ленинградской области от 16.04.2018 N 127 (в ред.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Постановления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Правительства Ленинградской области от 19.07.2018 N 253):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0"/>
    </mc:Choice>
    <mc:Fallback xmlns="">
      <p:transition spd="slow" advTm="129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Пунктом проката могут воспользоваться: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граждане пожилого </a:t>
            </a:r>
            <a:r>
              <a:rPr lang="ru-RU" b="1" dirty="0" smtClean="0">
                <a:latin typeface="Arial Black" panose="020B0A04020102020204" pitchFamily="34" charset="0"/>
              </a:rPr>
              <a:t>возраста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 инвалиды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дети-инвалиды 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Arial Black" panose="020B0A04020102020204" pitchFamily="34" charset="0"/>
              </a:rPr>
              <a:t>граждане, временно попавшие в кризисную ситуацию (травма, тяжелая болезнь).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2432" y="2356022"/>
            <a:ext cx="5642919" cy="315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8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1579"/>
            <a:ext cx="10972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Для получения средств реабилитации необходимо: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Документ, удостоверяющий личность гражданина (его законного представителя);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Свидетельство о рождении ребенка;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Справка МСЭ;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ИПРА ребенка-инвалида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784" y="2008130"/>
            <a:ext cx="6186616" cy="4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88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2"/>
    </mc:Choice>
    <mc:Fallback xmlns="">
      <p:transition spd="slow" advTm="627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84" y="704088"/>
            <a:ext cx="10758616" cy="210312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Срок действия Договора (прокат технических средств реабилитации) определяется по соглашению сторон, но не может превышать 6 месяцев.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55401" y="1000972"/>
            <a:ext cx="6103588" cy="4905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Срок действия Договора   </a:t>
            </a:r>
          </a:p>
          <a:p>
            <a:pPr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(прокат технических средств </a:t>
            </a:r>
          </a:p>
          <a:p>
            <a:pPr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реабилитации) определяется по </a:t>
            </a:r>
          </a:p>
          <a:p>
            <a:pPr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соглашению сторон, но не может </a:t>
            </a:r>
          </a:p>
          <a:p>
            <a:pPr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превышать 6 месяцев.</a:t>
            </a:r>
          </a:p>
          <a:p>
            <a:pPr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Black" panose="020B0A04020102020204" pitchFamily="34" charset="0"/>
              </a:rPr>
              <a:t>По истечении срока действия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Договора ТСР возвращается в пункт проката в исправном состоянии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384" y="1585151"/>
            <a:ext cx="5667632" cy="50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5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6"/>
    </mc:Choice>
    <mc:Fallback xmlns="">
      <p:transition spd="slow" advTm="625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53568"/>
            <a:ext cx="10972800" cy="11582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Перечень технических средств реабилитации для детей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724698" cy="44348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Кресло-коляска прогулочная для детей-инвалидов;</a:t>
            </a:r>
          </a:p>
          <a:p>
            <a:r>
              <a:rPr lang="ru-RU" sz="2000" dirty="0" err="1" smtClean="0">
                <a:latin typeface="Arial Black" panose="020B0A04020102020204" pitchFamily="34" charset="0"/>
              </a:rPr>
              <a:t>Вертикализатор</a:t>
            </a:r>
            <a:r>
              <a:rPr lang="ru-RU" sz="2000" dirty="0" smtClean="0">
                <a:latin typeface="Arial Black" panose="020B0A04020102020204" pitchFamily="34" charset="0"/>
              </a:rPr>
              <a:t> для детей;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Ходунки шагающие (детские);</a:t>
            </a:r>
          </a:p>
          <a:p>
            <a:r>
              <a:rPr lang="ru-RU" sz="2000" dirty="0" err="1" smtClean="0">
                <a:latin typeface="Arial Black" panose="020B0A04020102020204" pitchFamily="34" charset="0"/>
              </a:rPr>
              <a:t>Заднеопорные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ходунки-роллаторы</a:t>
            </a:r>
            <a:r>
              <a:rPr lang="ru-RU" sz="2000" dirty="0" smtClean="0">
                <a:latin typeface="Arial Black" panose="020B0A04020102020204" pitchFamily="34" charset="0"/>
              </a:rPr>
              <a:t> для детей с ДЦП;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Многофункциональные модульные опоры-ходунки для детей с ДЦП;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Опора для ползания;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Стул ортопедический для детей с ДЦП;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Кровать  функциональная с электроприводом.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2032" y="1894704"/>
            <a:ext cx="5000368" cy="292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12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0"/>
    </mc:Choice>
    <mc:Fallback xmlns="">
      <p:transition spd="slow" advTm="65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821" y="146957"/>
            <a:ext cx="10972800" cy="457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Адреса места нахождения пунктов проката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8441285"/>
              </p:ext>
            </p:extLst>
          </p:nvPr>
        </p:nvGraphicFramePr>
        <p:xfrm>
          <a:off x="571500" y="726620"/>
          <a:ext cx="10785021" cy="538971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учреждений, на базе которых размещены пункты проката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Адрес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Телефон</a:t>
                      </a:r>
                    </a:p>
                  </a:txBody>
                  <a:tcPr marL="47625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Волосовский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комплексный центр социального обслуживания населения «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Берегиня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область,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Волосовский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район, г. Волосово,</a:t>
                      </a:r>
                      <a:b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 Красных Партизан, д. 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(81373) 21-962,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volosovo-bereginya@yandex.ru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Волховский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комплексный центр социального обслуживания населения «Береника»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область,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Волховский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район, г. Волхов,</a:t>
                      </a:r>
                      <a:b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ул. Пирогова, дом 4.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(81363) 77-695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berenika2018@mail.ru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автономное учреждение «Всеволожский комплексный центр социального обслуживания населения»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обл., г. Всеволожск, ул.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Шишканя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д.4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(81370) 43-315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vsev_prokat@mail.ru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бюджетное учреждение «Выборгский комплексный центр социального обслуживания населения»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область, Выборгский район, г. Выборг, ул. Рубежная, д. 28-а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(81378) 37-728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cso-vyborg@yandex.ru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бюджетное учреждение «Выборгский комплексный центр социального обслуживания населения «Добро пожаловать!»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область, Выборгский район, г. Светогорск, ул. Льва Толстого, д. 10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(81378) 45-063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k.pazdnikova45063@yandex.ru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Ленинградское областное государственное бюджетное учреждение «Гатчинский комплексный центр социального обслуживания населения «Дарина»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Ленинградская обл., г. Гатчина, ул. Чехова 14А, строение 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+79219584043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centr_drina@mail.ru</a:t>
                      </a:r>
                      <a:endParaRPr lang="ru-RU" sz="1000" b="1" u="non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826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0"/>
    </mc:Choice>
    <mc:Fallback xmlns="">
      <p:transition spd="slow" advTm="65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2644262"/>
              </p:ext>
            </p:extLst>
          </p:nvPr>
        </p:nvGraphicFramePr>
        <p:xfrm>
          <a:off x="571501" y="333806"/>
          <a:ext cx="10915649" cy="588345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6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noProof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учреждений, на базе которых размещены пункты проката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Адрес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 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Киришский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комплексный центр социального обслуживания населения</a:t>
                      </a:r>
                      <a:r>
                        <a:rPr kumimoji="0" lang="ru-RU" sz="1000" u="non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Кириши, б. Молодежный, д.14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(81368) 25-022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2"/>
                        </a:rPr>
                        <a:t>kcson_07@mail.ru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автономное учреждение «Кировский комплексный центр социального обслуживания населения</a:t>
                      </a:r>
                      <a:r>
                        <a:rPr kumimoji="0" lang="ru-RU" sz="1000" u="non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Кировск, ул. Краснофлотская д. 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(81362) 28-497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/>
                        </a:rPr>
                        <a:t>kcson_kirovsk47@mail.ru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Лодейнопольский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центр социального обслуживания населения»   «Возрождение»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  область, г. Лодейное Поле, пр. Октябрьский, д. 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(81364) 40-500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vozrogdenie01@mail.ru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автономное учреждение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Лужский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комплексный центр социального обслуживания населения»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обл., г. Луга, ул. Большая Заречная, д.63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(81372) 40-698; 28-415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cso-luga@yandex.ru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7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Подпорожский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социально-реабилитационный центр для несовершеннолетних «Семья»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Подпорожье, ул. Красноармейская, д. 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(81365) 30-140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6"/>
                        </a:rPr>
                        <a:t>musemya@yandex.ru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Приозерский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комплексный центр социального обслуживания населения»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Приозерск, ул. Советская, д. 6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(81379) 33-978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c-s-o@mail.ru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61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областное государственное бюджетное Учреждение «</a:t>
                      </a:r>
                      <a:r>
                        <a:rPr kumimoji="0" lang="ru-RU" sz="1000" u="none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Сланцевский</a:t>
                      </a: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центр социального обслуживания граждан пожилого возраста и инвалидов «Надежда</a:t>
                      </a:r>
                      <a:r>
                        <a:rPr kumimoji="0" lang="ru-RU" sz="1000" u="non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 область, г. Сланцы, ул. Ломоносова, д. 10а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(81374) 41-792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8"/>
                        </a:rPr>
                        <a:t>centrnadezda@mail.ru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автономное учреждение «Сосновоборский комплексный центр социального обслуживания населения»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Сосновый Бор, ул. Ленинградская, д.19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(81369) 21-546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9"/>
                        </a:rPr>
                        <a:t>csppsemja@sbor.net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 «Тихвинский комплексный центр социального обслуживания населения»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Тихвин, 6 микрорайон, д.11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(81367) 52-672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10"/>
                        </a:rPr>
                        <a:t>tcsontixvin@yandex.ru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67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u="none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Ленинградское областное государственное бюджетное учреждение «Тосненский социально-реабилитационный центр для несовершеннолетних «Дельфиненок»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область, г. Тосно, пр. Ленина, д.71б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(81361) 24-873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u="non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11"/>
                        </a:rPr>
                        <a:t>detitosno.su@yandex.ru</a:t>
                      </a:r>
                      <a:endParaRPr kumimoji="0" lang="ru-RU" sz="1000" b="1" u="non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565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9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0"/>
    </mc:Choice>
    <mc:Fallback xmlns="">
      <p:transition spd="slow" advTm="65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" y="257695"/>
            <a:ext cx="10972800" cy="8412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Служба «Домой без преград»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8022" y="1098944"/>
            <a:ext cx="10507287" cy="560111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3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Домой </a:t>
            </a:r>
            <a:r>
              <a:rPr lang="ru-RU" sz="5600" dirty="0">
                <a:solidFill>
                  <a:srgbClr val="FF0000"/>
                </a:solidFill>
                <a:latin typeface="Arial Black" panose="020B0A04020102020204" pitchFamily="34" charset="0"/>
              </a:rPr>
              <a:t>без преград</a:t>
            </a:r>
            <a:r>
              <a:rPr lang="ru-RU" sz="5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rgbClr val="003366"/>
                </a:solidFill>
                <a:latin typeface="Arial Black" panose="020B0A04020102020204" pitchFamily="34" charset="0"/>
              </a:rPr>
              <a:t> </a:t>
            </a:r>
            <a:r>
              <a:rPr lang="ru-RU" sz="5600" dirty="0">
                <a:solidFill>
                  <a:srgbClr val="003366"/>
                </a:solidFill>
                <a:latin typeface="Arial Black" panose="020B0A04020102020204" pitchFamily="34" charset="0"/>
              </a:rPr>
              <a:t>технология предоставления услуг маломобильным группам населения, имеющим ограничения способности к передвижению,  помощи в подъеме (спуске) в многоквартирных домах и учреждениях социальной сферы</a:t>
            </a:r>
            <a:r>
              <a:rPr lang="ru-RU" sz="5600" dirty="0" smtClean="0">
                <a:solidFill>
                  <a:srgbClr val="003366"/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rgbClr val="003366"/>
                </a:solidFill>
                <a:latin typeface="Arial Black" panose="020B0A04020102020204" pitchFamily="34" charset="0"/>
              </a:rPr>
              <a:t> </a:t>
            </a:r>
            <a:r>
              <a:rPr lang="ru-RU" sz="5600" dirty="0">
                <a:solidFill>
                  <a:srgbClr val="003366"/>
                </a:solidFill>
                <a:latin typeface="Arial Black" panose="020B0A04020102020204" pitchFamily="34" charset="0"/>
              </a:rPr>
              <a:t>расположенных на территории Тихвинского муниципального района</a:t>
            </a:r>
            <a:r>
              <a:rPr lang="ru-RU" sz="5600" dirty="0" smtClean="0">
                <a:solidFill>
                  <a:srgbClr val="003366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5600" dirty="0">
              <a:solidFill>
                <a:srgbClr val="164469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rgbClr val="003366"/>
                </a:solidFill>
                <a:latin typeface="Tahoma" panose="020B0604030504040204" pitchFamily="34" charset="0"/>
              </a:rPr>
              <a:t> </a:t>
            </a:r>
            <a:endParaRPr lang="ru-RU" sz="2900" dirty="0" smtClean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9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29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29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29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29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37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4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Право </a:t>
            </a:r>
            <a:r>
              <a:rPr lang="ru-RU" sz="4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на предоставление услуги</a:t>
            </a:r>
            <a:r>
              <a:rPr lang="ru-RU" sz="4800" dirty="0">
                <a:solidFill>
                  <a:srgbClr val="003366"/>
                </a:solidFill>
                <a:latin typeface="Arial Black" panose="020B0A04020102020204" pitchFamily="34" charset="0"/>
              </a:rPr>
              <a:t> </a:t>
            </a:r>
            <a:endParaRPr lang="ru-RU" sz="4800" dirty="0" smtClean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4800" dirty="0" smtClean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имеют </a:t>
            </a:r>
            <a:r>
              <a:rPr lang="ru-RU" sz="4800" dirty="0">
                <a:latin typeface="Arial Black" panose="020B0A04020102020204" pitchFamily="34" charset="0"/>
              </a:rPr>
              <a:t>граждане, постоянно проживающие на территории Ленинградской области, из числа:</a:t>
            </a:r>
          </a:p>
          <a:p>
            <a:pPr marL="0" indent="0" algn="just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- инвалидов</a:t>
            </a:r>
            <a:r>
              <a:rPr lang="ru-RU" sz="4800" dirty="0">
                <a:latin typeface="Arial Black" panose="020B0A04020102020204" pitchFamily="34" charset="0"/>
              </a:rPr>
              <a:t>, имеющих нарушения опорно-двигательного аппарата</a:t>
            </a:r>
            <a:r>
              <a:rPr lang="ru-RU" sz="4800" dirty="0" smtClean="0">
                <a:latin typeface="Arial Black" panose="020B0A04020102020204" pitchFamily="34" charset="0"/>
              </a:rPr>
              <a:t>;</a:t>
            </a:r>
            <a:endParaRPr lang="ru-RU" sz="48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- граждан</a:t>
            </a:r>
            <a:r>
              <a:rPr lang="ru-RU" sz="4800" dirty="0">
                <a:latin typeface="Arial Black" panose="020B0A04020102020204" pitchFamily="34" charset="0"/>
              </a:rPr>
              <a:t>, частично утративших способность к самообслуживанию, которые в силу заболевания (состояния) самостоятельно не передвигаются, полноценно себя не обслуживают и вынужденно находятся в состоянии покоя более одного месяца – длительно иммобилизованные пациенты.    </a:t>
            </a:r>
            <a:endParaRPr lang="ru-RU" sz="4800" dirty="0" smtClean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endParaRPr lang="ru-RU" sz="48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4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Право на внеочередное получение Услуги имеют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инвалиды и участники Великой Отечественной войны;</a:t>
            </a: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инвалиды боевых действий;</a:t>
            </a: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лица, награждённые знаком «Жителю блокадного Ленинграда»;</a:t>
            </a: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бывшие несовершеннолетние узники концлагерей, гетто и других принудительного содержания, созданных фашистами и их союзниками в период второй мировой войны;</a:t>
            </a: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супруги погибших (умерших) инвалидов и участников  </a:t>
            </a:r>
            <a:r>
              <a:rPr lang="ru-RU" sz="4800" dirty="0" err="1">
                <a:latin typeface="Arial Black" panose="020B0A04020102020204" pitchFamily="34" charset="0"/>
              </a:rPr>
              <a:t>Beликой</a:t>
            </a:r>
            <a:r>
              <a:rPr lang="ru-RU" sz="4800" dirty="0">
                <a:latin typeface="Arial Black" panose="020B0A04020102020204" pitchFamily="34" charset="0"/>
              </a:rPr>
              <a:t>  Отечественной войны, не вступившие в повторный 6pак;</a:t>
            </a:r>
          </a:p>
          <a:p>
            <a:pPr marL="0" indent="0" algn="just">
              <a:buNone/>
            </a:pPr>
            <a:r>
              <a:rPr lang="ru-RU" sz="4800" dirty="0">
                <a:latin typeface="Arial Black" panose="020B0A04020102020204" pitchFamily="34" charset="0"/>
              </a:rPr>
              <a:t>- родители погибшего (умершего) инвалида войны.</a:t>
            </a:r>
          </a:p>
          <a:p>
            <a:pPr marL="0" indent="0">
              <a:buNone/>
            </a:pPr>
            <a:r>
              <a:rPr lang="ru-RU" sz="4800" dirty="0">
                <a:latin typeface="Arial Black" panose="020B0A040201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642" y="2283696"/>
            <a:ext cx="971568" cy="971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30" y="2283696"/>
            <a:ext cx="965194" cy="9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"/>
    </mc:Choice>
    <mc:Fallback xmlns="">
      <p:transition spd="slow" advTm="124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35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55" y="116632"/>
            <a:ext cx="9223580" cy="58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6511078"/>
              </p:ext>
            </p:extLst>
          </p:nvPr>
        </p:nvGraphicFramePr>
        <p:xfrm>
          <a:off x="2855640" y="764704"/>
          <a:ext cx="77048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5780" y="4289367"/>
            <a:ext cx="2216545" cy="2216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952518"/>
      </p:ext>
    </p:extLst>
  </p:cSld>
  <p:clrMapOvr>
    <a:masterClrMapping/>
  </p:clrMapOvr>
  <p:transition spd="slow" advTm="2381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2999656" y="692696"/>
          <a:ext cx="72728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715788"/>
            <a:ext cx="2330478" cy="3025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2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31">
        <p:split orient="vert"/>
      </p:transition>
    </mc:Choice>
    <mc:Fallback xmlns="">
      <p:transition spd="slow" advTm="84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Обеспечение детей-инвалидов ТСР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22" y="2309551"/>
            <a:ext cx="4473633" cy="4473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4" y="2076798"/>
            <a:ext cx="4516581" cy="4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"/>
    </mc:Choice>
    <mc:Fallback xmlns="">
      <p:transition spd="slow" advTm="59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0822"/>
            <a:ext cx="10972800" cy="9227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Технические средства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реабилитации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инвалидов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225" algn="l"/>
              </a:tabLst>
            </a:pPr>
            <a:r>
              <a:rPr lang="ru-RU" altLang="ru-RU" sz="1600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Техническими средствами реабилитации инвалидов являются: </a:t>
            </a:r>
            <a:endParaRPr lang="ru-RU" altLang="ru-RU" sz="1600" u="sng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225" algn="l"/>
              </a:tabLst>
            </a:pP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средства для самообслуживания;</a:t>
            </a: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средства для ухода;</a:t>
            </a: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средства для ориентирования (включая собак-проводников с комплектом снаряжения),общения и обмена информацией</a:t>
            </a:r>
            <a:r>
              <a:rPr lang="ru-RU" altLang="ru-RU" sz="1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средства для обучения, образования (включая литературу для слепых) и занятий трудовой деятельностью</a:t>
            </a:r>
            <a:r>
              <a:rPr lang="ru-RU" altLang="ru-RU" sz="1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протезные изделия (включая протезно-ортопедические изделия, ортопедическую обувь и специальную одежду, глазные протезы и слуховые аппараты</a:t>
            </a:r>
            <a:r>
              <a:rPr lang="ru-RU" altLang="ru-RU" sz="1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);</a:t>
            </a: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специальное тренажерное и спортивное оборудование, спортивный инвентарь;</a:t>
            </a: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средства для передвижения (кресла-коляски</a:t>
            </a:r>
            <a:r>
              <a:rPr lang="ru-RU" altLang="ru-RU" sz="1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).</a:t>
            </a: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" algn="l"/>
              </a:tabLst>
            </a:pPr>
            <a:endParaRPr lang="ru-RU" altLang="ru-RU" sz="800" dirty="0">
              <a:latin typeface="Arial Black" panose="020B0A04020102020204" pitchFamily="34" charset="0"/>
            </a:endParaRPr>
          </a:p>
          <a:p>
            <a:pPr marL="0" lvl="0" indent="539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225" algn="l"/>
              </a:tabLst>
            </a:pPr>
            <a:r>
              <a:rPr lang="ru-RU" altLang="ru-RU" sz="1600" dirty="0">
                <a:latin typeface="Arial Black" panose="020B0A04020102020204" pitchFamily="34" charset="0"/>
                <a:ea typeface="Times New Roman" panose="02020603050405020304" pitchFamily="18" charset="0"/>
              </a:rPr>
              <a:t>По медицинским показаниям и противопоказаниям устанавливается необходимость предоставления инвалиду технических средств реабилитации, которые обеспечивают компенсацию или устранение стойких ограничений жизнедеятельности инвалиду.</a:t>
            </a:r>
            <a:endParaRPr lang="ru-RU" altLang="ru-RU" sz="800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4" y="1006051"/>
            <a:ext cx="2450436" cy="185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0"/>
    </mc:Choice>
    <mc:Fallback xmlns="">
      <p:transition spd="slow" advTm="117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895" y="939338"/>
            <a:ext cx="10867505" cy="541558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Технические средства реабилитации, предусмотренные индивидуальными программами реабилитации, </a:t>
            </a:r>
            <a:r>
              <a:rPr lang="ru-RU" sz="28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абилитации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инвалидов</a:t>
            </a:r>
            <a:endParaRPr lang="ru-RU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2800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ru-RU" sz="2800" b="1" u="sng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передаются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инвалидам по месту их жительства </a:t>
            </a:r>
            <a:r>
              <a:rPr lang="ru-RU" sz="28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b="1" u="sng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2800" b="1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безвозмездное пользование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уполномоченными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органами в порядке, определяемом Правительством Российской Федерации, Фондом социального страхования Российской Федерации, а также иными заинтересованными организациями.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951614" y="2136631"/>
            <a:ext cx="239406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2"/>
    </mc:Choice>
    <mc:Fallback xmlns="">
      <p:transition spd="slow" advTm="99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"/>
            <a:ext cx="10454640" cy="660030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"/>
            <a:ext cx="1202575" cy="10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8"/>
    </mc:Choice>
    <mc:Fallback xmlns="">
      <p:transition spd="slow" advTm="79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379891"/>
            <a:ext cx="10972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Дополнительное техническое средство реабилитации для инвалида 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передача в собственность)(ДТСР-1)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" y="1920085"/>
            <a:ext cx="11033760" cy="4434840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Кто имеет право получить дополнительные технические средства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Граждане Российской Федерации, постоянно проживающие на территории Ленинградской области из числа инвалидов, в том числе </a:t>
            </a: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детей-инвалидов.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Представлять интересы заявителя имеют право от имени физических </a:t>
            </a:r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лиц: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законные представители (опекуны, попечители) недееспособных заявителей;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82880" indent="0" algn="just">
              <a:spcAft>
                <a:spcPts val="0"/>
              </a:spcAft>
              <a:buNone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уполномоченные лица, действующие в силу полномочий, основанных на доверенности, оформленной в соответствии с действующим законодательством, и подтверждающей наличие у представителя прав действовать от лица заявителя.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1. Право на получение дополнительного технического средства реабилитации предоставляется при наличии следующих условий: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1) в индивидуальной программе реабилитации или </a:t>
            </a:r>
            <a:r>
              <a:rPr lang="ru-RU" sz="28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абилитации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 инвалида (ребенка-инвалида), выдаваемой федеральными государственными </a:t>
            </a:r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учреждениями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медико-социальной экспертизы, имеется </a:t>
            </a:r>
            <a:r>
              <a:rPr lang="ru-RU" sz="28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запись о нуждаемости инвалида в дополнительном техническом средстве реабилитации</a:t>
            </a:r>
            <a:r>
              <a:rPr lang="ru-RU" sz="28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2) дополнительное техническое средство реабилитации включено в утвержденный постановлением Правительства Ленинградской области перечень дополнительных технических средств реабилитации, стоимость которых </a:t>
            </a:r>
            <a:r>
              <a:rPr lang="ru-RU" sz="28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больше трехкратной величины прожиточного минимума в Ленинградской области на душу населения, установленной Правительством Ленинградской области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 (далее - </a:t>
            </a:r>
            <a:r>
              <a:rPr lang="ru-RU" sz="2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ДТСР-1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):</a:t>
            </a:r>
            <a:endParaRPr lang="ru-RU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9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4"/>
    </mc:Choice>
    <mc:Fallback xmlns="">
      <p:transition spd="slow" advTm="131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02501"/>
              </p:ext>
            </p:extLst>
          </p:nvPr>
        </p:nvGraphicFramePr>
        <p:xfrm>
          <a:off x="1471353" y="1109420"/>
          <a:ext cx="8936182" cy="5472764"/>
        </p:xfrm>
        <a:graphic>
          <a:graphicData uri="http://schemas.openxmlformats.org/drawingml/2006/table">
            <a:tbl>
              <a:tblPr/>
              <a:tblGrid>
                <a:gridCol w="961270">
                  <a:extLst>
                    <a:ext uri="{9D8B030D-6E8A-4147-A177-3AD203B41FA5}">
                      <a16:colId xmlns:a16="http://schemas.microsoft.com/office/drawing/2014/main" val="712183797"/>
                    </a:ext>
                  </a:extLst>
                </a:gridCol>
                <a:gridCol w="6175706">
                  <a:extLst>
                    <a:ext uri="{9D8B030D-6E8A-4147-A177-3AD203B41FA5}">
                      <a16:colId xmlns:a16="http://schemas.microsoft.com/office/drawing/2014/main" val="2171038620"/>
                    </a:ext>
                  </a:extLst>
                </a:gridCol>
                <a:gridCol w="1799206">
                  <a:extLst>
                    <a:ext uri="{9D8B030D-6E8A-4147-A177-3AD203B41FA5}">
                      <a16:colId xmlns:a16="http://schemas.microsoft.com/office/drawing/2014/main" val="2724245917"/>
                    </a:ext>
                  </a:extLst>
                </a:gridCol>
              </a:tblGrid>
              <a:tr h="536174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дополнительного технического средства реабилита­ции, предоставляемых инвалиду,  стоимость которых больше  трехкратной величины прожиточного минимума ЛО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использования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0035"/>
                  </a:ext>
                </a:extLst>
              </a:tr>
              <a:tr h="116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 трехколесный с ножным приводом, в том числе для детей-инвалидов с ДЦП (велосипед адаптационный трехколесный ортопедический для детей-инвалидов, велотренажер-велосипед реабилитационный с принадлежностями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97665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кровать с механическим приводом для детей-инвалидов (кровать функциональная медицинская механическая с принадлежностями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76864"/>
                  </a:ext>
                </a:extLst>
              </a:tr>
              <a:tr h="84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Подъемник передвижной для ванны (подъемник электрический передвижной реабилитационный, устройство подъемное для ванны, подъемное устройство для ванны с принадлежностями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00593"/>
                  </a:ext>
                </a:extLst>
              </a:tr>
              <a:tr h="692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ортопедический (функциональный для детей-инвалидов) (комплект приспособлений для занятий детей-инвалидов (стулья)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4864"/>
                  </a:ext>
                </a:extLst>
              </a:tr>
              <a:tr h="536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Парта для детей с ДЦП (комплект приспособлений для занятий детей-инвалидов (парты)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56642"/>
                  </a:ext>
                </a:extLst>
              </a:tr>
              <a:tr h="84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Ванна с сиденьем (ванна с сиденьем, герметичной дверцей для входа и выхода, оснащенная поручнями, ванна для людей с ограниченными возможностями и другие аналоги)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18544" marR="18544" marT="30507" marB="305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3271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6479" y="74814"/>
            <a:ext cx="854592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Перечень дополнительных технических средств реабилитации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4"/>
    </mc:Choice>
    <mc:Fallback xmlns="">
      <p:transition spd="slow" advTm="96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479" y="74814"/>
            <a:ext cx="854592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Перечень дополнительных технических средств реабилитации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09925" y="504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72938"/>
              </p:ext>
            </p:extLst>
          </p:nvPr>
        </p:nvGraphicFramePr>
        <p:xfrm>
          <a:off x="451821" y="1095137"/>
          <a:ext cx="11607502" cy="54269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4735">
                  <a:extLst>
                    <a:ext uri="{9D8B030D-6E8A-4147-A177-3AD203B41FA5}">
                      <a16:colId xmlns:a16="http://schemas.microsoft.com/office/drawing/2014/main" val="3023270887"/>
                    </a:ext>
                  </a:extLst>
                </a:gridCol>
                <a:gridCol w="8290649">
                  <a:extLst>
                    <a:ext uri="{9D8B030D-6E8A-4147-A177-3AD203B41FA5}">
                      <a16:colId xmlns:a16="http://schemas.microsoft.com/office/drawing/2014/main" val="4068656143"/>
                    </a:ext>
                  </a:extLst>
                </a:gridCol>
                <a:gridCol w="1436059">
                  <a:extLst>
                    <a:ext uri="{9D8B030D-6E8A-4147-A177-3AD203B41FA5}">
                      <a16:colId xmlns:a16="http://schemas.microsoft.com/office/drawing/2014/main" val="484681044"/>
                    </a:ext>
                  </a:extLst>
                </a:gridCol>
                <a:gridCol w="1436059">
                  <a:extLst>
                    <a:ext uri="{9D8B030D-6E8A-4147-A177-3AD203B41FA5}">
                      <a16:colId xmlns:a16="http://schemas.microsoft.com/office/drawing/2014/main" val="1747117019"/>
                    </a:ext>
                  </a:extLst>
                </a:gridCol>
              </a:tblGrid>
              <a:tr h="405472">
                <a:tc>
                  <a:txBody>
                    <a:bodyPr/>
                    <a:lstStyle/>
                    <a:p>
                      <a:pPr marL="50800" algn="ctr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algn="ctr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дополнительного технического средства реабилита­ции, предоставляемых инвалиду,</a:t>
                      </a:r>
                      <a:endParaRPr lang="ru-RU" sz="1000" spc="3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которых меньше трехкратной величины прожиточного минимума ЛО 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000" spc="3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использо­вания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размер компенса­ции (руб.)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15255782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015550623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Сиденье-надставка для унитаза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8387470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Сиденье для ванной комнаты или душа со спинкой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летё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551781207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Кресло с крепежами для мытья ребенка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668466139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Надкроватный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столик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4746,33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74694385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ремешок-насадка на кисть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636850968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Манжета-держатель на кисть, запястье, ладонь руки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342165658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Ножницы для левой руки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206,33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703991234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ложка, вилка, нож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436,33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412652375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Приспособление для чистки и нарезания овощей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1629,67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035411049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разделочная доска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6158,00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814851273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Специальный нескользящий коврик под посуду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1158,67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825897668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Кружка-непроливайка (поильник)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206,33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714256426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Нитковдеватель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(упаковка 3 шт.)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52,33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467724619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Швейная игла (упаковка 10 шт.)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59,33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624426085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 для письма </a:t>
                      </a: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рельефно­точечным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шрифтом Брайля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449521982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 для плоского письма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343,33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505588446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Часы-будильник с синтезатором речи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1160,00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489935978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с рельефным обозначением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276022363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Часы-будильник со световым сигналом (вибратором)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4720,00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114488974"/>
                  </a:ext>
                </a:extLst>
              </a:tr>
              <a:tr h="112631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разборная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855,33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07025056"/>
                  </a:ext>
                </a:extLst>
              </a:tr>
              <a:tr h="135439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телефон с увеличенной клавиатурой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2189,00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650718538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Телефонный аппарат с усилением звука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369593682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диктофон для инвалидов по зрению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5626,67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623938840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наручные с синтезатором речи/часы-брелок карманные с речевым выходом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1886,67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1776856961"/>
                  </a:ext>
                </a:extLst>
              </a:tr>
              <a:tr h="135157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одежды (компрессион­ная одежда, белье) при ожогах для детей-инвалидов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00" b="1" spc="3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3366,67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619993385"/>
                  </a:ext>
                </a:extLst>
              </a:tr>
              <a:tr h="270315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Вспомогательные средства (прокладки из эластомера, </a:t>
                      </a: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гелевые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пластины) для предотвращения </a:t>
                      </a: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шрамообразования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(рубцевания) для детей-инвалидов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23034002"/>
                  </a:ext>
                </a:extLst>
              </a:tr>
              <a:tr h="1050636">
                <a:tc>
                  <a:txBody>
                    <a:bodyPr/>
                    <a:lstStyle/>
                    <a:p>
                      <a:pPr marL="508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000" b="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0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Планшет с возможностью выхода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 телекоммуникационную сеть "Интернет" по видеосвязи для инвалидов с двусторонней тугоухостью 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или глухотой, владеющих русским жестовым языком.</a:t>
                      </a:r>
                      <a:endParaRPr lang="ru-RU" sz="1000" spc="3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r>
                        <a:rPr lang="ru-RU" sz="1000" spc="2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планшета:операционная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4.0.3 и выше; экран 7" и </a:t>
                      </a:r>
                      <a:r>
                        <a:rPr lang="ru-RU" sz="1000" spc="2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более;разрешение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экрана 1024 х 600 и </a:t>
                      </a:r>
                      <a:r>
                        <a:rPr lang="ru-RU" sz="1000" spc="2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более;поддержка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мобильных сетей 3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4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;фронтальная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 не менее 1.3 </a:t>
                      </a:r>
                      <a:r>
                        <a:rPr lang="ru-RU" sz="1000" spc="2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Мпикс;поддержка</a:t>
                      </a: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навигации </a:t>
                      </a:r>
                      <a:r>
                        <a:rPr lang="ru-RU" sz="1000" spc="2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Глонасс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en-US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</a:t>
                      </a:r>
                      <a:endParaRPr lang="ru-RU" sz="1000" spc="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0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5660,00</a:t>
                      </a:r>
                      <a:endParaRPr lang="ru-RU" sz="1000" b="1" spc="30" dirty="0">
                        <a:effectLst/>
                        <a:latin typeface="Times New Roman" panose="02020603050405020304" pitchFamily="18" charset="0"/>
                        <a:ea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04" marR="41504" marT="0" marB="0"/>
                </a:tc>
                <a:extLst>
                  <a:ext uri="{0D108BD9-81ED-4DB2-BD59-A6C34878D82A}">
                    <a16:rowId xmlns:a16="http://schemas.microsoft.com/office/drawing/2014/main" val="358274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4"/>
    </mc:Choice>
    <mc:Fallback xmlns="">
      <p:transition spd="slow" advTm="96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789709"/>
            <a:ext cx="10728960" cy="5565216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2. </a:t>
            </a: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ДТСР-1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56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безвозмездно</a:t>
            </a: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передается инвалиду в собственность.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3. Инвалид имеет право на получение нового </a:t>
            </a: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ДТСР-1 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по истечении срока использования ранее предоставленного ему такого же вида </a:t>
            </a: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ДТСР-1</a:t>
            </a:r>
            <a:r>
              <a:rPr lang="ru-RU" sz="5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56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Передача инвалидам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 дополнительных технических средств реабилитации, стоимость которых </a:t>
            </a:r>
            <a:r>
              <a:rPr lang="ru-RU" sz="56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больше трехкратной величины прожиточного минимума в Ленинградской области на душу населения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, установленной Правительством Ленинградской области, осуществляется на основании заявления инвалида (законного представителя) о предоставлении инвалиду дополнительного технического средства реабилитации и перечня необходимых документов</a:t>
            </a:r>
            <a:r>
              <a:rPr lang="ru-RU" sz="56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Документы на получение 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технического средства реабилитации, стоимость которых больше трехкратной величины прожиточного минимума в Ленинградской области на душу населения, представляются заявителем (законным представителем) в следующие о</a:t>
            </a: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рганизации:  </a:t>
            </a:r>
            <a:endParaRPr lang="ru-RU" sz="5600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5600" u="sng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2"/>
              </a:rPr>
              <a:t>комитет по социальной защите населения</a:t>
            </a:r>
            <a:r>
              <a:rPr lang="ru-RU" sz="5600" u="sng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5600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Ленинградской области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г. Санкт-Петербург, ул. </a:t>
            </a:r>
            <a:r>
              <a:rPr lang="ru-RU" sz="56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Лафонская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, д.6, Литер А </a:t>
            </a:r>
            <a:b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56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График приема: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 понедельник -  четверг с 9.00 до 18.00</a:t>
            </a:r>
            <a:b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                          пятница с 9.00 до 17.00</a:t>
            </a:r>
            <a:b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                           перерыв с 12.00 до 13.00</a:t>
            </a:r>
            <a:b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тел. 611-46-31, </a:t>
            </a:r>
            <a:r>
              <a:rPr lang="ru-RU" sz="56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каб</a:t>
            </a: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. 521 А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lvl="0" indent="0" algn="ctr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5600" u="sng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3"/>
              </a:rPr>
              <a:t>МФЦ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5600" u="sng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4"/>
              </a:rPr>
              <a:t>в филиалы ЛОГКУ «Центра социальной защиты населения</a:t>
            </a:r>
            <a:r>
              <a:rPr lang="ru-RU" sz="5600" u="sng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4"/>
              </a:rPr>
              <a:t>»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почтовым отправлением в Комитет по социальной защите населения (документы должны быть заверены нотариально);</a:t>
            </a:r>
          </a:p>
          <a:p>
            <a:pPr marL="0" lvl="0" indent="0" algn="ctr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портал государственных и муниципальных услуг(функций) Ленинградской области;</a:t>
            </a:r>
          </a:p>
          <a:p>
            <a:pPr marL="0" lvl="0" indent="0" algn="ctr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Единый портал государственных услуг.</a:t>
            </a:r>
          </a:p>
          <a:p>
            <a:pPr algn="just">
              <a:spcAft>
                <a:spcPts val="0"/>
              </a:spcAft>
            </a:pPr>
            <a:r>
              <a:rPr lang="ru-RU" sz="5600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5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4"/>
    </mc:Choice>
    <mc:Fallback xmlns="">
      <p:transition spd="slow" advTm="1026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1659</Words>
  <Application>Microsoft Office PowerPoint</Application>
  <PresentationFormat>Широкоэкранный</PresentationFormat>
  <Paragraphs>344</Paragraphs>
  <Slides>19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Bookman Old Style</vt:lpstr>
      <vt:lpstr>Calibri</vt:lpstr>
      <vt:lpstr>Constantia</vt:lpstr>
      <vt:lpstr>Symbol</vt:lpstr>
      <vt:lpstr>Tahoma</vt:lpstr>
      <vt:lpstr>Times New Roman</vt:lpstr>
      <vt:lpstr>Wingdings 2</vt:lpstr>
      <vt:lpstr>Поток</vt:lpstr>
      <vt:lpstr>Тема Office</vt:lpstr>
      <vt:lpstr>  Пункт проката технических средств реабилитации </vt:lpstr>
      <vt:lpstr>Обеспечение детей-инвалидов ТСР</vt:lpstr>
      <vt:lpstr> Технические средства реабилитации инвалидов  </vt:lpstr>
      <vt:lpstr>Презентация PowerPoint</vt:lpstr>
      <vt:lpstr>Презентация PowerPoint</vt:lpstr>
      <vt:lpstr>Дополнительное техническое средство реабилитации для инвалида  (передача в собственность)(ДТСР-1) </vt:lpstr>
      <vt:lpstr>Презентация PowerPoint</vt:lpstr>
      <vt:lpstr>Презентация PowerPoint</vt:lpstr>
      <vt:lpstr>Презентация PowerPoint</vt:lpstr>
      <vt:lpstr>   Компенсация части расходов на самостоятельное приобретение дополнительных технических средств реабилитации для инвалида  (ДТСР-2)</vt:lpstr>
      <vt:lpstr>Пунктом проката могут воспользоваться: </vt:lpstr>
      <vt:lpstr>Для получения средств реабилитации необходимо:</vt:lpstr>
      <vt:lpstr>   Срок действия Договора (прокат технических средств реабилитации) определяется по соглашению сторон, но не может превышать 6 месяцев.           </vt:lpstr>
      <vt:lpstr>Перечень технических средств реабилитации для детей</vt:lpstr>
      <vt:lpstr>Адреса места нахождения пунктов проката</vt:lpstr>
      <vt:lpstr>Презентация PowerPoint</vt:lpstr>
      <vt:lpstr>Служба «Домой без преград»</vt:lpstr>
      <vt:lpstr>Презентация PowerPoint</vt:lpstr>
      <vt:lpstr>Презентация PowerPoint</vt:lpstr>
    </vt:vector>
  </TitlesOfParts>
  <Company>100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 проката технических средств реабилитации</dc:title>
  <dc:creator>User</dc:creator>
  <cp:lastModifiedBy>User</cp:lastModifiedBy>
  <cp:revision>40</cp:revision>
  <dcterms:created xsi:type="dcterms:W3CDTF">2020-09-03T11:49:21Z</dcterms:created>
  <dcterms:modified xsi:type="dcterms:W3CDTF">2021-11-16T13:56:27Z</dcterms:modified>
</cp:coreProperties>
</file>