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tadata" ContentType="application/binary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65" r:id="rId3"/>
    <p:sldId id="258" r:id="rId4"/>
    <p:sldId id="262" r:id="rId5"/>
    <p:sldId id="259" r:id="rId6"/>
    <p:sldId id="261" r:id="rId7"/>
  </p:sldIdLst>
  <p:sldSz cx="12192000" cy="6858000"/>
  <p:notesSz cx="6858000" cy="9144000"/>
  <p:embeddedFontLst>
    <p:embeddedFont>
      <p:font typeface="Calibri" pitchFamily="34" charset="0"/>
      <p:regular r:id="rId9"/>
      <p:bold r:id="rId10"/>
      <p:italic r:id="rId11"/>
      <p:boldItalic r:id="rId12"/>
    </p:embeddedFont>
    <p:embeddedFont>
      <p:font typeface="Montserrat" charset="-52"/>
      <p:regular r:id="rId13"/>
      <p:bold r:id="rId14"/>
      <p:italic r:id="rId15"/>
      <p:boldItalic r:id="rId16"/>
    </p:embeddedFont>
    <p:embeddedFont>
      <p:font typeface="Montserrat Black" charset="-52"/>
      <p:bold r:id="rId17"/>
      <p:boldItalic r:id="rId18"/>
    </p:embeddedFont>
    <p:embeddedFont>
      <p:font typeface="Montserrat SemiBold" charset="-52"/>
      <p:regular r:id="rId19"/>
      <p:bold r:id="rId20"/>
      <p:italic r:id="rId21"/>
      <p:boldItalic r:id="rId22"/>
    </p:embeddedFont>
    <p:embeddedFont>
      <p:font typeface="Montserrat ExtraBold" charset="-52"/>
      <p:bold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i9UBovmY4iNpKhDI8WJPxHsutL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54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>
        <p:scale>
          <a:sx n="86" d="100"/>
          <a:sy n="86" d="100"/>
        </p:scale>
        <p:origin x="-102" y="-150"/>
      </p:cViewPr>
      <p:guideLst>
        <p:guide orient="horz" pos="2183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28" Type="http://schemas.openxmlformats.org/officeDocument/2006/relationships/presProps" Target="presProp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514624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18" Type="http://schemas.openxmlformats.org/officeDocument/2006/relationships/image" Target="../media/image27.jpe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12" Type="http://schemas.openxmlformats.org/officeDocument/2006/relationships/image" Target="../media/image21.jpe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5.jpeg"/><Relationship Id="rId20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6.png"/><Relationship Id="rId15" Type="http://schemas.openxmlformats.org/officeDocument/2006/relationships/image" Target="../media/image24.jpeg"/><Relationship Id="rId10" Type="http://schemas.openxmlformats.org/officeDocument/2006/relationships/image" Target="../media/image19.jpeg"/><Relationship Id="rId19" Type="http://schemas.openxmlformats.org/officeDocument/2006/relationships/image" Target="../media/image28.png"/><Relationship Id="rId4" Type="http://schemas.openxmlformats.org/officeDocument/2006/relationships/image" Target="../media/image5.pn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hyperlink" Target="https://vk.com/id253462868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club207997762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 descr="C:\Users\Соня\Desktop\Мывместе 2\Шаблон\Ресурс 2@2x.png"/>
          <p:cNvPicPr preferRelativeResize="0"/>
          <p:nvPr/>
        </p:nvPicPr>
        <p:blipFill rotWithShape="1">
          <a:blip r:embed="rId4">
            <a:alphaModFix/>
          </a:blip>
          <a:srcRect r="8464"/>
          <a:stretch/>
        </p:blipFill>
        <p:spPr>
          <a:xfrm>
            <a:off x="0" y="0"/>
            <a:ext cx="1221798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 descr="C:\Users\Соня\Desktop\Мывместе 2\Шаблон\Элементы\Ресурс 6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63105" y="1433574"/>
            <a:ext cx="5161498" cy="1939018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/>
          <p:nvPr/>
        </p:nvSpPr>
        <p:spPr>
          <a:xfrm>
            <a:off x="3992646" y="2625413"/>
            <a:ext cx="810449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/>
          <p:nvPr/>
        </p:nvSpPr>
        <p:spPr>
          <a:xfrm>
            <a:off x="604921" y="4964050"/>
            <a:ext cx="3567029" cy="2443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"/>
          <p:cNvSpPr/>
          <p:nvPr/>
        </p:nvSpPr>
        <p:spPr>
          <a:xfrm>
            <a:off x="8538358" y="5051539"/>
            <a:ext cx="3474833" cy="437607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"/>
          <p:cNvSpPr/>
          <p:nvPr/>
        </p:nvSpPr>
        <p:spPr>
          <a:xfrm>
            <a:off x="8573984" y="5735783"/>
            <a:ext cx="3408219" cy="816058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"/>
          <p:cNvSpPr/>
          <p:nvPr/>
        </p:nvSpPr>
        <p:spPr>
          <a:xfrm>
            <a:off x="5062621" y="5030024"/>
            <a:ext cx="6919581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rgbClr val="FF954D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                            УВА </a:t>
            </a:r>
            <a:r>
              <a:rPr lang="ru-RU" sz="1800" b="1" dirty="0">
                <a:solidFill>
                  <a:srgbClr val="FF954D"/>
                </a:solidFill>
                <a:latin typeface="Montserrat"/>
                <a:ea typeface="Montserrat"/>
                <a:cs typeface="Montserrat"/>
                <a:sym typeface="Montserrat"/>
              </a:rPr>
              <a:t>действует</a:t>
            </a:r>
            <a:endParaRPr/>
          </a:p>
        </p:txBody>
      </p:sp>
      <p:sp>
        <p:nvSpPr>
          <p:cNvPr id="99" name="Google Shape;99;p1"/>
          <p:cNvSpPr/>
          <p:nvPr/>
        </p:nvSpPr>
        <p:spPr>
          <a:xfrm>
            <a:off x="8110847" y="5652656"/>
            <a:ext cx="3835729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rgbClr val="FF954D"/>
                </a:solidFill>
                <a:latin typeface="Montserrat"/>
                <a:ea typeface="Montserrat"/>
                <a:cs typeface="Montserrat"/>
                <a:sym typeface="Montserrat"/>
              </a:rPr>
              <a:t>    </a:t>
            </a:r>
            <a:r>
              <a:rPr lang="ru-RU" sz="1800" b="1" dirty="0" err="1" smtClean="0">
                <a:solidFill>
                  <a:srgbClr val="FF954D"/>
                </a:solidFill>
                <a:latin typeface="Montserrat"/>
                <a:ea typeface="Montserrat"/>
                <a:cs typeface="Montserrat"/>
                <a:sym typeface="Montserrat"/>
              </a:rPr>
              <a:t>Шляпина</a:t>
            </a:r>
            <a:r>
              <a:rPr lang="ru-RU" sz="1800" b="1" dirty="0" smtClean="0">
                <a:solidFill>
                  <a:srgbClr val="FF954D"/>
                </a:solidFill>
                <a:latin typeface="Montserrat"/>
                <a:ea typeface="Montserrat"/>
                <a:cs typeface="Montserrat"/>
                <a:sym typeface="Montserrat"/>
              </a:rPr>
              <a:t> Людмила     Юрьевна</a:t>
            </a:r>
            <a:endParaRPr dirty="0"/>
          </a:p>
        </p:txBody>
      </p:sp>
      <p:pic>
        <p:nvPicPr>
          <p:cNvPr id="2052" name="Picture 4" descr="C:\Users\user\Desktop\премия мы вместе22\Обложка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3338" y="736269"/>
            <a:ext cx="8308560" cy="5919849"/>
          </a:xfrm>
          <a:prstGeom prst="rect">
            <a:avLst/>
          </a:prstGeom>
          <a:noFill/>
          <a:ln w="38100">
            <a:solidFill>
              <a:srgbClr val="FF954D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" descr="C:\Users\Соня\Desktop\Мывместе 2\Шаблон\Элементы\Ресурс 12@2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"/>
          <p:cNvSpPr/>
          <p:nvPr/>
        </p:nvSpPr>
        <p:spPr>
          <a:xfrm>
            <a:off x="-53900" y="-77786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5080799" y="1292738"/>
            <a:ext cx="2099474" cy="461665"/>
          </a:xfrm>
          <a:prstGeom prst="roundRect">
            <a:avLst>
              <a:gd name="adj" fmla="val 50000"/>
            </a:avLst>
          </a:prstGeom>
          <a:solidFill>
            <a:srgbClr val="FF95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4308490" y="443060"/>
            <a:ext cx="435783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</a:t>
            </a:r>
            <a:r>
              <a:rPr lang="ru-RU" sz="4000" b="1" dirty="0" smtClean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ПРАКТИКЕ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"/>
          <p:cNvSpPr txBox="1"/>
          <p:nvPr/>
        </p:nvSpPr>
        <p:spPr>
          <a:xfrm>
            <a:off x="5213445" y="1310186"/>
            <a:ext cx="1978925" cy="397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20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Для кого?</a:t>
            </a:r>
            <a:endParaRPr sz="2000"/>
          </a:p>
        </p:txBody>
      </p:sp>
      <p:pic>
        <p:nvPicPr>
          <p:cNvPr id="109" name="Google Shape;109;p2" descr="C:\Users\Соня\Desktop\Мывместе 2\Шаблон\Элементы\Ресурс 11@2x.png"/>
          <p:cNvPicPr preferRelativeResize="0"/>
          <p:nvPr/>
        </p:nvPicPr>
        <p:blipFill rotWithShape="1">
          <a:blip r:embed="rId4">
            <a:alphaModFix/>
          </a:blip>
          <a:srcRect r="58451" b="40180"/>
          <a:stretch/>
        </p:blipFill>
        <p:spPr>
          <a:xfrm>
            <a:off x="-53900" y="-77786"/>
            <a:ext cx="4443020" cy="359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 descr="C:\Users\Соня\Desktop\Мывместе 2\Шаблон\Элементы\Ресурс 15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7782" y="1856096"/>
            <a:ext cx="4023031" cy="1173708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"/>
          <p:cNvSpPr txBox="1"/>
          <p:nvPr/>
        </p:nvSpPr>
        <p:spPr>
          <a:xfrm>
            <a:off x="1037618" y="1947553"/>
            <a:ext cx="3696307" cy="1218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ru-RU" sz="2300" b="1" dirty="0" smtClean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Актуальность:   </a:t>
            </a:r>
            <a: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50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2" name="Google Shape;112;p2" descr="C:\Users\Соня\Desktop\Мывместе 2\Шаблон\Элементы\Ресурс 20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96414" y="4316051"/>
            <a:ext cx="3402484" cy="25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 descr="C:\Users\Соня\Desktop\Мывместе 2\Шаблон\Элементы\Ресурс 12@2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73534" y="2032000"/>
            <a:ext cx="4866750" cy="3704931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"/>
          <p:cNvSpPr txBox="1"/>
          <p:nvPr/>
        </p:nvSpPr>
        <p:spPr>
          <a:xfrm>
            <a:off x="4954361" y="1923803"/>
            <a:ext cx="4708254" cy="113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1"/>
              </a:buClr>
              <a:buSzPts val="1400"/>
            </a:pPr>
            <a:r>
              <a:rPr lang="ru-RU" sz="1200" dirty="0" smtClean="0">
                <a:solidFill>
                  <a:schemeClr val="dk1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2022 </a:t>
            </a:r>
            <a:r>
              <a:rPr lang="ru-RU" sz="1200" dirty="0">
                <a:solidFill>
                  <a:schemeClr val="dk1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год объявлен </a:t>
            </a:r>
            <a:r>
              <a:rPr lang="ru-RU" sz="1200" dirty="0" smtClean="0">
                <a:solidFill>
                  <a:schemeClr val="dk1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Годом образования в </a:t>
            </a:r>
            <a:r>
              <a:rPr lang="ru-RU" sz="1200" dirty="0" smtClean="0">
                <a:solidFill>
                  <a:schemeClr val="dk1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Удмуртии .</a:t>
            </a:r>
          </a:p>
          <a:p>
            <a:pPr lvl="0">
              <a:buClr>
                <a:schemeClr val="dk1"/>
              </a:buClr>
              <a:buSzPts val="1400"/>
            </a:pPr>
            <a:r>
              <a:rPr lang="ru-RU" sz="1200" dirty="0" smtClean="0">
                <a:solidFill>
                  <a:schemeClr val="dk1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Создана программа обучения актива </a:t>
            </a:r>
            <a:r>
              <a:rPr lang="ru-RU" sz="1200" dirty="0" err="1" smtClean="0">
                <a:solidFill>
                  <a:schemeClr val="dk1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Увинской</a:t>
            </a:r>
            <a:r>
              <a:rPr lang="ru-RU" sz="1200" dirty="0" smtClean="0">
                <a:solidFill>
                  <a:schemeClr val="dk1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 районной организации ветеранов.</a:t>
            </a:r>
            <a:endParaRPr lang="ru-RU" sz="1200" dirty="0" smtClean="0">
              <a:solidFill>
                <a:schemeClr val="dk1"/>
              </a:solidFill>
              <a:latin typeface="+mj-lt"/>
              <a:ea typeface="Montserrat SemiBold"/>
              <a:cs typeface="Montserrat SemiBold"/>
              <a:sym typeface="Montserrat SemiBold"/>
            </a:endParaRPr>
          </a:p>
          <a:p>
            <a:pPr lvl="0">
              <a:buClr>
                <a:schemeClr val="dk1"/>
              </a:buClr>
              <a:buSzPts val="1400"/>
            </a:pPr>
            <a:r>
              <a:rPr lang="ru-RU" sz="1200" dirty="0" smtClean="0">
                <a:solidFill>
                  <a:schemeClr val="dk1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Обучение </a:t>
            </a:r>
            <a:r>
              <a:rPr lang="ru-RU" sz="1200" dirty="0">
                <a:solidFill>
                  <a:schemeClr val="dk1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целенаправленно, планомерно, доступно.  Используются  инновационные формы и методы. </a:t>
            </a:r>
            <a:endParaRPr sz="1200" dirty="0">
              <a:solidFill>
                <a:schemeClr val="accent6"/>
              </a:solidFill>
              <a:latin typeface="+mj-lt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7" name="Google Shape;117;p2" descr="C:\Users\Соня\Desktop\Мывместе 2\Шаблон\Элементы\Ресурс 15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7781" y="3466608"/>
            <a:ext cx="4023031" cy="623908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"/>
          <p:cNvSpPr txBox="1"/>
          <p:nvPr/>
        </p:nvSpPr>
        <p:spPr>
          <a:xfrm>
            <a:off x="1037618" y="3572672"/>
            <a:ext cx="4625331" cy="597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ru-RU" sz="1800" b="1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Целевая аудитория:</a:t>
            </a:r>
            <a:r>
              <a:rPr lang="ru-RU" sz="1500" b="1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500" b="1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500" b="1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9" name="Google Shape;119;p2" descr="C:\Users\Соня\Desktop\Мывместе 2\Шаблон\Элементы\Ресурс 15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7781" y="4236313"/>
            <a:ext cx="4023031" cy="623908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"/>
          <p:cNvSpPr txBox="1"/>
          <p:nvPr/>
        </p:nvSpPr>
        <p:spPr>
          <a:xfrm>
            <a:off x="1037618" y="4361181"/>
            <a:ext cx="4625331" cy="559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ru-RU" sz="1800" b="1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Цель:</a:t>
            </a:r>
            <a:endParaRPr sz="1500" b="1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21" name="Google Shape;121;p2" descr="C:\Users\Соня\Desktop\Мывместе 2\Шаблон\Элементы\Ресурс 15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7781" y="5334901"/>
            <a:ext cx="4023031" cy="623908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"/>
          <p:cNvSpPr txBox="1"/>
          <p:nvPr/>
        </p:nvSpPr>
        <p:spPr>
          <a:xfrm>
            <a:off x="1037619" y="5332021"/>
            <a:ext cx="3843140" cy="581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ru-RU" sz="1800" b="1" dirty="0" smtClean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Задачи:</a:t>
            </a:r>
            <a:endParaRPr sz="1500" b="1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3" name="Google Shape;123;p2"/>
          <p:cNvSpPr txBox="1"/>
          <p:nvPr/>
        </p:nvSpPr>
        <p:spPr>
          <a:xfrm>
            <a:off x="4954362" y="3477313"/>
            <a:ext cx="4261549" cy="733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Председатели первичных ветеранских организаций, </a:t>
            </a:r>
            <a:r>
              <a:rPr lang="ru-RU" sz="1200" dirty="0" smtClean="0">
                <a:solidFill>
                  <a:schemeClr val="dk1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члены Президиума, руководители </a:t>
            </a:r>
            <a:r>
              <a:rPr lang="ru-RU" sz="1200" dirty="0">
                <a:solidFill>
                  <a:schemeClr val="dk1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клубов по интересам</a:t>
            </a:r>
            <a: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5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4" name="Google Shape;124;p2"/>
          <p:cNvSpPr txBox="1"/>
          <p:nvPr/>
        </p:nvSpPr>
        <p:spPr>
          <a:xfrm>
            <a:off x="4954362" y="4241533"/>
            <a:ext cx="4261549" cy="733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>
              <a:buClr>
                <a:schemeClr val="dk1"/>
              </a:buClr>
              <a:buSzPts val="1400"/>
            </a:pPr>
            <a:r>
              <a:rPr lang="ru-RU" sz="1200" dirty="0"/>
              <a:t>Содействие повышению эффективности и устойчивости деятельности первичных ветеранских организаций </a:t>
            </a:r>
            <a:r>
              <a:rPr lang="ru-RU" sz="1200" dirty="0" err="1"/>
              <a:t>Увинского</a:t>
            </a:r>
            <a:r>
              <a:rPr lang="ru-RU" sz="1200" dirty="0"/>
              <a:t> района, действующих в интересах людей </a:t>
            </a:r>
            <a:r>
              <a:rPr lang="ru-RU" sz="1200" dirty="0" smtClean="0"/>
              <a:t>пожилого возраста </a:t>
            </a:r>
            <a:r>
              <a:rPr lang="ru-RU" sz="12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2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2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5" name="Google Shape;125;p2"/>
          <p:cNvSpPr txBox="1"/>
          <p:nvPr/>
        </p:nvSpPr>
        <p:spPr>
          <a:xfrm>
            <a:off x="4954362" y="5320145"/>
            <a:ext cx="4261549" cy="629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algn="just"/>
            <a:r>
              <a:rPr lang="ru-RU" sz="4800" dirty="0" smtClean="0"/>
              <a:t>С</a:t>
            </a:r>
            <a:r>
              <a:rPr lang="ru-RU" sz="4800" dirty="0" smtClean="0"/>
              <a:t>овершенствование системы знаний, навыков и </a:t>
            </a:r>
            <a:r>
              <a:rPr lang="ru-RU" sz="4800" dirty="0" smtClean="0"/>
              <a:t>компетенций </a:t>
            </a:r>
            <a:r>
              <a:rPr lang="ru-RU" sz="4800" dirty="0" smtClean="0"/>
              <a:t>актива ветеранских организаций района путём реализации системы обучения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5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8624C48-BD50-0BD0-B5D1-3957CA5681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6346" y="2361962"/>
            <a:ext cx="2833199" cy="28331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3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"/>
          <p:cNvSpPr/>
          <p:nvPr/>
        </p:nvSpPr>
        <p:spPr>
          <a:xfrm>
            <a:off x="-53900" y="-77786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3"/>
          <p:cNvSpPr/>
          <p:nvPr/>
        </p:nvSpPr>
        <p:spPr>
          <a:xfrm>
            <a:off x="4144488" y="1045030"/>
            <a:ext cx="4191989" cy="709374"/>
          </a:xfrm>
          <a:prstGeom prst="roundRect">
            <a:avLst>
              <a:gd name="adj" fmla="val 50000"/>
            </a:avLst>
          </a:prstGeom>
          <a:solidFill>
            <a:srgbClr val="FF95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lt1"/>
                </a:solidFill>
                <a:latin typeface="Montserrat" charset="-52"/>
                <a:ea typeface="Calibri"/>
                <a:cs typeface="Calibri"/>
                <a:sym typeface="Calibri"/>
              </a:rPr>
              <a:t>Мероприятия</a:t>
            </a:r>
            <a:endParaRPr sz="2000" b="1">
              <a:solidFill>
                <a:schemeClr val="lt1"/>
              </a:solidFill>
              <a:latin typeface="Montserrat" charset="-52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3"/>
          <p:cNvSpPr/>
          <p:nvPr/>
        </p:nvSpPr>
        <p:spPr>
          <a:xfrm>
            <a:off x="4308491" y="443060"/>
            <a:ext cx="429076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</a:t>
            </a:r>
            <a:r>
              <a:rPr lang="ru-RU" sz="4000" b="1" dirty="0" smtClean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ПРАКТИКЕ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"/>
          <p:cNvSpPr txBox="1"/>
          <p:nvPr/>
        </p:nvSpPr>
        <p:spPr>
          <a:xfrm>
            <a:off x="4738255" y="1151907"/>
            <a:ext cx="3087583" cy="528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endParaRPr sz="2000"/>
          </a:p>
        </p:txBody>
      </p:sp>
      <p:pic>
        <p:nvPicPr>
          <p:cNvPr id="136" name="Google Shape;136;p3" descr="C:\Users\Соня\Desktop\Мывместе 2\Шаблон\Элементы\Ресурс 11@2x.png"/>
          <p:cNvPicPr preferRelativeResize="0"/>
          <p:nvPr/>
        </p:nvPicPr>
        <p:blipFill rotWithShape="1">
          <a:blip r:embed="rId5">
            <a:alphaModFix/>
          </a:blip>
          <a:srcRect r="58451" b="40180"/>
          <a:stretch/>
        </p:blipFill>
        <p:spPr>
          <a:xfrm>
            <a:off x="-53900" y="-77786"/>
            <a:ext cx="4443020" cy="359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3" descr="C:\Users\Соня\Desktop\Мывместе 2\Шаблон\Элементы\Ресурс 15@2x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2546" y="2170547"/>
            <a:ext cx="7016385" cy="3706683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3"/>
          <p:cNvSpPr txBox="1"/>
          <p:nvPr/>
        </p:nvSpPr>
        <p:spPr>
          <a:xfrm>
            <a:off x="868033" y="2161310"/>
            <a:ext cx="6934849" cy="368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342900" indent="-342900">
              <a:spcBef>
                <a:spcPts val="360"/>
              </a:spcBef>
              <a:buClr>
                <a:schemeClr val="lt1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2600" b="1" dirty="0" smtClean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Обучающие семинары</a:t>
            </a: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2600" b="1" dirty="0" smtClean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Курсы </a:t>
            </a:r>
            <a:r>
              <a:rPr lang="ru-RU" sz="2600" b="1" dirty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по программе "Компьютерная </a:t>
            </a:r>
            <a:r>
              <a:rPr lang="ru-RU" sz="2600" b="1" dirty="0" smtClean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грамотность»</a:t>
            </a:r>
            <a:endParaRPr lang="ru-RU" sz="2600" b="1" dirty="0">
              <a:solidFill>
                <a:schemeClr val="bg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2600" b="1" dirty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Слет активистов ветеранского движения </a:t>
            </a: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2600" b="1" dirty="0" smtClean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Конкурс «Лучшая </a:t>
            </a:r>
            <a:r>
              <a:rPr lang="ru-RU" sz="2600" b="1" dirty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ветеранская </a:t>
            </a:r>
            <a:r>
              <a:rPr lang="ru-RU" sz="2600" b="1" dirty="0" smtClean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организация» </a:t>
            </a:r>
            <a:endParaRPr lang="ru-RU" sz="2600" b="1" dirty="0">
              <a:solidFill>
                <a:schemeClr val="bg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2600" b="1" dirty="0" smtClean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Стажировки</a:t>
            </a:r>
            <a:endParaRPr lang="ru-RU" sz="2600" b="1" dirty="0">
              <a:solidFill>
                <a:schemeClr val="bg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2600" b="1" dirty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Конкурс </a:t>
            </a:r>
            <a:r>
              <a:rPr lang="ru-RU" sz="2600" b="1" dirty="0" smtClean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«Лучший </a:t>
            </a:r>
            <a:r>
              <a:rPr lang="ru-RU" sz="2600" b="1" dirty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председатель первичной ветеранской </a:t>
            </a:r>
            <a:r>
              <a:rPr lang="ru-RU" sz="2600" b="1" dirty="0" smtClean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организации»</a:t>
            </a:r>
            <a:endParaRPr lang="ru-RU" sz="2600" b="1" dirty="0">
              <a:solidFill>
                <a:schemeClr val="bg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2600" b="1" dirty="0" smtClean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Брифинг  </a:t>
            </a:r>
            <a:r>
              <a:rPr lang="ru-RU" sz="2600" b="1" dirty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со </a:t>
            </a:r>
            <a:r>
              <a:rPr lang="ru-RU" sz="2600" b="1" dirty="0" smtClean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СМИ</a:t>
            </a: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2600" b="1" dirty="0" smtClean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Стажировки </a:t>
            </a: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2600" b="1" dirty="0" smtClean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Консультации</a:t>
            </a: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r>
              <a:rPr lang="ru-RU" b="1" dirty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b="1" dirty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b="1" dirty="0">
              <a:solidFill>
                <a:schemeClr val="bg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39" name="Google Shape;139;p3" descr="C:\Users\Соня\Desktop\Мывместе 2\Шаблон\Элементы\Ресурс 20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96414" y="4316051"/>
            <a:ext cx="3402484" cy="25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02882" y="1058333"/>
            <a:ext cx="4369177" cy="5317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3" descr="C:\Users\Соня\Desktop\Мывместе 2\Шаблон\Элементы\Ресурс 2@2x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3713139"/>
            <a:ext cx="3186460" cy="3144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90911C3-ECCC-6F37-1BEE-8B7E24CEF9B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136" r="43612"/>
          <a:stretch/>
        </p:blipFill>
        <p:spPr>
          <a:xfrm>
            <a:off x="7998369" y="2170547"/>
            <a:ext cx="3880240" cy="3706683"/>
          </a:xfrm>
          <a:prstGeom prst="rect">
            <a:avLst/>
          </a:prstGeom>
          <a:ln w="57150">
            <a:solidFill>
              <a:srgbClr val="FF954D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3" descr="C:\Users\Соня\Desktop\Мывместе 2\Шаблон\Элементы\Ресурс 12@2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"/>
          <p:cNvSpPr/>
          <p:nvPr/>
        </p:nvSpPr>
        <p:spPr>
          <a:xfrm>
            <a:off x="-53900" y="-77786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3"/>
          <p:cNvSpPr/>
          <p:nvPr/>
        </p:nvSpPr>
        <p:spPr>
          <a:xfrm>
            <a:off x="5080799" y="1292738"/>
            <a:ext cx="2099474" cy="461665"/>
          </a:xfrm>
          <a:prstGeom prst="roundRect">
            <a:avLst>
              <a:gd name="adj" fmla="val 50000"/>
            </a:avLst>
          </a:prstGeom>
          <a:solidFill>
            <a:srgbClr val="FF95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ru-RU" sz="2000" b="1" dirty="0" smtClean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Результаты</a:t>
            </a:r>
            <a:endParaRPr sz="200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3"/>
          <p:cNvSpPr/>
          <p:nvPr/>
        </p:nvSpPr>
        <p:spPr>
          <a:xfrm>
            <a:off x="4308490" y="443060"/>
            <a:ext cx="448531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</a:t>
            </a:r>
            <a:r>
              <a:rPr lang="ru-RU" sz="4000" b="1" dirty="0" smtClean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ПРАКТИКЕ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"/>
          <p:cNvSpPr txBox="1"/>
          <p:nvPr/>
        </p:nvSpPr>
        <p:spPr>
          <a:xfrm>
            <a:off x="5402368" y="1325811"/>
            <a:ext cx="1429039" cy="313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endParaRPr/>
          </a:p>
        </p:txBody>
      </p:sp>
      <p:pic>
        <p:nvPicPr>
          <p:cNvPr id="136" name="Google Shape;136;p3" descr="C:\Users\Соня\Desktop\Мывместе 2\Шаблон\Элементы\Ресурс 11@2x.png"/>
          <p:cNvPicPr preferRelativeResize="0"/>
          <p:nvPr/>
        </p:nvPicPr>
        <p:blipFill rotWithShape="1">
          <a:blip r:embed="rId4">
            <a:alphaModFix/>
          </a:blip>
          <a:srcRect r="58451" b="40180"/>
          <a:stretch/>
        </p:blipFill>
        <p:spPr>
          <a:xfrm>
            <a:off x="-53900" y="-77786"/>
            <a:ext cx="4443020" cy="359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3" descr="C:\Users\Соня\Desktop\Мывместе 2\Шаблон\Элементы\Ресурс 15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7708" y="2054193"/>
            <a:ext cx="6777942" cy="3451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3" descr="C:\Users\Соня\Desktop\Мывместе 2\Шаблон\Элементы\Ресурс 20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96414" y="4316051"/>
            <a:ext cx="3402484" cy="25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" descr="C:\Users\Соня\Desktop\Мывместе 2\Шаблон\Элементы\Ресурс 12@2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02882" y="1432755"/>
            <a:ext cx="4369177" cy="494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3" descr="C:\Users\Соня\Desktop\Мывместе 2\Шаблон\Элементы\Ресурс 16@2x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10768" y="2185295"/>
            <a:ext cx="2683956" cy="3395497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3"/>
          <p:cNvSpPr txBox="1"/>
          <p:nvPr/>
        </p:nvSpPr>
        <p:spPr>
          <a:xfrm>
            <a:off x="615076" y="2145470"/>
            <a:ext cx="6308160" cy="3364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800" b="1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</a:t>
            </a:r>
            <a:endParaRPr dirty="0"/>
          </a:p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увеличение количества пенсионеров, участвующих в мероприятиях, посещающих клубы по интересам за счет активизации и усвоения компетенций председателями первичных ветеранских организаций и клубов по </a:t>
            </a:r>
            <a:r>
              <a:rPr lang="ru-RU" sz="18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интересам на 30%;</a:t>
            </a:r>
            <a:endParaRPr lang="ru-RU" sz="18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увеличение количества </a:t>
            </a:r>
            <a:r>
              <a:rPr lang="ru-RU" sz="18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добровольцев;</a:t>
            </a:r>
            <a:endParaRPr lang="ru-RU" sz="18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увеличение количества первичных ветеранских организаций и клубов по интересам за счет освоения компьютерных технологий, </a:t>
            </a:r>
            <a:r>
              <a:rPr lang="ru-RU" sz="18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информированности на 30%.</a:t>
            </a:r>
            <a:endParaRPr lang="ru-RU" sz="18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4" name="Google Shape;144;p3"/>
          <p:cNvSpPr txBox="1"/>
          <p:nvPr/>
        </p:nvSpPr>
        <p:spPr>
          <a:xfrm>
            <a:off x="9608923" y="3656084"/>
            <a:ext cx="984363" cy="733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4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фото</a:t>
            </a:r>
            <a:r>
              <a:rPr lang="ru-RU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50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45" name="Google Shape;145;p3" descr="C:\Users\Соня\Desktop\Мывместе 2\Шаблон\Элементы\Ресурс 2@2x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63599" y="3737554"/>
            <a:ext cx="3186460" cy="3144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B146F11-9BE5-094B-F1C1-00BA01DF768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7639" t="7217" r="3745" b="8268"/>
          <a:stretch/>
        </p:blipFill>
        <p:spPr>
          <a:xfrm>
            <a:off x="7221296" y="2054193"/>
            <a:ext cx="4825968" cy="3451892"/>
          </a:xfrm>
          <a:prstGeom prst="rect">
            <a:avLst/>
          </a:prstGeom>
          <a:ln w="57150">
            <a:solidFill>
              <a:srgbClr val="FF954D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06552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4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4"/>
          <p:cNvSpPr/>
          <p:nvPr/>
        </p:nvSpPr>
        <p:spPr>
          <a:xfrm>
            <a:off x="0" y="-77786"/>
            <a:ext cx="8113853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sz="18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https://vk.com/id253462868?w=wall253462868_2921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4"/>
          <p:cNvSpPr/>
          <p:nvPr/>
        </p:nvSpPr>
        <p:spPr>
          <a:xfrm>
            <a:off x="4053901" y="1292738"/>
            <a:ext cx="4947595" cy="461665"/>
          </a:xfrm>
          <a:prstGeom prst="roundRect">
            <a:avLst>
              <a:gd name="adj" fmla="val 50000"/>
            </a:avLst>
          </a:prstGeom>
          <a:solidFill>
            <a:srgbClr val="FF95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4"/>
          <p:cNvSpPr/>
          <p:nvPr/>
        </p:nvSpPr>
        <p:spPr>
          <a:xfrm>
            <a:off x="4308491" y="443060"/>
            <a:ext cx="424212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</a:t>
            </a:r>
            <a:r>
              <a:rPr lang="ru-RU" sz="4000" b="1" dirty="0" smtClean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ПРАКТИКЕ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4"/>
          <p:cNvSpPr txBox="1"/>
          <p:nvPr/>
        </p:nvSpPr>
        <p:spPr>
          <a:xfrm>
            <a:off x="4307232" y="1353107"/>
            <a:ext cx="4553000" cy="313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20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Нас знают! Нас поддерживают</a:t>
            </a:r>
            <a:r>
              <a:rPr lang="ru-RU" sz="19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! поддерживают</a:t>
            </a:r>
            <a:endParaRPr/>
          </a:p>
        </p:txBody>
      </p:sp>
      <p:pic>
        <p:nvPicPr>
          <p:cNvPr id="155" name="Google Shape;155;p4" descr="C:\Users\Соня\Desktop\Мывместе 2\Шаблон\Элементы\Ресурс 11@2x.png"/>
          <p:cNvPicPr preferRelativeResize="0"/>
          <p:nvPr/>
        </p:nvPicPr>
        <p:blipFill rotWithShape="1">
          <a:blip r:embed="rId5">
            <a:alphaModFix/>
          </a:blip>
          <a:srcRect r="58451" b="40180"/>
          <a:stretch/>
        </p:blipFill>
        <p:spPr>
          <a:xfrm>
            <a:off x="0" y="0"/>
            <a:ext cx="4443020" cy="3599848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4"/>
          <p:cNvSpPr txBox="1"/>
          <p:nvPr/>
        </p:nvSpPr>
        <p:spPr>
          <a:xfrm flipV="1">
            <a:off x="2124289" y="1154244"/>
            <a:ext cx="5400773" cy="1051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FF954D"/>
              </a:buClr>
              <a:buSzPts val="1800"/>
              <a:buFont typeface="Arial"/>
              <a:buNone/>
            </a:pPr>
            <a:r>
              <a:rPr lang="ru-RU" sz="1800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800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800" dirty="0">
              <a:solidFill>
                <a:srgbClr val="FF954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57" name="Google Shape;157;p4" descr="C:\Users\Соня\Desktop\Мывместе 2\Шаблон\Элементы\Ресурс 2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71100" y="-132492"/>
            <a:ext cx="1574800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4" descr="C:\Users\Соня\Desktop\Мывместе 2\Шаблон\Элементы\Ресурс 3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407252" y="393570"/>
            <a:ext cx="1460500" cy="241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4"/>
          <p:cNvSpPr/>
          <p:nvPr/>
        </p:nvSpPr>
        <p:spPr>
          <a:xfrm>
            <a:off x="263236" y="5292436"/>
            <a:ext cx="11540837" cy="1565564"/>
          </a:xfrm>
          <a:prstGeom prst="roundRect">
            <a:avLst>
              <a:gd name="adj" fmla="val 9552"/>
            </a:avLst>
          </a:prstGeom>
          <a:noFill/>
          <a:ln w="38100" cap="flat" cmpd="sng">
            <a:solidFill>
              <a:srgbClr val="FF954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19797" y="2592729"/>
            <a:ext cx="81717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100" name="Picture 4" descr="C:\Users\user\Desktop\премия мы вместе22\3cj8W8UBKajFSUCSbhVsAaRON4b05dDTwoZw_2z6UntFpJgYCDTDyN7Y1JteF_-XsR-nHblRfVcf3KM6AHenKMtV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215723" y="0"/>
            <a:ext cx="1976277" cy="2635036"/>
          </a:xfrm>
          <a:prstGeom prst="rect">
            <a:avLst/>
          </a:prstGeom>
          <a:noFill/>
          <a:ln w="38100">
            <a:solidFill>
              <a:srgbClr val="FF954D"/>
            </a:solidFill>
          </a:ln>
        </p:spPr>
      </p:pic>
      <p:pic>
        <p:nvPicPr>
          <p:cNvPr id="4101" name="Picture 5" descr="C:\Users\user\Desktop\премия мы вместе22\mC9e42V-Yec0unfXQe7xdXahzQGbzyhQHHbcls65A66jiZAQq5jtbRIxiGMY6B92CXaO2rj9Mvy5NHUrXY5aBfJY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770522" y="2269343"/>
            <a:ext cx="2043684" cy="2724912"/>
          </a:xfrm>
          <a:prstGeom prst="rect">
            <a:avLst/>
          </a:prstGeom>
          <a:noFill/>
          <a:ln w="38100">
            <a:solidFill>
              <a:srgbClr val="FF954D"/>
            </a:solidFill>
          </a:ln>
        </p:spPr>
      </p:pic>
      <p:pic>
        <p:nvPicPr>
          <p:cNvPr id="4103" name="Picture 7" descr="https://sun9-52.userapi.com/impf/uZIrwSFDsBsAovKY29Dg3q0IvjXlXCj1eHj46g/Y_98sFF-MCw.jpg?size=312x251&amp;quality=96&amp;sign=74adece47d1b8723eb9371c7f9713e8c&amp;type=album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402624" y="5637683"/>
            <a:ext cx="1216976" cy="979042"/>
          </a:xfrm>
          <a:prstGeom prst="rect">
            <a:avLst/>
          </a:prstGeom>
          <a:noFill/>
        </p:spPr>
      </p:pic>
      <p:pic>
        <p:nvPicPr>
          <p:cNvPr id="4105" name="Picture 9" descr="https://sun9-46.userapi.com/impg/CzTt9CghTaeGtpvqcFuth3Fw-VEFzHVoxBTohQ/58Jn80rom7k.jpg?size=1280x908&amp;quality=95&amp;sign=5bc638a221ef23e9fa3fc0b10467347b&amp;type=album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844640" y="5581062"/>
            <a:ext cx="1432960" cy="1016506"/>
          </a:xfrm>
          <a:prstGeom prst="rect">
            <a:avLst/>
          </a:prstGeom>
          <a:noFill/>
        </p:spPr>
      </p:pic>
      <p:pic>
        <p:nvPicPr>
          <p:cNvPr id="4107" name="Picture 11" descr="https://sun9-68.userapi.com/impf/c834103/v834103820/179005/SUqV1lpo3g0.jpg?size=1181x1181&amp;quality=96&amp;sign=ee0d121f9a4d55d1d798470e801c58a8&amp;type=album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396038" y="5565112"/>
            <a:ext cx="1292888" cy="1292888"/>
          </a:xfrm>
          <a:prstGeom prst="rect">
            <a:avLst/>
          </a:prstGeom>
          <a:noFill/>
        </p:spPr>
      </p:pic>
      <p:pic>
        <p:nvPicPr>
          <p:cNvPr id="4109" name="Picture 13" descr="https://sun7-14.userapi.com/impf/AlsOGGmvWJRUmkuAYisZ8Vp7jedPuHlUKRI87Q/9hqHgCpGyDE.jpg?size=1068x1080&amp;quality=95&amp;sign=6f957922662a9f4608345af3b1264856&amp;type=album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666325" y="5527964"/>
            <a:ext cx="1315258" cy="1330036"/>
          </a:xfrm>
          <a:prstGeom prst="rect">
            <a:avLst/>
          </a:prstGeom>
          <a:noFill/>
        </p:spPr>
      </p:pic>
      <p:pic>
        <p:nvPicPr>
          <p:cNvPr id="4111" name="Picture 15" descr="https://sun9-79.userapi.com/impf/c631824/v631824300/3986e/oSA_bJIz5hQ.jpg?size=860x1080&amp;quality=96&amp;sign=ddc92f78b55359b4eb791192a8dcd0ae&amp;type=album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25356" y="5624622"/>
            <a:ext cx="1137189" cy="1233378"/>
          </a:xfrm>
          <a:prstGeom prst="rect">
            <a:avLst/>
          </a:prstGeom>
          <a:noFill/>
        </p:spPr>
      </p:pic>
      <p:pic>
        <p:nvPicPr>
          <p:cNvPr id="4113" name="Picture 17" descr="https://sun9-56.userapi.com/impf/a9xAyrNAFwLIgxyiWbHxR1fzeA-HNMfZnyns8A/F-Sv4Y2-Spg.jpg?size=1079x1080&amp;quality=96&amp;sign=9b5e1f3faf2bba9e3330def1b6d50019&amp;type=album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335121" y="5713325"/>
            <a:ext cx="880623" cy="881439"/>
          </a:xfrm>
          <a:prstGeom prst="rect">
            <a:avLst/>
          </a:prstGeom>
          <a:noFill/>
        </p:spPr>
      </p:pic>
      <p:pic>
        <p:nvPicPr>
          <p:cNvPr id="4115" name="Picture 19" descr="https://sun9-34.userapi.com/impf/YnLrZjdyTGu9wMq9AbE4q3Y1JygFpdYyzcjlxQ/8SiTL2sKwYc.jpg?size=1280x1280&amp;quality=96&amp;sign=3141126ce8ecd446473d776bdabf2a64&amp;type=album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588316" y="5411781"/>
            <a:ext cx="1524000" cy="1446219"/>
          </a:xfrm>
          <a:prstGeom prst="rect">
            <a:avLst/>
          </a:prstGeom>
          <a:noFill/>
        </p:spPr>
      </p:pic>
      <p:pic>
        <p:nvPicPr>
          <p:cNvPr id="4117" name="Picture 21" descr="https://ciur.ru/upk/SiteAssets/%D0%AD%D0%BC%D0%B1%D0%BB%D0%B5%D0%BC%D0%B0%20%D0%91%D0%9F%D0%9E%D0%A3.pn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088834" y="5690395"/>
            <a:ext cx="945932" cy="945932"/>
          </a:xfrm>
          <a:prstGeom prst="rect">
            <a:avLst/>
          </a:prstGeom>
          <a:noFill/>
        </p:spPr>
      </p:pic>
      <p:pic>
        <p:nvPicPr>
          <p:cNvPr id="4118" name="Picture 22" descr="C:\Users\user\Desktop\премия мы вместе22\IMG_0352.JP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094521" y="2203609"/>
            <a:ext cx="5350242" cy="2986806"/>
          </a:xfrm>
          <a:prstGeom prst="rect">
            <a:avLst/>
          </a:prstGeom>
          <a:noFill/>
          <a:ln w="38100">
            <a:solidFill>
              <a:srgbClr val="FF954D"/>
            </a:solidFill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67987" y="2756848"/>
            <a:ext cx="3721625" cy="2429301"/>
          </a:xfrm>
          <a:prstGeom prst="rect">
            <a:avLst/>
          </a:prstGeom>
          <a:noFill/>
          <a:ln w="38100">
            <a:solidFill>
              <a:srgbClr val="FF954D"/>
            </a:solidFill>
            <a:miter lim="800000"/>
            <a:headEnd/>
            <a:tailEnd/>
          </a:ln>
          <a:effectLst/>
        </p:spPr>
      </p:pic>
      <p:pic>
        <p:nvPicPr>
          <p:cNvPr id="2" name="Picture 4" descr="C:\Users\user\Desktop\Бречалов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76786" y="165253"/>
            <a:ext cx="3697160" cy="2357610"/>
          </a:xfrm>
          <a:prstGeom prst="rect">
            <a:avLst/>
          </a:prstGeom>
          <a:noFill/>
          <a:ln w="28575">
            <a:solidFill>
              <a:srgbClr val="FF954D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6" descr="C:\Users\Соня\Desktop\Мывместе 2\Шаблон\Элементы\Ресурс 29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5460" y="0"/>
            <a:ext cx="12327280" cy="6936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6" descr="C:\Users\Соня\Desktop\Мывместе 2\Шаблон\Элементы\Ресурс 3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7095" y="2441457"/>
            <a:ext cx="656795" cy="656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6" descr="C:\Users\Соня\Desktop\Мывместе 2\Шаблон\Элементы\Ресурс 3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97094" y="3317377"/>
            <a:ext cx="656795" cy="65679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6"/>
          <p:cNvSpPr txBox="1"/>
          <p:nvPr/>
        </p:nvSpPr>
        <p:spPr>
          <a:xfrm>
            <a:off x="1252138" y="644616"/>
            <a:ext cx="9605627" cy="1388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ontserrat ExtraBold"/>
              <a:buNone/>
            </a:pPr>
            <a:r>
              <a:rPr lang="ru-RU" sz="40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СПАСИБО ЗА ВНИМАНИЕ!</a:t>
            </a:r>
            <a:endParaRPr/>
          </a:p>
        </p:txBody>
      </p:sp>
      <p:sp>
        <p:nvSpPr>
          <p:cNvPr id="189" name="Google Shape;189;p6"/>
          <p:cNvSpPr txBox="1"/>
          <p:nvPr/>
        </p:nvSpPr>
        <p:spPr>
          <a:xfrm>
            <a:off x="4754880" y="1983545"/>
            <a:ext cx="5275385" cy="1062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400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54D"/>
              </a:buClr>
              <a:buSzPct val="100000"/>
              <a:buFont typeface="Arial"/>
              <a:buNone/>
            </a:pPr>
            <a:r>
              <a:rPr lang="ru-RU" sz="5600" b="1" dirty="0">
                <a:solidFill>
                  <a:srgbClr val="FF954D"/>
                </a:solidFill>
                <a:latin typeface="Montserrat"/>
                <a:ea typeface="Montserrat"/>
                <a:cs typeface="Montserrat"/>
                <a:sym typeface="Montserrat"/>
              </a:rPr>
              <a:t>КОНТАКТЫ</a:t>
            </a:r>
            <a:endParaRPr sz="2800" dirty="0"/>
          </a:p>
          <a:p>
            <a:pPr marL="0" marR="0" lvl="0" indent="0" algn="l" rtl="0">
              <a:spcBef>
                <a:spcPts val="144"/>
              </a:spcBef>
              <a:spcAft>
                <a:spcPts val="0"/>
              </a:spcAft>
              <a:buClr>
                <a:srgbClr val="FF954D"/>
              </a:buClr>
              <a:buSzPct val="100000"/>
              <a:buFont typeface="Arial"/>
              <a:buNone/>
            </a:pPr>
            <a:r>
              <a:rPr lang="ru-RU" sz="1800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800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ru-RU" sz="3600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ru-RU" sz="3600" b="1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Шляпина Людмила Юрьевна </a:t>
            </a:r>
            <a:endParaRPr lang="ru-RU" sz="3600" b="1" dirty="0" smtClean="0">
              <a:solidFill>
                <a:srgbClr val="FF954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spcBef>
                <a:spcPts val="144"/>
              </a:spcBef>
              <a:spcAft>
                <a:spcPts val="0"/>
              </a:spcAft>
              <a:buClr>
                <a:srgbClr val="FF954D"/>
              </a:buClr>
              <a:buSzPct val="100000"/>
              <a:buFont typeface="Arial"/>
              <a:buNone/>
            </a:pPr>
            <a:r>
              <a:rPr lang="ru-RU" sz="3600" b="1" dirty="0" smtClean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+</a:t>
            </a:r>
            <a:r>
              <a:rPr lang="ru-RU" sz="3600" b="1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7 912 743 32 72</a:t>
            </a:r>
          </a:p>
          <a:p>
            <a:pPr marL="0" marR="0" lvl="0" indent="0" algn="l" rtl="0">
              <a:spcBef>
                <a:spcPts val="144"/>
              </a:spcBef>
              <a:spcAft>
                <a:spcPts val="0"/>
              </a:spcAft>
              <a:buClr>
                <a:srgbClr val="FF954D"/>
              </a:buClr>
              <a:buSzPct val="100000"/>
              <a:buFont typeface="Arial"/>
              <a:buNone/>
            </a:pPr>
            <a:r>
              <a:rPr lang="ru-RU" sz="3600" b="1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+7 950 151 02 50, 8 34 130 5 03 85 </a:t>
            </a:r>
            <a:endParaRPr sz="3600" b="1" dirty="0">
              <a:solidFill>
                <a:srgbClr val="FF954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90" name="Google Shape;190;p6"/>
          <p:cNvSpPr/>
          <p:nvPr/>
        </p:nvSpPr>
        <p:spPr>
          <a:xfrm>
            <a:off x="4717327" y="2419025"/>
            <a:ext cx="3313568" cy="679228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rgbClr val="FF954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6"/>
          <p:cNvSpPr/>
          <p:nvPr/>
        </p:nvSpPr>
        <p:spPr>
          <a:xfrm>
            <a:off x="4717327" y="3317377"/>
            <a:ext cx="3313568" cy="656795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rgbClr val="FF954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6"/>
          <p:cNvSpPr txBox="1"/>
          <p:nvPr/>
        </p:nvSpPr>
        <p:spPr>
          <a:xfrm>
            <a:off x="4823201" y="3235569"/>
            <a:ext cx="5910448" cy="850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475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54D"/>
              </a:buClr>
              <a:buSzPct val="100000"/>
              <a:buFont typeface="Arial"/>
              <a:buNone/>
            </a:pPr>
            <a:endParaRPr lang="ru-RU" sz="3800" b="1" dirty="0" smtClean="0">
              <a:solidFill>
                <a:srgbClr val="FF95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54D"/>
              </a:buClr>
              <a:buSzPct val="100000"/>
              <a:buFont typeface="Arial"/>
              <a:buNone/>
            </a:pPr>
            <a:r>
              <a:rPr lang="ru-RU" sz="3800" b="1" dirty="0" smtClean="0">
                <a:solidFill>
                  <a:srgbClr val="FF954D"/>
                </a:solidFill>
                <a:latin typeface="Montserrat"/>
                <a:ea typeface="Montserrat"/>
                <a:cs typeface="Montserrat"/>
                <a:sym typeface="Montserrat"/>
              </a:rPr>
              <a:t>САЙТЫ</a:t>
            </a:r>
            <a:r>
              <a:rPr lang="ru-RU" sz="1800" b="1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800" b="1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en-US" sz="1800" b="1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  <a:hlinkClick r:id="rId6"/>
              </a:rPr>
              <a:t>https://vk.com/club207997762</a:t>
            </a:r>
            <a:endParaRPr lang="ru-RU" sz="1800" b="1" dirty="0">
              <a:solidFill>
                <a:srgbClr val="FF954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spcBef>
                <a:spcPts val="144"/>
              </a:spcBef>
              <a:spcAft>
                <a:spcPts val="0"/>
              </a:spcAft>
              <a:buClr>
                <a:srgbClr val="FF954D"/>
              </a:buClr>
              <a:buSzPct val="100000"/>
              <a:buFont typeface="Arial"/>
              <a:buNone/>
            </a:pPr>
            <a:r>
              <a:rPr lang="en-US" sz="1800" b="1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  <a:hlinkClick r:id="rId7"/>
              </a:rPr>
              <a:t>https://vk.com/id253462868</a:t>
            </a:r>
            <a:endParaRPr lang="ru-RU" sz="1800" b="1" dirty="0">
              <a:solidFill>
                <a:srgbClr val="FF954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spcBef>
                <a:spcPts val="144"/>
              </a:spcBef>
              <a:spcAft>
                <a:spcPts val="0"/>
              </a:spcAft>
              <a:buClr>
                <a:srgbClr val="FF954D"/>
              </a:buClr>
              <a:buSzPct val="100000"/>
              <a:buFont typeface="Arial"/>
              <a:buNone/>
            </a:pPr>
            <a:endParaRPr sz="1800" dirty="0">
              <a:solidFill>
                <a:srgbClr val="FF954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1475</TotalTime>
  <Words>211</Words>
  <Application>Microsoft Office PowerPoint</Application>
  <PresentationFormat>Произвольный</PresentationFormat>
  <Paragraphs>47</Paragraphs>
  <Slides>6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4" baseType="lpstr">
      <vt:lpstr>Arial</vt:lpstr>
      <vt:lpstr>Calibri</vt:lpstr>
      <vt:lpstr>Montserrat</vt:lpstr>
      <vt:lpstr>Montserrat Black</vt:lpstr>
      <vt:lpstr>Montserrat SemiBold</vt:lpstr>
      <vt:lpstr>Wingdings</vt:lpstr>
      <vt:lpstr>Montserrat ExtraBold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Зоя Дурдина</dc:creator>
  <cp:lastModifiedBy>user</cp:lastModifiedBy>
  <cp:revision>69</cp:revision>
  <dcterms:created xsi:type="dcterms:W3CDTF">2020-03-24T07:41:27Z</dcterms:created>
  <dcterms:modified xsi:type="dcterms:W3CDTF">2022-11-12T08:29:01Z</dcterms:modified>
</cp:coreProperties>
</file>