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81" r:id="rId4"/>
    <p:sldId id="272" r:id="rId5"/>
    <p:sldId id="291" r:id="rId6"/>
    <p:sldId id="289" r:id="rId7"/>
    <p:sldId id="290" r:id="rId8"/>
  </p:sldIdLst>
  <p:sldSz cx="12192000" cy="6858000"/>
  <p:notesSz cx="6797675" cy="9928225"/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6lFpuDE7mVLaFOw4vyhahVBLP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44" autoAdjust="0"/>
  </p:normalViewPr>
  <p:slideViewPr>
    <p:cSldViewPr snapToGrid="0">
      <p:cViewPr varScale="1">
        <p:scale>
          <a:sx n="63" d="100"/>
          <a:sy n="63" d="100"/>
        </p:scale>
        <p:origin x="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tags" Target="tags/tag1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7EF21-6D62-46ED-8077-0672887213D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76E209-1DD6-464A-8950-48F00037CDF7}">
      <dgm:prSet custT="1"/>
      <dgm:spPr/>
      <dgm:t>
        <a:bodyPr/>
        <a:lstStyle/>
        <a:p>
          <a:pPr algn="r"/>
          <a:r>
            <a:rPr lang="ru-RU" sz="1600" dirty="0" smtClean="0">
              <a:solidFill>
                <a:schemeClr val="bg1"/>
              </a:solidFill>
              <a:latin typeface="PT Sans"/>
            </a:rPr>
            <a:t>Смарт-браслеты предоставляются в долгосрочную аренду через пункты проката ТСР на бесплатной основе одиноким и </a:t>
          </a:r>
          <a:r>
            <a:rPr lang="ru-RU" sz="1600" dirty="0" err="1" smtClean="0">
              <a:solidFill>
                <a:schemeClr val="bg1"/>
              </a:solidFill>
              <a:latin typeface="PT Sans"/>
            </a:rPr>
            <a:t>одинокопроживающим</a:t>
          </a:r>
          <a:r>
            <a:rPr lang="ru-RU" sz="1600" dirty="0" smtClean="0">
              <a:solidFill>
                <a:schemeClr val="bg1"/>
              </a:solidFill>
              <a:latin typeface="PT Sans"/>
            </a:rPr>
            <a:t> гражданам, признанными нуждающимися в социальном обслуживании на дому и получающих социальные услуги в АНО СОГ «Доброе дело»</a:t>
          </a:r>
        </a:p>
      </dgm:t>
    </dgm:pt>
    <dgm:pt modelId="{DAA17B56-76AA-4702-9422-986F45253D56}" type="parTrans" cxnId="{9A21045C-A425-4D86-9655-D67090C8A7F9}">
      <dgm:prSet/>
      <dgm:spPr/>
      <dgm:t>
        <a:bodyPr/>
        <a:lstStyle/>
        <a:p>
          <a:endParaRPr lang="ru-RU"/>
        </a:p>
      </dgm:t>
    </dgm:pt>
    <dgm:pt modelId="{46D49AE6-851E-44A5-A611-C119E4C684BC}" type="sibTrans" cxnId="{9A21045C-A425-4D86-9655-D67090C8A7F9}">
      <dgm:prSet/>
      <dgm:spPr/>
      <dgm:t>
        <a:bodyPr/>
        <a:lstStyle/>
        <a:p>
          <a:endParaRPr lang="ru-RU"/>
        </a:p>
      </dgm:t>
    </dgm:pt>
    <dgm:pt modelId="{5D9C685B-7D25-4405-ADA5-8BC125FC8662}">
      <dgm:prSet/>
      <dgm:spPr/>
      <dgm:t>
        <a:bodyPr/>
        <a:lstStyle/>
        <a:p>
          <a:pPr algn="r"/>
          <a:r>
            <a:rPr lang="ru-RU" dirty="0" smtClean="0">
              <a:solidFill>
                <a:schemeClr val="bg1"/>
              </a:solidFill>
              <a:latin typeface="PT Sans"/>
            </a:rPr>
            <a:t>В качестве "наблюдателя" выступают социальные работники на обслуживании у которых есть одинокие и </a:t>
          </a:r>
          <a:r>
            <a:rPr lang="ru-RU" dirty="0" err="1" smtClean="0">
              <a:solidFill>
                <a:schemeClr val="bg1"/>
              </a:solidFill>
              <a:latin typeface="PT Sans"/>
            </a:rPr>
            <a:t>одинокопроживающие</a:t>
          </a:r>
          <a:r>
            <a:rPr lang="ru-RU" dirty="0" smtClean="0">
              <a:solidFill>
                <a:schemeClr val="bg1"/>
              </a:solidFill>
              <a:latin typeface="PT Sans"/>
            </a:rPr>
            <a:t> пожилые граждане или инвалиды</a:t>
          </a:r>
        </a:p>
      </dgm:t>
    </dgm:pt>
    <dgm:pt modelId="{31EF42D9-059D-49DB-80AD-63EE0A62170B}" type="parTrans" cxnId="{ABCDE8C1-F537-409C-B746-AFFF94CE7FA2}">
      <dgm:prSet/>
      <dgm:spPr/>
      <dgm:t>
        <a:bodyPr/>
        <a:lstStyle/>
        <a:p>
          <a:endParaRPr lang="ru-RU"/>
        </a:p>
      </dgm:t>
    </dgm:pt>
    <dgm:pt modelId="{7387A8F8-8EDF-45F4-BB90-1511D06CF228}" type="sibTrans" cxnId="{ABCDE8C1-F537-409C-B746-AFFF94CE7FA2}">
      <dgm:prSet/>
      <dgm:spPr/>
      <dgm:t>
        <a:bodyPr/>
        <a:lstStyle/>
        <a:p>
          <a:endParaRPr lang="ru-RU"/>
        </a:p>
      </dgm:t>
    </dgm:pt>
    <dgm:pt modelId="{D582751C-B385-485D-AD00-2407FA56E3E5}">
      <dgm:prSet custT="1"/>
      <dgm:spPr/>
      <dgm:t>
        <a:bodyPr/>
        <a:lstStyle/>
        <a:p>
          <a:pPr algn="r"/>
          <a:r>
            <a:rPr lang="ru-RU" sz="2000" dirty="0" smtClean="0">
              <a:solidFill>
                <a:schemeClr val="bg1"/>
              </a:solidFill>
              <a:latin typeface="PT Sans"/>
            </a:rPr>
            <a:t>Социальные работники проводят ежедневный мониторинг витальных         показателей через приложение с записью результатов в дневник наблюдений не менее трех раз в день</a:t>
          </a:r>
        </a:p>
      </dgm:t>
    </dgm:pt>
    <dgm:pt modelId="{19EE9E9E-35B3-40CD-A129-64D19CF4DF70}" type="parTrans" cxnId="{89CE16FE-578F-486F-9E58-582BD5B645C1}">
      <dgm:prSet/>
      <dgm:spPr/>
      <dgm:t>
        <a:bodyPr/>
        <a:lstStyle/>
        <a:p>
          <a:endParaRPr lang="ru-RU"/>
        </a:p>
      </dgm:t>
    </dgm:pt>
    <dgm:pt modelId="{29C1D39B-53A4-41A2-B6ED-B2A66975D20F}" type="sibTrans" cxnId="{89CE16FE-578F-486F-9E58-582BD5B645C1}">
      <dgm:prSet/>
      <dgm:spPr/>
      <dgm:t>
        <a:bodyPr/>
        <a:lstStyle/>
        <a:p>
          <a:endParaRPr lang="ru-RU"/>
        </a:p>
      </dgm:t>
    </dgm:pt>
    <dgm:pt modelId="{E19020C2-C2F2-4144-B6FC-01B1E2DC48DF}">
      <dgm:prSet custT="1"/>
      <dgm:spPr/>
      <dgm:t>
        <a:bodyPr/>
        <a:lstStyle/>
        <a:p>
          <a:pPr algn="r"/>
          <a:r>
            <a:rPr lang="ru-RU" sz="1800" dirty="0" smtClean="0">
              <a:solidFill>
                <a:schemeClr val="bg1"/>
              </a:solidFill>
              <a:latin typeface="PT Sans"/>
            </a:rPr>
            <a:t>В течение месяца проводится сравнительный мониторинг артериального давления и сердечного ритма на смарт-часах и тонометре для определения погрешности.  </a:t>
          </a:r>
        </a:p>
      </dgm:t>
    </dgm:pt>
    <dgm:pt modelId="{C329C0FB-3A35-4CAA-9395-FDCE3789A54E}" type="parTrans" cxnId="{C884D5C0-BEC1-4132-B13E-55898BF4216F}">
      <dgm:prSet/>
      <dgm:spPr/>
      <dgm:t>
        <a:bodyPr/>
        <a:lstStyle/>
        <a:p>
          <a:endParaRPr lang="ru-RU"/>
        </a:p>
      </dgm:t>
    </dgm:pt>
    <dgm:pt modelId="{1453791B-F5E5-4DBD-B7F6-61428168A19F}" type="sibTrans" cxnId="{C884D5C0-BEC1-4132-B13E-55898BF4216F}">
      <dgm:prSet/>
      <dgm:spPr/>
      <dgm:t>
        <a:bodyPr/>
        <a:lstStyle/>
        <a:p>
          <a:endParaRPr lang="ru-RU"/>
        </a:p>
      </dgm:t>
    </dgm:pt>
    <dgm:pt modelId="{0D2FECE3-44CB-4C93-87EB-7C59E525BD1A}" type="pres">
      <dgm:prSet presAssocID="{9E77EF21-6D62-46ED-8077-0672887213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04ED2-0557-40C4-AD52-D83A1BED6522}" type="pres">
      <dgm:prSet presAssocID="{C076E209-1DD6-464A-8950-48F00037CDF7}" presName="composite" presStyleCnt="0"/>
      <dgm:spPr/>
    </dgm:pt>
    <dgm:pt modelId="{000A41C0-DA29-4F6F-9012-0C4D9864408B}" type="pres">
      <dgm:prSet presAssocID="{C076E209-1DD6-464A-8950-48F00037CDF7}" presName="imgShp" presStyleLbl="fgImgPlace1" presStyleIdx="0" presStyleCnt="4" custScaleX="164908" custScaleY="154424" custLinFactX="-96185" custLinFactNeighborX="-100000" custLinFactNeighborY="78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305FF0-7CC9-49E1-972B-43F5F0343E4F}" type="pres">
      <dgm:prSet presAssocID="{C076E209-1DD6-464A-8950-48F00037CDF7}" presName="txShp" presStyleLbl="node1" presStyleIdx="0" presStyleCnt="4" custScaleX="138974" custScaleY="141300" custLinFactNeighborX="-894" custLinFactNeighborY="1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AD3F4-680C-4CF3-B6B3-37440C7362B2}" type="pres">
      <dgm:prSet presAssocID="{46D49AE6-851E-44A5-A611-C119E4C684BC}" presName="spacing" presStyleCnt="0"/>
      <dgm:spPr/>
    </dgm:pt>
    <dgm:pt modelId="{5BA6AFEF-927B-4975-BB23-E79D743918E7}" type="pres">
      <dgm:prSet presAssocID="{5D9C685B-7D25-4405-ADA5-8BC125FC8662}" presName="composite" presStyleCnt="0"/>
      <dgm:spPr/>
    </dgm:pt>
    <dgm:pt modelId="{07420F6F-1E50-4EA4-9AB2-21DBC614882B}" type="pres">
      <dgm:prSet presAssocID="{5D9C685B-7D25-4405-ADA5-8BC125FC8662}" presName="imgShp" presStyleLbl="fgImgPlace1" presStyleIdx="1" presStyleCnt="4" custScaleX="169468" custScaleY="152815" custLinFactX="-93905" custLinFactNeighborX="-100000" custLinFactNeighborY="144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9CF1485-E65C-42A1-8896-880E11DFD046}" type="pres">
      <dgm:prSet presAssocID="{5D9C685B-7D25-4405-ADA5-8BC125FC8662}" presName="txShp" presStyleLbl="node1" presStyleIdx="1" presStyleCnt="4" custScaleX="137186" custScaleY="119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5FE83-42FF-436E-8015-F059F6789F9C}" type="pres">
      <dgm:prSet presAssocID="{7387A8F8-8EDF-45F4-BB90-1511D06CF228}" presName="spacing" presStyleCnt="0"/>
      <dgm:spPr/>
    </dgm:pt>
    <dgm:pt modelId="{A63BD7CC-9A1D-4C56-9267-087A2EF0CBB6}" type="pres">
      <dgm:prSet presAssocID="{E19020C2-C2F2-4144-B6FC-01B1E2DC48DF}" presName="composite" presStyleCnt="0"/>
      <dgm:spPr/>
    </dgm:pt>
    <dgm:pt modelId="{0E9DEAB4-A2C1-439A-8E8E-68EEAED43D13}" type="pres">
      <dgm:prSet presAssocID="{E19020C2-C2F2-4144-B6FC-01B1E2DC48DF}" presName="imgShp" presStyleLbl="fgImgPlace1" presStyleIdx="2" presStyleCnt="4" custScaleX="178783" custScaleY="122843" custLinFactX="-89248" custLinFactNeighborX="-100000" custLinFactNeighborY="57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0ED6752-2340-48BA-B5A3-BE28FB1CB8D1}" type="pres">
      <dgm:prSet presAssocID="{E19020C2-C2F2-4144-B6FC-01B1E2DC48DF}" presName="txShp" presStyleLbl="node1" presStyleIdx="2" presStyleCnt="4" custScaleX="137186" custScaleY="130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427AD-E26A-4AF4-B92F-D7D0C92CFBCC}" type="pres">
      <dgm:prSet presAssocID="{1453791B-F5E5-4DBD-B7F6-61428168A19F}" presName="spacing" presStyleCnt="0"/>
      <dgm:spPr/>
    </dgm:pt>
    <dgm:pt modelId="{23439CCC-62D3-4C3A-B362-54CCF8BA594B}" type="pres">
      <dgm:prSet presAssocID="{D582751C-B385-485D-AD00-2407FA56E3E5}" presName="composite" presStyleCnt="0"/>
      <dgm:spPr/>
    </dgm:pt>
    <dgm:pt modelId="{0BF1F4D6-F7CB-4581-A405-39FEC6D164FE}" type="pres">
      <dgm:prSet presAssocID="{D582751C-B385-485D-AD00-2407FA56E3E5}" presName="imgShp" presStyleLbl="fgImgPlace1" presStyleIdx="3" presStyleCnt="4" custScaleX="161107" custScaleY="142331" custLinFactX="-83469" custLinFactNeighborX="-100000" custLinFactNeighborY="380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8D4A53FB-7737-4C3D-BE8A-7C6B6256D873}" type="pres">
      <dgm:prSet presAssocID="{D582751C-B385-485D-AD00-2407FA56E3E5}" presName="txShp" presStyleLbl="node1" presStyleIdx="3" presStyleCnt="4" custScaleX="137186" custScaleY="139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56B211-203D-426A-A43D-0334B5B0CAF5}" type="presOf" srcId="{9E77EF21-6D62-46ED-8077-0672887213DC}" destId="{0D2FECE3-44CB-4C93-87EB-7C59E525BD1A}" srcOrd="0" destOrd="0" presId="urn:microsoft.com/office/officeart/2005/8/layout/vList3"/>
    <dgm:cxn modelId="{AE848A71-D5C5-4545-824F-B41E5477C9B7}" type="presOf" srcId="{E19020C2-C2F2-4144-B6FC-01B1E2DC48DF}" destId="{A0ED6752-2340-48BA-B5A3-BE28FB1CB8D1}" srcOrd="0" destOrd="0" presId="urn:microsoft.com/office/officeart/2005/8/layout/vList3"/>
    <dgm:cxn modelId="{C884D5C0-BEC1-4132-B13E-55898BF4216F}" srcId="{9E77EF21-6D62-46ED-8077-0672887213DC}" destId="{E19020C2-C2F2-4144-B6FC-01B1E2DC48DF}" srcOrd="2" destOrd="0" parTransId="{C329C0FB-3A35-4CAA-9395-FDCE3789A54E}" sibTransId="{1453791B-F5E5-4DBD-B7F6-61428168A19F}"/>
    <dgm:cxn modelId="{9A21045C-A425-4D86-9655-D67090C8A7F9}" srcId="{9E77EF21-6D62-46ED-8077-0672887213DC}" destId="{C076E209-1DD6-464A-8950-48F00037CDF7}" srcOrd="0" destOrd="0" parTransId="{DAA17B56-76AA-4702-9422-986F45253D56}" sibTransId="{46D49AE6-851E-44A5-A611-C119E4C684BC}"/>
    <dgm:cxn modelId="{89CE16FE-578F-486F-9E58-582BD5B645C1}" srcId="{9E77EF21-6D62-46ED-8077-0672887213DC}" destId="{D582751C-B385-485D-AD00-2407FA56E3E5}" srcOrd="3" destOrd="0" parTransId="{19EE9E9E-35B3-40CD-A129-64D19CF4DF70}" sibTransId="{29C1D39B-53A4-41A2-B6ED-B2A66975D20F}"/>
    <dgm:cxn modelId="{ABCDE8C1-F537-409C-B746-AFFF94CE7FA2}" srcId="{9E77EF21-6D62-46ED-8077-0672887213DC}" destId="{5D9C685B-7D25-4405-ADA5-8BC125FC8662}" srcOrd="1" destOrd="0" parTransId="{31EF42D9-059D-49DB-80AD-63EE0A62170B}" sibTransId="{7387A8F8-8EDF-45F4-BB90-1511D06CF228}"/>
    <dgm:cxn modelId="{E5C243B3-9B87-4BD9-9130-6B360F4AE69E}" type="presOf" srcId="{5D9C685B-7D25-4405-ADA5-8BC125FC8662}" destId="{B9CF1485-E65C-42A1-8896-880E11DFD046}" srcOrd="0" destOrd="0" presId="urn:microsoft.com/office/officeart/2005/8/layout/vList3"/>
    <dgm:cxn modelId="{0B91F016-A834-4CAF-A51E-3C9B44BA0AEC}" type="presOf" srcId="{D582751C-B385-485D-AD00-2407FA56E3E5}" destId="{8D4A53FB-7737-4C3D-BE8A-7C6B6256D873}" srcOrd="0" destOrd="0" presId="urn:microsoft.com/office/officeart/2005/8/layout/vList3"/>
    <dgm:cxn modelId="{CE7382FD-6EC0-487E-AAAF-F572684F76CD}" type="presOf" srcId="{C076E209-1DD6-464A-8950-48F00037CDF7}" destId="{34305FF0-7CC9-49E1-972B-43F5F0343E4F}" srcOrd="0" destOrd="0" presId="urn:microsoft.com/office/officeart/2005/8/layout/vList3"/>
    <dgm:cxn modelId="{5DDC4A32-29FC-49A4-BF19-4AD5E023BDE2}" type="presParOf" srcId="{0D2FECE3-44CB-4C93-87EB-7C59E525BD1A}" destId="{2AD04ED2-0557-40C4-AD52-D83A1BED6522}" srcOrd="0" destOrd="0" presId="urn:microsoft.com/office/officeart/2005/8/layout/vList3"/>
    <dgm:cxn modelId="{C8DA6E1D-11C9-4CB6-ABB9-E6BC93A1AFC2}" type="presParOf" srcId="{2AD04ED2-0557-40C4-AD52-D83A1BED6522}" destId="{000A41C0-DA29-4F6F-9012-0C4D9864408B}" srcOrd="0" destOrd="0" presId="urn:microsoft.com/office/officeart/2005/8/layout/vList3"/>
    <dgm:cxn modelId="{A6107538-A5B3-49E4-8E09-627486018BFB}" type="presParOf" srcId="{2AD04ED2-0557-40C4-AD52-D83A1BED6522}" destId="{34305FF0-7CC9-49E1-972B-43F5F0343E4F}" srcOrd="1" destOrd="0" presId="urn:microsoft.com/office/officeart/2005/8/layout/vList3"/>
    <dgm:cxn modelId="{AE08D004-CEFB-4FC6-B1ED-C4867F85B362}" type="presParOf" srcId="{0D2FECE3-44CB-4C93-87EB-7C59E525BD1A}" destId="{37CAD3F4-680C-4CF3-B6B3-37440C7362B2}" srcOrd="1" destOrd="0" presId="urn:microsoft.com/office/officeart/2005/8/layout/vList3"/>
    <dgm:cxn modelId="{9B9FF152-9821-425F-B256-FDBD4166B8F0}" type="presParOf" srcId="{0D2FECE3-44CB-4C93-87EB-7C59E525BD1A}" destId="{5BA6AFEF-927B-4975-BB23-E79D743918E7}" srcOrd="2" destOrd="0" presId="urn:microsoft.com/office/officeart/2005/8/layout/vList3"/>
    <dgm:cxn modelId="{21818463-F79A-4CB4-B2C0-0166AD109216}" type="presParOf" srcId="{5BA6AFEF-927B-4975-BB23-E79D743918E7}" destId="{07420F6F-1E50-4EA4-9AB2-21DBC614882B}" srcOrd="0" destOrd="0" presId="urn:microsoft.com/office/officeart/2005/8/layout/vList3"/>
    <dgm:cxn modelId="{6866A969-6C88-41D8-9607-7D1FFE00624D}" type="presParOf" srcId="{5BA6AFEF-927B-4975-BB23-E79D743918E7}" destId="{B9CF1485-E65C-42A1-8896-880E11DFD046}" srcOrd="1" destOrd="0" presId="urn:microsoft.com/office/officeart/2005/8/layout/vList3"/>
    <dgm:cxn modelId="{2C03D30A-69B6-448F-B5E1-0531DA577CC4}" type="presParOf" srcId="{0D2FECE3-44CB-4C93-87EB-7C59E525BD1A}" destId="{7AB5FE83-42FF-436E-8015-F059F6789F9C}" srcOrd="3" destOrd="0" presId="urn:microsoft.com/office/officeart/2005/8/layout/vList3"/>
    <dgm:cxn modelId="{4BB83BB4-0F1E-4211-8D0F-DFB0EBF4EE77}" type="presParOf" srcId="{0D2FECE3-44CB-4C93-87EB-7C59E525BD1A}" destId="{A63BD7CC-9A1D-4C56-9267-087A2EF0CBB6}" srcOrd="4" destOrd="0" presId="urn:microsoft.com/office/officeart/2005/8/layout/vList3"/>
    <dgm:cxn modelId="{E569C244-9321-47E7-B720-45941EAEB765}" type="presParOf" srcId="{A63BD7CC-9A1D-4C56-9267-087A2EF0CBB6}" destId="{0E9DEAB4-A2C1-439A-8E8E-68EEAED43D13}" srcOrd="0" destOrd="0" presId="urn:microsoft.com/office/officeart/2005/8/layout/vList3"/>
    <dgm:cxn modelId="{E4A985E1-1B4C-4F30-955B-22C73CC722C3}" type="presParOf" srcId="{A63BD7CC-9A1D-4C56-9267-087A2EF0CBB6}" destId="{A0ED6752-2340-48BA-B5A3-BE28FB1CB8D1}" srcOrd="1" destOrd="0" presId="urn:microsoft.com/office/officeart/2005/8/layout/vList3"/>
    <dgm:cxn modelId="{BA81FF73-6167-43FC-8E4D-D73F724A634C}" type="presParOf" srcId="{0D2FECE3-44CB-4C93-87EB-7C59E525BD1A}" destId="{8F1427AD-E26A-4AF4-B92F-D7D0C92CFBCC}" srcOrd="5" destOrd="0" presId="urn:microsoft.com/office/officeart/2005/8/layout/vList3"/>
    <dgm:cxn modelId="{F5ED6CF8-B082-4B34-8473-E4FBC3ECAB49}" type="presParOf" srcId="{0D2FECE3-44CB-4C93-87EB-7C59E525BD1A}" destId="{23439CCC-62D3-4C3A-B362-54CCF8BA594B}" srcOrd="6" destOrd="0" presId="urn:microsoft.com/office/officeart/2005/8/layout/vList3"/>
    <dgm:cxn modelId="{557505AF-E4D1-4328-A518-8807A864ECFB}" type="presParOf" srcId="{23439CCC-62D3-4C3A-B362-54CCF8BA594B}" destId="{0BF1F4D6-F7CB-4581-A405-39FEC6D164FE}" srcOrd="0" destOrd="0" presId="urn:microsoft.com/office/officeart/2005/8/layout/vList3"/>
    <dgm:cxn modelId="{48632C56-0410-449F-8399-327BF45955CA}" type="presParOf" srcId="{23439CCC-62D3-4C3A-B362-54CCF8BA594B}" destId="{8D4A53FB-7737-4C3D-BE8A-7C6B6256D8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955E8-0EAF-4159-A78D-5401B94F6118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FCDDE4-B0A2-49C3-BD6F-BFF5DEB0021D}" type="pres">
      <dgm:prSet presAssocID="{AB6955E8-0EAF-4159-A78D-5401B94F61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3B4C2CD-5695-4FD5-B9BF-DC890D1D87B8}" type="presOf" srcId="{AB6955E8-0EAF-4159-A78D-5401B94F6118}" destId="{EAFCDDE4-B0A2-49C3-BD6F-BFF5DEB0021D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05FF0-7CC9-49E1-972B-43F5F0343E4F}">
      <dsp:nvSpPr>
        <dsp:cNvPr id="0" name=""/>
        <dsp:cNvSpPr/>
      </dsp:nvSpPr>
      <dsp:spPr>
        <a:xfrm rot="10800000">
          <a:off x="366046" y="54144"/>
          <a:ext cx="10582752" cy="9620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244" tIns="60960" rIns="113792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PT Sans"/>
            </a:rPr>
            <a:t>Смарт-браслеты предоставляются в долгосрочную аренду через пункты проката ТСР на бесплатной основе одиноким и </a:t>
          </a:r>
          <a:r>
            <a:rPr lang="ru-RU" sz="1600" kern="1200" dirty="0" err="1" smtClean="0">
              <a:solidFill>
                <a:schemeClr val="bg1"/>
              </a:solidFill>
              <a:latin typeface="PT Sans"/>
            </a:rPr>
            <a:t>одинокопроживающим</a:t>
          </a:r>
          <a:r>
            <a:rPr lang="ru-RU" sz="1600" kern="1200" dirty="0" smtClean="0">
              <a:solidFill>
                <a:schemeClr val="bg1"/>
              </a:solidFill>
              <a:latin typeface="PT Sans"/>
            </a:rPr>
            <a:t> гражданам, признанными нуждающимися в социальном обслуживании на дому и получающих социальные услуги в АНО СОГ «Доброе дело»</a:t>
          </a:r>
        </a:p>
      </dsp:txBody>
      <dsp:txXfrm rot="10800000">
        <a:off x="606562" y="54144"/>
        <a:ext cx="10342236" cy="962066"/>
      </dsp:txXfrm>
    </dsp:sp>
    <dsp:sp modelId="{000A41C0-DA29-4F6F-9012-0C4D9864408B}">
      <dsp:nvSpPr>
        <dsp:cNvPr id="0" name=""/>
        <dsp:cNvSpPr/>
      </dsp:nvSpPr>
      <dsp:spPr>
        <a:xfrm>
          <a:off x="20879" y="54144"/>
          <a:ext cx="1122805" cy="10514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F1485-E65C-42A1-8896-880E11DFD046}">
      <dsp:nvSpPr>
        <dsp:cNvPr id="0" name=""/>
        <dsp:cNvSpPr/>
      </dsp:nvSpPr>
      <dsp:spPr>
        <a:xfrm rot="10800000">
          <a:off x="502201" y="1367569"/>
          <a:ext cx="10446598" cy="8144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244" tIns="76200" rIns="14224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PT Sans"/>
            </a:rPr>
            <a:t>В качестве "наблюдателя" выступают социальные работники на обслуживании у которых есть одинокие и </a:t>
          </a:r>
          <a:r>
            <a:rPr lang="ru-RU" sz="2000" kern="1200" dirty="0" err="1" smtClean="0">
              <a:solidFill>
                <a:schemeClr val="bg1"/>
              </a:solidFill>
              <a:latin typeface="PT Sans"/>
            </a:rPr>
            <a:t>одинокопроживающие</a:t>
          </a:r>
          <a:r>
            <a:rPr lang="ru-RU" sz="2000" kern="1200" dirty="0" smtClean="0">
              <a:solidFill>
                <a:schemeClr val="bg1"/>
              </a:solidFill>
              <a:latin typeface="PT Sans"/>
            </a:rPr>
            <a:t> пожилые граждане или инвалиды</a:t>
          </a:r>
        </a:p>
      </dsp:txBody>
      <dsp:txXfrm rot="10800000">
        <a:off x="705814" y="1367569"/>
        <a:ext cx="10242985" cy="814453"/>
      </dsp:txXfrm>
    </dsp:sp>
    <dsp:sp modelId="{07420F6F-1E50-4EA4-9AB2-21DBC614882B}">
      <dsp:nvSpPr>
        <dsp:cNvPr id="0" name=""/>
        <dsp:cNvSpPr/>
      </dsp:nvSpPr>
      <dsp:spPr>
        <a:xfrm>
          <a:off x="20879" y="1352613"/>
          <a:ext cx="1153852" cy="10404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D6752-2340-48BA-B5A3-BE28FB1CB8D1}">
      <dsp:nvSpPr>
        <dsp:cNvPr id="0" name=""/>
        <dsp:cNvSpPr/>
      </dsp:nvSpPr>
      <dsp:spPr>
        <a:xfrm rot="10800000">
          <a:off x="502201" y="2497261"/>
          <a:ext cx="10446598" cy="8880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244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PT Sans"/>
            </a:rPr>
            <a:t>В течение месяца проводится сравнительный мониторинг артериального давления и сердечного ритма на смарт-часах и тонометре для определения погрешности.  </a:t>
          </a:r>
        </a:p>
      </dsp:txBody>
      <dsp:txXfrm rot="10800000">
        <a:off x="724225" y="2497261"/>
        <a:ext cx="10224574" cy="888096"/>
      </dsp:txXfrm>
    </dsp:sp>
    <dsp:sp modelId="{0E9DEAB4-A2C1-439A-8E8E-68EEAED43D13}">
      <dsp:nvSpPr>
        <dsp:cNvPr id="0" name=""/>
        <dsp:cNvSpPr/>
      </dsp:nvSpPr>
      <dsp:spPr>
        <a:xfrm>
          <a:off x="20876" y="2562519"/>
          <a:ext cx="1217275" cy="8363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A53FB-7737-4C3D-BE8A-7C6B6256D873}">
      <dsp:nvSpPr>
        <dsp:cNvPr id="0" name=""/>
        <dsp:cNvSpPr/>
      </dsp:nvSpPr>
      <dsp:spPr>
        <a:xfrm rot="10800000">
          <a:off x="502201" y="3595933"/>
          <a:ext cx="10446598" cy="9523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244" tIns="76200" rIns="14224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PT Sans"/>
            </a:rPr>
            <a:t>Социальные работники проводят ежедневный мониторинг витальных         показателей через приложение с записью результатов в дневник наблюдений не менее трех раз в день</a:t>
          </a:r>
        </a:p>
      </dsp:txBody>
      <dsp:txXfrm rot="10800000">
        <a:off x="740300" y="3595933"/>
        <a:ext cx="10208499" cy="952397"/>
      </dsp:txXfrm>
    </dsp:sp>
    <dsp:sp modelId="{0BF1F4D6-F7CB-4581-A405-39FEC6D164FE}">
      <dsp:nvSpPr>
        <dsp:cNvPr id="0" name=""/>
        <dsp:cNvSpPr/>
      </dsp:nvSpPr>
      <dsp:spPr>
        <a:xfrm>
          <a:off x="120398" y="3588497"/>
          <a:ext cx="1096925" cy="9690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510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552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065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903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781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1700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616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3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54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61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64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124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83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427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287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68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847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7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11248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Слайд think-cell" r:id="rId14" imgW="592" imgH="595" progId="TCLayout.ActiveDocument.1">
                  <p:embed/>
                </p:oleObj>
              </mc:Choice>
              <mc:Fallback>
                <p:oleObj name="Слайд think-cell" r:id="rId14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Слайд think-cell" r:id="rId15" imgW="592" imgH="595" progId="TCLayout.ActiveDocument.1">
                  <p:embed/>
                </p:oleObj>
              </mc:Choice>
              <mc:Fallback>
                <p:oleObj name="Слайд think-cell" r:id="rId1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222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hyperlink" Target="mailto:ano.dobroedelo@yandex.ru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diagramColors" Target="../diagrams/colors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diagramQuickStyle" Target="../diagrams/quickStyle1.xml"/><Relationship Id="rId5" Type="http://schemas.openxmlformats.org/officeDocument/2006/relationships/oleObject" Target="../embeddings/oleObject5.bin"/><Relationship Id="rId10" Type="http://schemas.openxmlformats.org/officeDocument/2006/relationships/diagramLayout" Target="../diagrams/layout1.xml"/><Relationship Id="rId4" Type="http://schemas.openxmlformats.org/officeDocument/2006/relationships/notesSlide" Target="../notesSlides/notesSlide3.xml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6.bin"/><Relationship Id="rId10" Type="http://schemas.openxmlformats.org/officeDocument/2006/relationships/diagramColors" Target="../diagrams/colors2.xml"/><Relationship Id="rId4" Type="http://schemas.openxmlformats.org/officeDocument/2006/relationships/notesSlide" Target="../notesSlides/notesSlide4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tags" Target="../tags/tag8.xml"/><Relationship Id="rId16" Type="http://schemas.openxmlformats.org/officeDocument/2006/relationships/image" Target="../media/image16.jp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image" Target="../media/image11.jp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9932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04999" y="1034717"/>
            <a:ext cx="11284772" cy="230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 defTabSz="1161825" hangingPunct="0">
              <a:lnSpc>
                <a:spcPct val="100000"/>
              </a:lnSpc>
              <a:buClrTx/>
              <a:buSzTx/>
            </a:pPr>
            <a:r>
              <a:rPr lang="ru-RU" i="1" u="sng" dirty="0">
                <a:solidFill>
                  <a:srgbClr val="0F64E1"/>
                </a:solidFill>
              </a:rPr>
              <a:t>Вы не одиноки </a:t>
            </a:r>
            <a:r>
              <a:rPr lang="ru-RU" sz="3600" i="1" dirty="0">
                <a:solidFill>
                  <a:srgbClr val="0F64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i="1" dirty="0">
                <a:solidFill>
                  <a:srgbClr val="0F64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rgbClr val="0F64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удалённый контроль витальных показателей пожилых граждан и </a:t>
            </a:r>
            <a:r>
              <a:rPr lang="ru-RU" sz="3200" i="1" dirty="0" smtClean="0">
                <a:solidFill>
                  <a:srgbClr val="0F64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инвалидов» – ТОП-100 Сильные идеи для нового времени</a:t>
            </a:r>
            <a:endParaRPr sz="72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5023" y="889971"/>
            <a:ext cx="3717608" cy="1417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8658" y="254465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999" y="4238261"/>
            <a:ext cx="858660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roy Light"/>
                <a:ea typeface="Gilroy Light"/>
                <a:cs typeface="Gilroy Light"/>
              </a:rPr>
              <a:t>автор</a:t>
            </a:r>
            <a:r>
              <a:rPr lang="ru-RU" sz="1800" b="1" cap="all" dirty="0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 -  </a:t>
            </a:r>
            <a:r>
              <a:rPr lang="ru-RU" sz="1800" b="1" cap="all" dirty="0" err="1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Буйнова</a:t>
            </a:r>
            <a:r>
              <a:rPr lang="ru-RU" sz="1800" b="1" cap="all" dirty="0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 </a:t>
            </a:r>
            <a:r>
              <a:rPr lang="ru-RU" sz="1800" b="1" cap="all" dirty="0" err="1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ольга</a:t>
            </a:r>
            <a:r>
              <a:rPr lang="ru-RU" sz="1800" b="1" cap="all" dirty="0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 </a:t>
            </a:r>
            <a:r>
              <a:rPr lang="ru-RU" sz="1800" b="1" cap="all" dirty="0" err="1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михайловна</a:t>
            </a:r>
            <a:endParaRPr lang="ru-RU" sz="1800" b="1" cap="all" dirty="0" smtClean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  <a:p>
            <a:endParaRPr lang="ru-RU" b="1" i="1" dirty="0" smtClean="0">
              <a:latin typeface="Gilroy Light"/>
              <a:ea typeface="Gilroy Light"/>
              <a:cs typeface="Gilroy Light"/>
              <a:sym typeface="Gilroy Light"/>
            </a:endParaRPr>
          </a:p>
          <a:p>
            <a:r>
              <a:rPr lang="ru-RU" b="1" i="1" dirty="0" smtClean="0">
                <a:latin typeface="Gilroy Light"/>
                <a:ea typeface="Gilroy Light"/>
                <a:cs typeface="Gilroy Light"/>
                <a:sym typeface="Gilroy Light"/>
              </a:rPr>
              <a:t>Директор  АНО </a:t>
            </a:r>
            <a:r>
              <a:rPr lang="ru-RU" b="1" i="1" dirty="0">
                <a:latin typeface="Gilroy Light"/>
                <a:ea typeface="Gilroy Light"/>
                <a:cs typeface="Gilroy Light"/>
                <a:sym typeface="Gilroy Light"/>
              </a:rPr>
              <a:t>СОГ «Доброе дело»</a:t>
            </a:r>
          </a:p>
          <a:p>
            <a:r>
              <a:rPr lang="ru-RU" dirty="0">
                <a:latin typeface="Gilroy Light"/>
                <a:ea typeface="Gilroy Light"/>
                <a:cs typeface="Gilroy Light"/>
                <a:sym typeface="Gilroy Light"/>
              </a:rPr>
              <a:t>Республика Мордовия, Ромодановский р-н</a:t>
            </a:r>
          </a:p>
          <a:p>
            <a:r>
              <a:rPr lang="ru-RU" dirty="0" err="1">
                <a:latin typeface="Gilroy Light"/>
                <a:ea typeface="Gilroy Light"/>
                <a:cs typeface="Gilroy Light"/>
                <a:sym typeface="Gilroy Light"/>
              </a:rPr>
              <a:t>п.Ромоданово</a:t>
            </a:r>
            <a:r>
              <a:rPr lang="ru-RU" dirty="0">
                <a:latin typeface="Gilroy Light"/>
                <a:ea typeface="Gilroy Light"/>
                <a:cs typeface="Gilroy Light"/>
                <a:sym typeface="Gilroy Light"/>
              </a:rPr>
              <a:t>, </a:t>
            </a:r>
            <a:r>
              <a:rPr lang="ru-RU" dirty="0" err="1">
                <a:latin typeface="Gilroy Light"/>
                <a:ea typeface="Gilroy Light"/>
                <a:cs typeface="Gilroy Light"/>
                <a:sym typeface="Gilroy Light"/>
              </a:rPr>
              <a:t>ул.Центральная</a:t>
            </a:r>
            <a:r>
              <a:rPr lang="ru-RU" dirty="0">
                <a:latin typeface="Gilroy Light"/>
                <a:ea typeface="Gilroy Light"/>
                <a:cs typeface="Gilroy Light"/>
                <a:sym typeface="Gilroy Light"/>
              </a:rPr>
              <a:t>, д.5</a:t>
            </a:r>
          </a:p>
          <a:p>
            <a:r>
              <a:rPr lang="en-US" b="1" dirty="0">
                <a:solidFill>
                  <a:srgbClr val="0F64E1"/>
                </a:solidFill>
                <a:latin typeface="Gilroy Light"/>
                <a:ea typeface="Gilroy Light"/>
                <a:cs typeface="Gilroy Light"/>
                <a:sym typeface="Gilroy Light"/>
                <a:hlinkClick r:id="rId10"/>
              </a:rPr>
              <a:t>ano.dobroedelo@yandex.ru</a:t>
            </a:r>
            <a:endParaRPr lang="en-US" b="1" dirty="0">
              <a:solidFill>
                <a:srgbClr val="0F64E1"/>
              </a:solidFill>
              <a:latin typeface="Gilroy Light"/>
              <a:ea typeface="Gilroy Light"/>
              <a:cs typeface="Gilroy Light"/>
              <a:sym typeface="Gilroy Light"/>
            </a:endParaRPr>
          </a:p>
          <a:p>
            <a:r>
              <a:rPr lang="en-US" dirty="0">
                <a:latin typeface="Gilroy Light"/>
                <a:ea typeface="Gilroy Light"/>
                <a:cs typeface="Gilroy Light"/>
                <a:sym typeface="Gilroy Light"/>
              </a:rPr>
              <a:t>8(958)5523018</a:t>
            </a:r>
          </a:p>
          <a:p>
            <a:r>
              <a:rPr lang="en-US" dirty="0">
                <a:latin typeface="Gilroy Light"/>
                <a:ea typeface="Gilroy Light"/>
                <a:cs typeface="Gilroy Light"/>
                <a:sym typeface="Gilroy Light"/>
              </a:rPr>
              <a:t>https://vk.com/anosog</a:t>
            </a:r>
            <a:endParaRPr lang="ru-RU" dirty="0">
              <a:latin typeface="Gilroy Light"/>
              <a:ea typeface="Gilroy Light"/>
              <a:cs typeface="Gilroy Light"/>
              <a:sym typeface="Gilroy Light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Проблема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/>
                <a:ea typeface="Gilroy Light"/>
                <a:cs typeface="Gilroy Light"/>
              </a:rPr>
              <a:t>Какую проблему решает проект? В чем ее актуальность? Каков масштаб проблемы?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Скругленный прямоугольник 3"/>
          <p:cNvSpPr/>
          <p:nvPr/>
        </p:nvSpPr>
        <p:spPr>
          <a:xfrm>
            <a:off x="1140537" y="2148513"/>
            <a:ext cx="2168013" cy="2293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Несвоевременность оказания первой доврачебной помощи при инсульте или инфаркте</a:t>
            </a:r>
            <a:endParaRPr lang="ru-RU" sz="1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569110" y="2445768"/>
            <a:ext cx="1042283" cy="249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20926" y="2148513"/>
            <a:ext cx="2659563" cy="801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/>
              <a:t>инвалидизация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610887" y="3883237"/>
            <a:ext cx="980834" cy="235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20927" y="3628104"/>
            <a:ext cx="2659562" cy="813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смерть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19134" y="2148513"/>
            <a:ext cx="2234665" cy="2293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Поиск пропавших</a:t>
            </a:r>
            <a:endParaRPr lang="ru-RU" sz="2400" dirty="0"/>
          </a:p>
        </p:txBody>
      </p:sp>
      <p:sp>
        <p:nvSpPr>
          <p:cNvPr id="15" name="Стрелка вправо 14"/>
          <p:cNvSpPr/>
          <p:nvPr/>
        </p:nvSpPr>
        <p:spPr>
          <a:xfrm rot="10800000" flipV="1">
            <a:off x="7490023" y="2445768"/>
            <a:ext cx="1094141" cy="249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7515095" y="3907289"/>
            <a:ext cx="1096573" cy="238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62583" y="4764775"/>
            <a:ext cx="2923919" cy="1141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 инфаркта в 2020г - </a:t>
            </a:r>
            <a:r>
              <a:rPr lang="ru-RU" dirty="0"/>
              <a:t>39,7 человека на 100 тысяч жителей страны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4090251" y="4859935"/>
            <a:ext cx="3274745" cy="1017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 острого нарушения мозгового кровообращения 92,4 человека на 100 тысяч 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067665" y="4305977"/>
            <a:ext cx="1653261" cy="458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89639" y="4522179"/>
            <a:ext cx="0" cy="24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384580"/>
            <a:ext cx="10151415" cy="79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3600" b="1" cap="all" dirty="0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/>
            </a:r>
            <a:br>
              <a:rPr lang="ru-RU" sz="3600" b="1" cap="all" dirty="0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</a:br>
            <a:r>
              <a:rPr lang="ru-RU" sz="36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/>
            </a:r>
            <a:br>
              <a:rPr lang="ru-RU" sz="36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</a:br>
            <a:r>
              <a:rPr lang="ru-RU" sz="3600" b="1" cap="all" dirty="0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/>
            </a:r>
            <a:br>
              <a:rPr lang="ru-RU" sz="3600" b="1" cap="all" dirty="0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</a:br>
            <a:r>
              <a:rPr lang="ru-RU" sz="36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/>
            </a:r>
            <a:br>
              <a:rPr lang="ru-RU" sz="36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</a:br>
            <a:r>
              <a:rPr lang="ru-RU" sz="3000" b="1" cap="all" dirty="0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Социальная технология «Вы не одиноки»</a:t>
            </a:r>
            <a:endParaRPr sz="30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/>
                <a:ea typeface="Gilroy Light"/>
                <a:cs typeface="Gilroy Light"/>
                <a:sym typeface="Gilroy Light"/>
              </a:rPr>
              <a:t>Краткое описание предлагаемого </a:t>
            </a:r>
            <a:r>
              <a:rPr lang="ru-RU" sz="1800" dirty="0" smtClean="0">
                <a:latin typeface="Gilroy Light"/>
                <a:ea typeface="Gilroy Light"/>
                <a:cs typeface="Gilroy Light"/>
                <a:sym typeface="Gilroy Light"/>
              </a:rPr>
              <a:t>решения</a:t>
            </a:r>
            <a:endParaRPr lang="ru-RU" sz="1800" dirty="0">
              <a:latin typeface="Gilroy Light"/>
              <a:ea typeface="Gilroy Light"/>
              <a:cs typeface="Gilroy Light"/>
              <a:sym typeface="Gilroy Light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9722602"/>
              </p:ext>
            </p:extLst>
          </p:nvPr>
        </p:nvGraphicFramePr>
        <p:xfrm>
          <a:off x="404999" y="1580750"/>
          <a:ext cx="11451001" cy="455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902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404999" y="451782"/>
            <a:ext cx="10082416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3200" b="1" cap="all" dirty="0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Межведомственное   взаимодействие</a:t>
            </a:r>
            <a:endParaRPr sz="3200" b="1" cap="all" dirty="0">
              <a:solidFill>
                <a:srgbClr val="0F64E1"/>
              </a:solidFill>
              <a:latin typeface="Gilroy Light"/>
              <a:ea typeface="Gilroy Light"/>
              <a:cs typeface="Gilroy Ligh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20191371"/>
              </p:ext>
            </p:extLst>
          </p:nvPr>
        </p:nvGraphicFramePr>
        <p:xfrm>
          <a:off x="336000" y="1000800"/>
          <a:ext cx="11520000" cy="4999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Овал 11"/>
          <p:cNvSpPr/>
          <p:nvPr/>
        </p:nvSpPr>
        <p:spPr>
          <a:xfrm>
            <a:off x="964692" y="1933083"/>
            <a:ext cx="2884984" cy="1268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Социальный работник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70500" y="2050242"/>
            <a:ext cx="3008671" cy="874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Заведующий отделением АНО СОГ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37095" y="3447373"/>
            <a:ext cx="2985650" cy="958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Заведующий поликлиническим отделением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9611462" y="2926740"/>
            <a:ext cx="206478" cy="357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53804" y="4923428"/>
            <a:ext cx="2478505" cy="1076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Скорая помощь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flipH="1">
            <a:off x="9115469" y="4435620"/>
            <a:ext cx="14678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098646" y="4922422"/>
            <a:ext cx="3388769" cy="1057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Участковый терапевт</a:t>
            </a:r>
            <a:endParaRPr lang="ru-RU" dirty="0"/>
          </a:p>
        </p:txBody>
      </p:sp>
      <p:sp>
        <p:nvSpPr>
          <p:cNvPr id="25" name="Багетная рамка 24"/>
          <p:cNvSpPr/>
          <p:nvPr/>
        </p:nvSpPr>
        <p:spPr>
          <a:xfrm>
            <a:off x="4671815" y="2700508"/>
            <a:ext cx="2548241" cy="172379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благополучатель</a:t>
            </a:r>
            <a:endParaRPr lang="ru-RU" dirty="0"/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506547" y="2990967"/>
            <a:ext cx="897910" cy="23485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10487415" y="2747374"/>
            <a:ext cx="1188751" cy="30487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>
            <a:off x="2787825" y="4025419"/>
            <a:ext cx="1415845" cy="638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3210108" y="1428565"/>
            <a:ext cx="5491439" cy="7738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углом 29"/>
          <p:cNvSpPr/>
          <p:nvPr/>
        </p:nvSpPr>
        <p:spPr>
          <a:xfrm rot="16200000">
            <a:off x="6147863" y="4753696"/>
            <a:ext cx="967994" cy="7890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17446306">
            <a:off x="4096593" y="2226067"/>
            <a:ext cx="278524" cy="12629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6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Текущая стадия</a:t>
            </a:r>
            <a:endParaRPr sz="4800" b="1" cap="all" dirty="0">
              <a:solidFill>
                <a:srgbClr val="0F64E1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5" y="1561638"/>
            <a:ext cx="2496402" cy="2133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152" y="2223114"/>
            <a:ext cx="2374710" cy="1424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5" y="3890885"/>
            <a:ext cx="2165504" cy="19783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55" y="1303630"/>
            <a:ext cx="2075526" cy="27673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93" y="1671563"/>
            <a:ext cx="2053213" cy="22233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96" y="3846043"/>
            <a:ext cx="2116767" cy="21519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38" y="1305642"/>
            <a:ext cx="2017740" cy="26903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90" y="4020754"/>
            <a:ext cx="2277871" cy="18939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35" y="3802002"/>
            <a:ext cx="2065027" cy="17204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98" y="3963133"/>
            <a:ext cx="2019379" cy="20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3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ctr">
              <a:buNone/>
            </a:pPr>
            <a:endParaRPr lang="ru-RU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6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79630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212</Words>
  <Application>Microsoft Office PowerPoint</Application>
  <PresentationFormat>Широкоэкранный</PresentationFormat>
  <Paragraphs>39</Paragraphs>
  <Slides>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Gilroy Light</vt:lpstr>
      <vt:lpstr>PT Sans</vt:lpstr>
      <vt:lpstr>Times New Roman</vt:lpstr>
      <vt:lpstr>Тема Office</vt:lpstr>
      <vt:lpstr>1_Тема Office</vt:lpstr>
      <vt:lpstr>Слайд think-cell</vt:lpstr>
      <vt:lpstr>Вы не одиноки   удалённый контроль витальных показателей пожилых граждан и инвалидов» – ТОП-100 Сильные идеи для нового времени</vt:lpstr>
      <vt:lpstr>Проблема</vt:lpstr>
      <vt:lpstr>    Социальная технология «Вы не одиноки»</vt:lpstr>
      <vt:lpstr>Межведомственное   взаимодействие</vt:lpstr>
      <vt:lpstr>Текущая стадия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emz.metall@gmail.com</dc:creator>
  <cp:lastModifiedBy>WWW</cp:lastModifiedBy>
  <cp:revision>121</cp:revision>
  <cp:lastPrinted>2022-10-11T05:11:11Z</cp:lastPrinted>
  <dcterms:created xsi:type="dcterms:W3CDTF">2019-02-20T19:21:15Z</dcterms:created>
  <dcterms:modified xsi:type="dcterms:W3CDTF">2022-11-03T13:02:32Z</dcterms:modified>
</cp:coreProperties>
</file>