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98" r:id="rId3"/>
    <p:sldId id="289" r:id="rId4"/>
    <p:sldId id="299" r:id="rId5"/>
    <p:sldId id="293" r:id="rId6"/>
    <p:sldId id="291" r:id="rId7"/>
    <p:sldId id="295" r:id="rId8"/>
    <p:sldId id="297" r:id="rId9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8BB8E1"/>
    <a:srgbClr val="1DD757"/>
    <a:srgbClr val="21D33F"/>
    <a:srgbClr val="EEB500"/>
    <a:srgbClr val="2E7552"/>
    <a:srgbClr val="775492"/>
    <a:srgbClr val="A00C80"/>
    <a:srgbClr val="632B8D"/>
    <a:srgbClr val="B7A0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742" autoAdjust="0"/>
  </p:normalViewPr>
  <p:slideViewPr>
    <p:cSldViewPr snapToGrid="0">
      <p:cViewPr varScale="1">
        <p:scale>
          <a:sx n="108" d="100"/>
          <a:sy n="108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7A8794-7ECC-487F-9001-6998DE81DFD0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1E779F-FB88-493B-BB86-B255B09F7F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408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8056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8056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>
              <a:defRPr sz="1200"/>
            </a:lvl1pPr>
          </a:lstStyle>
          <a:p>
            <a:fld id="{C967B03D-32C1-4D4F-9E0C-9E87D7CB7D4F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8" tIns="46054" rIns="92108" bIns="4605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2108" tIns="46054" rIns="92108" bIns="4605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8055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2" y="9428584"/>
            <a:ext cx="2945660" cy="498055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fld id="{3F5E4393-82A8-490A-924A-BD66F42984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7631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5E4393-82A8-490A-924A-BD66F429847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8744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5E4393-82A8-490A-924A-BD66F429847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531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5E4393-82A8-490A-924A-BD66F429847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9851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5E4393-82A8-490A-924A-BD66F429847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832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5E4393-82A8-490A-924A-BD66F429847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3239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5E4393-82A8-490A-924A-BD66F429847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143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5E4393-82A8-490A-924A-BD66F429847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1965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5E4393-82A8-490A-924A-BD66F429847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01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42174-BE5F-4506-9494-D03F1A92E223}" type="datetime1">
              <a:rPr lang="ru-RU" smtClean="0"/>
              <a:t>24.10.2022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4442C-C2A4-487E-867A-3D4A48794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213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CFA6D-D1C3-40E7-9212-603DF86A7990}" type="datetime1">
              <a:rPr lang="ru-RU" smtClean="0"/>
              <a:t>24.10.2022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4442C-C2A4-487E-867A-3D4A48794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357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ABF5F-236D-450E-AAA4-C26F6496B110}" type="datetime1">
              <a:rPr lang="ru-RU" smtClean="0"/>
              <a:t>24.10.2022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4442C-C2A4-487E-867A-3D4A48794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346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13C5D-3624-4D06-B7DC-19043AE2020D}" type="datetime1">
              <a:rPr lang="ru-RU" smtClean="0"/>
              <a:t>24.10.2022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4442C-C2A4-487E-867A-3D4A48794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933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8D7FC-AA03-4EAB-8C86-C60F7B2CAF5D}" type="datetime1">
              <a:rPr lang="ru-RU" smtClean="0"/>
              <a:t>24.10.2022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4442C-C2A4-487E-867A-3D4A48794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101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9BA53-0A1E-49FC-ADED-67C36EC6C850}" type="datetime1">
              <a:rPr lang="ru-RU" smtClean="0"/>
              <a:t>24.10.2022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4442C-C2A4-487E-867A-3D4A48794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182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7811E-D7AF-4F79-9606-520DA9C7F4E9}" type="datetime1">
              <a:rPr lang="ru-RU" smtClean="0"/>
              <a:t>24.10.2022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4442C-C2A4-487E-867A-3D4A48794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019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C84B1-47D4-42CA-A69C-9C68F1DD7A47}" type="datetime1">
              <a:rPr lang="ru-RU" smtClean="0"/>
              <a:t>24.10.2022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4442C-C2A4-487E-867A-3D4A48794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505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C449-BD22-447D-8ECE-0089DAECF6A7}" type="datetime1">
              <a:rPr lang="ru-RU" smtClean="0"/>
              <a:t>24.10.2022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4442C-C2A4-487E-867A-3D4A48794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47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05A5B-65D9-41A5-AA10-3054A1547F6E}" type="datetime1">
              <a:rPr lang="ru-RU" smtClean="0"/>
              <a:t>24.10.2022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4442C-C2A4-487E-867A-3D4A48794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81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B4CD-502B-46FE-9A2C-F5A05AC21BFF}" type="datetime1">
              <a:rPr lang="ru-RU" smtClean="0"/>
              <a:t>24.10.2022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4442C-C2A4-487E-867A-3D4A48794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488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23EE4-4D75-4161-B630-F3AEDBA8E5DC}" type="datetime1">
              <a:rPr lang="ru-RU" smtClean="0"/>
              <a:t>24.10.2022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4442C-C2A4-487E-867A-3D4A48794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0568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microsoft.com/office/2007/relationships/hdphoto" Target="../media/hdphoto1.wdp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Корпорация инвестиционного развития Смоленской област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074" y="323392"/>
            <a:ext cx="2821577" cy="843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 rot="5400000">
            <a:off x="4815468" y="-2472317"/>
            <a:ext cx="2561061" cy="1219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5399" y="3071674"/>
            <a:ext cx="9355247" cy="836388"/>
          </a:xfrm>
          <a:effectLst/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3200" dirty="0" smtClean="0">
                <a:solidFill>
                  <a:schemeClr val="bg1"/>
                </a:solidFill>
                <a:cs typeface="Arial" panose="020B0604020202020204" pitchFamily="34" charset="0"/>
              </a:rPr>
              <a:t>ПРАКТИКА «ЭНЕРГОАДВОКАТ» </a:t>
            </a:r>
            <a:endParaRPr lang="ru-RU" sz="32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grpSp>
        <p:nvGrpSpPr>
          <p:cNvPr id="19" name="Группа 18">
            <a:extLst>
              <a:ext uri="{FF2B5EF4-FFF2-40B4-BE49-F238E27FC236}">
                <a16:creationId xmlns:a16="http://schemas.microsoft.com/office/drawing/2014/main" xmlns="" id="{B7AC4114-A781-EB04-7C4B-A9A9EB893985}"/>
              </a:ext>
            </a:extLst>
          </p:cNvPr>
          <p:cNvGrpSpPr/>
          <p:nvPr/>
        </p:nvGrpSpPr>
        <p:grpSpPr>
          <a:xfrm>
            <a:off x="9454335" y="288887"/>
            <a:ext cx="2430032" cy="904875"/>
            <a:chOff x="3439826" y="68327"/>
            <a:chExt cx="2430032" cy="904875"/>
          </a:xfrm>
        </p:grpSpPr>
        <p:pic>
          <p:nvPicPr>
            <p:cNvPr id="17" name="Рисунок 16">
              <a:extLst>
                <a:ext uri="{FF2B5EF4-FFF2-40B4-BE49-F238E27FC236}">
                  <a16:creationId xmlns:a16="http://schemas.microsoft.com/office/drawing/2014/main" xmlns="" id="{5BA892B2-0A34-0E04-48E7-6600F290220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439826" y="68327"/>
              <a:ext cx="1000125" cy="904875"/>
            </a:xfrm>
            <a:prstGeom prst="rect">
              <a:avLst/>
            </a:prstGeom>
            <a:ln>
              <a:noFill/>
            </a:ln>
          </p:spPr>
        </p:pic>
        <p:sp>
          <p:nvSpPr>
            <p:cNvPr id="18" name="Прямоугольник 17">
              <a:extLst>
                <a:ext uri="{FF2B5EF4-FFF2-40B4-BE49-F238E27FC236}">
                  <a16:creationId xmlns:a16="http://schemas.microsoft.com/office/drawing/2014/main" xmlns="" id="{428B7772-285A-F6AB-CB0C-FA67ED4B4D1C}"/>
                </a:ext>
              </a:extLst>
            </p:cNvPr>
            <p:cNvSpPr/>
            <p:nvPr/>
          </p:nvSpPr>
          <p:spPr>
            <a:xfrm>
              <a:off x="4287587" y="334297"/>
              <a:ext cx="1582271" cy="60812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600" dirty="0">
                  <a:solidFill>
                    <a:schemeClr val="tx1"/>
                  </a:solidFill>
                  <a:latin typeface="Sitka Subheading" panose="02000505000000020004" pitchFamily="2" charset="0"/>
                  <a:ea typeface="Cambria" panose="02040503050406030204" pitchFamily="18" charset="0"/>
                </a:rPr>
                <a:t>Смоленская область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15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 rot="5400000">
            <a:off x="5471306" y="-5471307"/>
            <a:ext cx="1249387" cy="121920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673" y="104758"/>
            <a:ext cx="2892056" cy="8118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9578" y="2183105"/>
            <a:ext cx="111596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6725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Недостаточный уровень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компетенций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заявителя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в энергетической сфере.</a:t>
            </a:r>
          </a:p>
          <a:p>
            <a:pPr marL="466725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ru-RU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66725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Неверный подход инвесторов к определению требуемых параметров присоединения (мощности, категории надежности и пр.).</a:t>
            </a:r>
          </a:p>
          <a:p>
            <a:pPr marL="180975" algn="just">
              <a:lnSpc>
                <a:spcPct val="150000"/>
              </a:lnSpc>
            </a:pPr>
            <a:endParaRPr lang="ru-RU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66725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Сложность механизмов оспаривания технических решений и стоимости присоединения к электрическим сетям.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4442C-C2A4-487E-867A-3D4A48794E9D}" type="slidenum">
              <a:rPr lang="ru-RU" smtClean="0">
                <a:solidFill>
                  <a:schemeClr val="bg1"/>
                </a:solidFill>
              </a:rPr>
              <a:t>2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4BA7DD92-5F4F-7BFD-0B1A-ACC5686D6751}"/>
              </a:ext>
            </a:extLst>
          </p:cNvPr>
          <p:cNvSpPr txBox="1"/>
          <p:nvPr/>
        </p:nvSpPr>
        <p:spPr>
          <a:xfrm>
            <a:off x="817175" y="5130855"/>
            <a:ext cx="10667999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algn="ctr">
              <a:lnSpc>
                <a:spcPct val="150000"/>
              </a:lnSpc>
            </a:pP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3F5DA15E-5794-C87C-5844-421640B65E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2533" y="1477861"/>
            <a:ext cx="533809" cy="533809"/>
          </a:xfrm>
          <a:prstGeom prst="rect">
            <a:avLst/>
          </a:prstGeom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0D92FE4F-9107-6A2E-ACFC-5E14F6FA92B9}"/>
              </a:ext>
            </a:extLst>
          </p:cNvPr>
          <p:cNvSpPr/>
          <p:nvPr/>
        </p:nvSpPr>
        <p:spPr>
          <a:xfrm>
            <a:off x="8196906" y="397401"/>
            <a:ext cx="4463991" cy="5232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Проблематика</a:t>
            </a:r>
            <a:endParaRPr lang="ru-RU" sz="2800" b="1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57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E75B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 rot="5400000">
            <a:off x="5471308" y="-5434756"/>
            <a:ext cx="1249387" cy="121920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673" y="104758"/>
            <a:ext cx="2892056" cy="8118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63208" y="4124050"/>
            <a:ext cx="111596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bg1"/>
                </a:solidFill>
              </a:rPr>
              <a:t>Задачи</a:t>
            </a:r>
            <a:r>
              <a:rPr lang="en-US" sz="2000" b="1" dirty="0" smtClean="0">
                <a:solidFill>
                  <a:schemeClr val="bg1"/>
                </a:solidFill>
              </a:rPr>
              <a:t>: </a:t>
            </a:r>
            <a:endParaRPr lang="ru-RU" sz="2000" b="1" dirty="0" smtClean="0">
              <a:solidFill>
                <a:schemeClr val="bg1"/>
              </a:solidFill>
            </a:endParaRPr>
          </a:p>
          <a:p>
            <a:pPr marL="466725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</a:rPr>
              <a:t>п</a:t>
            </a:r>
            <a:r>
              <a:rPr lang="ru-RU" sz="2000" dirty="0" smtClean="0">
                <a:solidFill>
                  <a:schemeClr val="bg1"/>
                </a:solidFill>
              </a:rPr>
              <a:t>омочь инвестору структурировать энергетическую часть проекта;</a:t>
            </a:r>
          </a:p>
          <a:p>
            <a:pPr marL="466725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bg1"/>
                </a:solidFill>
              </a:rPr>
              <a:t>снизить затраты </a:t>
            </a:r>
            <a:r>
              <a:rPr lang="ru-RU" sz="2000" dirty="0">
                <a:solidFill>
                  <a:schemeClr val="bg1"/>
                </a:solidFill>
              </a:rPr>
              <a:t>на </a:t>
            </a:r>
            <a:r>
              <a:rPr lang="ru-RU" sz="2000" dirty="0" smtClean="0">
                <a:solidFill>
                  <a:schemeClr val="bg1"/>
                </a:solidFill>
              </a:rPr>
              <a:t>присоединение к </a:t>
            </a:r>
            <a:r>
              <a:rPr lang="ru-RU" sz="2000" dirty="0">
                <a:solidFill>
                  <a:schemeClr val="bg1"/>
                </a:solidFill>
              </a:rPr>
              <a:t>объектам </a:t>
            </a:r>
            <a:r>
              <a:rPr lang="ru-RU" sz="2000" dirty="0" smtClean="0">
                <a:solidFill>
                  <a:schemeClr val="bg1"/>
                </a:solidFill>
              </a:rPr>
              <a:t>инженерной инфраструктуры;</a:t>
            </a:r>
          </a:p>
          <a:p>
            <a:pPr marL="466725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bg1"/>
                </a:solidFill>
              </a:rPr>
              <a:t>сократить общие затраты на </a:t>
            </a:r>
            <a:r>
              <a:rPr lang="ru-RU" sz="2000" dirty="0">
                <a:solidFill>
                  <a:schemeClr val="bg1"/>
                </a:solidFill>
              </a:rPr>
              <a:t>реализацию инвестиционного </a:t>
            </a:r>
            <a:r>
              <a:rPr lang="ru-RU" sz="2000" dirty="0" smtClean="0">
                <a:solidFill>
                  <a:schemeClr val="bg1"/>
                </a:solidFill>
              </a:rPr>
              <a:t>проекта.</a:t>
            </a:r>
            <a:endParaRPr lang="ru-RU" sz="2000" dirty="0">
              <a:solidFill>
                <a:schemeClr val="bg1"/>
              </a:solidFill>
            </a:endParaRPr>
          </a:p>
          <a:p>
            <a:pPr marL="466725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4442C-C2A4-487E-867A-3D4A48794E9D}" type="slidenum">
              <a:rPr lang="ru-RU" smtClean="0">
                <a:solidFill>
                  <a:schemeClr val="bg1"/>
                </a:solidFill>
              </a:rPr>
              <a:t>3</a:t>
            </a:fld>
            <a:endParaRPr lang="ru-RU">
              <a:solidFill>
                <a:schemeClr val="bg1"/>
              </a:solidFill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27D9EAB5-2246-78ED-1B83-3FD1BDEF54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4764" y="4277027"/>
            <a:ext cx="616830" cy="61683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4BA7DD92-5F4F-7BFD-0B1A-ACC5686D6751}"/>
              </a:ext>
            </a:extLst>
          </p:cNvPr>
          <p:cNvSpPr txBox="1"/>
          <p:nvPr/>
        </p:nvSpPr>
        <p:spPr>
          <a:xfrm>
            <a:off x="817175" y="5130855"/>
            <a:ext cx="10667999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algn="ctr">
              <a:lnSpc>
                <a:spcPct val="150000"/>
              </a:lnSpc>
            </a:pP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80963" y="1327114"/>
            <a:ext cx="111596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algn="just">
              <a:lnSpc>
                <a:spcPct val="150000"/>
              </a:lnSpc>
            </a:pPr>
            <a:r>
              <a:rPr lang="ru-RU" sz="2000" dirty="0" smtClean="0">
                <a:solidFill>
                  <a:schemeClr val="bg1"/>
                </a:solidFill>
              </a:rPr>
              <a:t>В ООО «Корпорация </a:t>
            </a:r>
            <a:r>
              <a:rPr lang="ru-RU" sz="2000" dirty="0">
                <a:solidFill>
                  <a:schemeClr val="bg1"/>
                </a:solidFill>
              </a:rPr>
              <a:t>инвестиционного развития Смоленской области» </a:t>
            </a:r>
            <a:r>
              <a:rPr lang="ru-RU" sz="2000" dirty="0" smtClean="0">
                <a:solidFill>
                  <a:schemeClr val="bg1"/>
                </a:solidFill>
              </a:rPr>
              <a:t>введена </a:t>
            </a:r>
          </a:p>
          <a:p>
            <a:pPr marL="180975" algn="just">
              <a:lnSpc>
                <a:spcPct val="150000"/>
              </a:lnSpc>
            </a:pPr>
            <a:r>
              <a:rPr lang="ru-RU" sz="2000" dirty="0">
                <a:solidFill>
                  <a:schemeClr val="bg1"/>
                </a:solidFill>
              </a:rPr>
              <a:t>у</a:t>
            </a:r>
            <a:r>
              <a:rPr lang="ru-RU" sz="2000" dirty="0" smtClean="0">
                <a:solidFill>
                  <a:schemeClr val="bg1"/>
                </a:solidFill>
              </a:rPr>
              <a:t>слуга «</a:t>
            </a:r>
            <a:r>
              <a:rPr lang="ru-RU" sz="2000" dirty="0" err="1" smtClean="0">
                <a:solidFill>
                  <a:schemeClr val="bg1"/>
                </a:solidFill>
              </a:rPr>
              <a:t>энергоадвокат</a:t>
            </a:r>
            <a:r>
              <a:rPr lang="ru-RU" sz="2000" dirty="0" smtClean="0">
                <a:solidFill>
                  <a:schemeClr val="bg1"/>
                </a:solidFill>
              </a:rPr>
              <a:t>»: </a:t>
            </a:r>
          </a:p>
          <a:p>
            <a:pPr marL="466725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bg1"/>
                </a:solidFill>
              </a:rPr>
              <a:t>специалист </a:t>
            </a:r>
            <a:r>
              <a:rPr lang="ru-RU" sz="2000" dirty="0">
                <a:solidFill>
                  <a:schemeClr val="bg1"/>
                </a:solidFill>
              </a:rPr>
              <a:t>инженерной </a:t>
            </a:r>
            <a:r>
              <a:rPr lang="ru-RU" sz="2000" dirty="0" smtClean="0">
                <a:solidFill>
                  <a:schemeClr val="bg1"/>
                </a:solidFill>
              </a:rPr>
              <a:t>службы оказывает профессиональную </a:t>
            </a:r>
          </a:p>
          <a:p>
            <a:pPr marL="180975" algn="just">
              <a:lnSpc>
                <a:spcPct val="150000"/>
              </a:lnSpc>
            </a:pPr>
            <a:r>
              <a:rPr lang="ru-RU" sz="2000" dirty="0" smtClean="0">
                <a:solidFill>
                  <a:schemeClr val="bg1"/>
                </a:solidFill>
              </a:rPr>
              <a:t>помощь инвесторам </a:t>
            </a:r>
            <a:r>
              <a:rPr lang="ru-RU" sz="2000" dirty="0">
                <a:solidFill>
                  <a:schemeClr val="bg1"/>
                </a:solidFill>
              </a:rPr>
              <a:t>в вопросах энергообеспечения </a:t>
            </a:r>
            <a:r>
              <a:rPr lang="ru-RU" sz="2000" dirty="0" smtClean="0">
                <a:solidFill>
                  <a:schemeClr val="bg1"/>
                </a:solidFill>
              </a:rPr>
              <a:t>проекта.</a:t>
            </a: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3F5DA15E-5794-C87C-5844-421640B65EE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2533" y="1477861"/>
            <a:ext cx="533809" cy="533809"/>
          </a:xfrm>
          <a:prstGeom prst="rect">
            <a:avLst/>
          </a:prstGeom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0D92FE4F-9107-6A2E-ACFC-5E14F6FA92B9}"/>
              </a:ext>
            </a:extLst>
          </p:cNvPr>
          <p:cNvSpPr/>
          <p:nvPr/>
        </p:nvSpPr>
        <p:spPr>
          <a:xfrm>
            <a:off x="8870270" y="423280"/>
            <a:ext cx="4463991" cy="5232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Решение</a:t>
            </a:r>
            <a:endParaRPr lang="ru-RU" sz="2800" b="1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73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 rot="5400000">
            <a:off x="5471908" y="-5479204"/>
            <a:ext cx="1249387" cy="12193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673" y="78125"/>
            <a:ext cx="2892056" cy="811805"/>
          </a:xfrm>
          <a:prstGeom prst="rect">
            <a:avLst/>
          </a:prstGeom>
        </p:spPr>
      </p:pic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0D92FE4F-9107-6A2E-ACFC-5E14F6FA92B9}"/>
              </a:ext>
            </a:extLst>
          </p:cNvPr>
          <p:cNvSpPr/>
          <p:nvPr/>
        </p:nvSpPr>
        <p:spPr>
          <a:xfrm>
            <a:off x="6960307" y="383086"/>
            <a:ext cx="5154561" cy="5232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</a:rPr>
              <a:t>Оптимизация стоимости ТП</a:t>
            </a:r>
            <a:endParaRPr lang="ru-RU" sz="2800" b="1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4442C-C2A4-487E-867A-3D4A48794E9D}" type="slidenum">
              <a:rPr lang="ru-RU" smtClean="0">
                <a:solidFill>
                  <a:schemeClr val="accent1">
                    <a:lumMod val="50000"/>
                  </a:schemeClr>
                </a:solidFill>
              </a:rPr>
              <a:t>4</a:t>
            </a:fld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ACF46E3-957B-C5AE-E839-8CD88354002F}"/>
              </a:ext>
            </a:extLst>
          </p:cNvPr>
          <p:cNvSpPr txBox="1"/>
          <p:nvPr/>
        </p:nvSpPr>
        <p:spPr>
          <a:xfrm>
            <a:off x="4011192" y="2023311"/>
            <a:ext cx="73855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23875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выбор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метода расчета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платы.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523875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оценк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а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максимальных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мощностей.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E217CBC1-3EF9-4A5E-EE74-15A337F4ACFA}"/>
              </a:ext>
            </a:extLst>
          </p:cNvPr>
          <p:cNvSpPr/>
          <p:nvPr/>
        </p:nvSpPr>
        <p:spPr>
          <a:xfrm>
            <a:off x="860451" y="1795914"/>
            <a:ext cx="2844312" cy="1912697"/>
          </a:xfrm>
          <a:prstGeom prst="rect">
            <a:avLst/>
          </a:prstGeom>
          <a:solidFill>
            <a:srgbClr val="2E75B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До </a:t>
            </a:r>
            <a:r>
              <a:rPr lang="ru-RU" dirty="0"/>
              <a:t>1 июля 2022 года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54DAF602-BCE1-37DD-78C7-D26BAB030542}"/>
              </a:ext>
            </a:extLst>
          </p:cNvPr>
          <p:cNvSpPr/>
          <p:nvPr/>
        </p:nvSpPr>
        <p:spPr>
          <a:xfrm>
            <a:off x="836579" y="4323791"/>
            <a:ext cx="2844312" cy="1912697"/>
          </a:xfrm>
          <a:prstGeom prst="rect">
            <a:avLst/>
          </a:prstGeom>
          <a:solidFill>
            <a:srgbClr val="2E75B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После </a:t>
            </a:r>
            <a:r>
              <a:rPr lang="ru-RU" dirty="0"/>
              <a:t>1 июля 2022 года</a:t>
            </a:r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ED73A6B6-3804-13E4-93F5-E1DE24679067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bright="70000" contrast="-70000"/>
          </a:blip>
          <a:stretch>
            <a:fillRect/>
          </a:stretch>
        </p:blipFill>
        <p:spPr>
          <a:xfrm>
            <a:off x="1892780" y="1926969"/>
            <a:ext cx="754202" cy="75420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FACF46E3-957B-C5AE-E839-8CD88354002F}"/>
              </a:ext>
            </a:extLst>
          </p:cNvPr>
          <p:cNvSpPr txBox="1"/>
          <p:nvPr/>
        </p:nvSpPr>
        <p:spPr>
          <a:xfrm>
            <a:off x="4019819" y="4587470"/>
            <a:ext cx="73855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23875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оценка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максимальных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мощностей.</a:t>
            </a:r>
          </a:p>
          <a:p>
            <a:pPr marL="523875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о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ценка необходимого объема мероприятий.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ED73A6B6-3804-13E4-93F5-E1DE24679067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bright="70000" contrast="-70000"/>
          </a:blip>
          <a:stretch>
            <a:fillRect/>
          </a:stretch>
        </p:blipFill>
        <p:spPr>
          <a:xfrm>
            <a:off x="1895877" y="4435872"/>
            <a:ext cx="754202" cy="754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91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 rot="5400000">
            <a:off x="5471309" y="-5487315"/>
            <a:ext cx="1249387" cy="121920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673" y="104758"/>
            <a:ext cx="2892056" cy="8118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" y="1233380"/>
            <a:ext cx="5801031" cy="5616000"/>
          </a:xfrm>
          <a:prstGeom prst="rect">
            <a:avLst/>
          </a:prstGeom>
          <a:solidFill>
            <a:srgbClr val="2E75B6"/>
          </a:solidFill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466725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ru-RU" b="1" dirty="0">
              <a:solidFill>
                <a:schemeClr val="bg1"/>
              </a:solidFill>
            </a:endParaRPr>
          </a:p>
          <a:p>
            <a:pPr marL="466725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ru-RU" b="1" dirty="0">
              <a:solidFill>
                <a:schemeClr val="bg1"/>
              </a:solidFill>
            </a:endParaRPr>
          </a:p>
          <a:p>
            <a:pPr lvl="1" indent="-457200"/>
            <a:endParaRPr lang="ru-RU" dirty="0">
              <a:solidFill>
                <a:schemeClr val="bg1"/>
              </a:solidFill>
            </a:endParaRPr>
          </a:p>
          <a:p>
            <a:pPr lvl="1" indent="-457200"/>
            <a:endParaRPr lang="ru-RU" dirty="0">
              <a:solidFill>
                <a:schemeClr val="bg1"/>
              </a:solidFill>
            </a:endParaRPr>
          </a:p>
          <a:p>
            <a:pPr lvl="1" indent="-457200"/>
            <a:endParaRPr lang="ru-RU" dirty="0">
              <a:solidFill>
                <a:schemeClr val="bg1"/>
              </a:solidFill>
            </a:endParaRPr>
          </a:p>
          <a:p>
            <a:pPr lvl="1" indent="-457200"/>
            <a:endParaRPr lang="ru-RU" dirty="0">
              <a:solidFill>
                <a:schemeClr val="bg1"/>
              </a:solidFill>
            </a:endParaRPr>
          </a:p>
          <a:p>
            <a:pPr lvl="1" indent="-457200"/>
            <a:endParaRPr lang="ru-RU" dirty="0">
              <a:solidFill>
                <a:schemeClr val="bg1"/>
              </a:solidFill>
            </a:endParaRPr>
          </a:p>
          <a:p>
            <a:pPr lvl="1" indent="-457200"/>
            <a:endParaRPr lang="ru-RU" dirty="0">
              <a:solidFill>
                <a:schemeClr val="bg1"/>
              </a:solidFill>
            </a:endParaRPr>
          </a:p>
          <a:p>
            <a:pPr lvl="1" indent="-457200"/>
            <a:endParaRPr lang="ru-RU" dirty="0">
              <a:solidFill>
                <a:schemeClr val="bg1"/>
              </a:solidFill>
            </a:endParaRPr>
          </a:p>
          <a:p>
            <a:pPr lvl="1" indent="-457200"/>
            <a:endParaRPr lang="ru-RU" dirty="0">
              <a:solidFill>
                <a:schemeClr val="bg1"/>
              </a:solidFill>
            </a:endParaRPr>
          </a:p>
          <a:p>
            <a:pPr lvl="1" indent="-457200"/>
            <a:endParaRPr lang="ru-RU" dirty="0">
              <a:solidFill>
                <a:schemeClr val="bg1"/>
              </a:solidFill>
            </a:endParaRPr>
          </a:p>
          <a:p>
            <a:pPr lvl="1" indent="-457200"/>
            <a:endParaRPr lang="ru-RU" dirty="0">
              <a:solidFill>
                <a:schemeClr val="bg1"/>
              </a:solidFill>
            </a:endParaRPr>
          </a:p>
          <a:p>
            <a:pPr lvl="1" indent="-457200"/>
            <a:endParaRPr lang="ru-RU" dirty="0">
              <a:solidFill>
                <a:schemeClr val="bg1"/>
              </a:solidFill>
            </a:endParaRPr>
          </a:p>
          <a:p>
            <a:pPr lvl="1" indent="-457200"/>
            <a:endParaRPr lang="ru-RU" dirty="0">
              <a:solidFill>
                <a:schemeClr val="bg1"/>
              </a:solidFill>
            </a:endParaRPr>
          </a:p>
          <a:p>
            <a:pPr lvl="1" indent="-457200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0D92FE4F-9107-6A2E-ACFC-5E14F6FA92B9}"/>
              </a:ext>
            </a:extLst>
          </p:cNvPr>
          <p:cNvSpPr/>
          <p:nvPr/>
        </p:nvSpPr>
        <p:spPr>
          <a:xfrm>
            <a:off x="7502575" y="377028"/>
            <a:ext cx="6915410" cy="5232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Решение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4442C-C2A4-487E-867A-3D4A48794E9D}" type="slidenum">
              <a:rPr lang="ru-RU" smtClean="0">
                <a:solidFill>
                  <a:schemeClr val="accent1">
                    <a:lumMod val="50000"/>
                  </a:schemeClr>
                </a:solidFill>
              </a:rPr>
              <a:t>5</a:t>
            </a:fld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E7D1854-DC16-164C-FA1F-ACCF85579A71}"/>
              </a:ext>
            </a:extLst>
          </p:cNvPr>
          <p:cNvSpPr txBox="1"/>
          <p:nvPr/>
        </p:nvSpPr>
        <p:spPr>
          <a:xfrm>
            <a:off x="464835" y="1983284"/>
            <a:ext cx="5517878" cy="872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84138">
              <a:lnSpc>
                <a:spcPct val="150000"/>
              </a:lnSpc>
            </a:pPr>
            <a:r>
              <a:rPr lang="ru-RU" dirty="0" smtClean="0">
                <a:solidFill>
                  <a:schemeClr val="bg1"/>
                </a:solidFill>
              </a:rPr>
              <a:t>Расчёт </a:t>
            </a:r>
            <a:r>
              <a:rPr lang="ru-RU" dirty="0">
                <a:solidFill>
                  <a:schemeClr val="bg1"/>
                </a:solidFill>
              </a:rPr>
              <a:t>необходимых </a:t>
            </a:r>
            <a:r>
              <a:rPr lang="ru-RU" dirty="0" smtClean="0">
                <a:solidFill>
                  <a:schemeClr val="bg1"/>
                </a:solidFill>
              </a:rPr>
              <a:t>инвестору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ru-RU" dirty="0" smtClean="0">
              <a:solidFill>
                <a:schemeClr val="bg1"/>
              </a:solidFill>
            </a:endParaRPr>
          </a:p>
          <a:p>
            <a:pPr marL="265113" indent="-84138">
              <a:lnSpc>
                <a:spcPct val="150000"/>
              </a:lnSpc>
            </a:pPr>
            <a:r>
              <a:rPr lang="ru-RU" dirty="0" smtClean="0">
                <a:solidFill>
                  <a:schemeClr val="bg1"/>
                </a:solidFill>
              </a:rPr>
              <a:t>максимальной мощности </a:t>
            </a:r>
            <a:r>
              <a:rPr lang="ru-RU" dirty="0">
                <a:solidFill>
                  <a:schemeClr val="bg1"/>
                </a:solidFill>
              </a:rPr>
              <a:t>и уровня </a:t>
            </a:r>
            <a:r>
              <a:rPr lang="ru-RU" dirty="0" smtClean="0">
                <a:solidFill>
                  <a:schemeClr val="bg1"/>
                </a:solidFill>
              </a:rPr>
              <a:t>напряжения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Стрелка: вниз 5">
            <a:extLst>
              <a:ext uri="{FF2B5EF4-FFF2-40B4-BE49-F238E27FC236}">
                <a16:creationId xmlns:a16="http://schemas.microsoft.com/office/drawing/2014/main" xmlns="" id="{D714D8F8-2C8D-D3E0-C2ED-45B56CA8D996}"/>
              </a:ext>
            </a:extLst>
          </p:cNvPr>
          <p:cNvSpPr/>
          <p:nvPr/>
        </p:nvSpPr>
        <p:spPr>
          <a:xfrm>
            <a:off x="2873029" y="2846971"/>
            <a:ext cx="335695" cy="450609"/>
          </a:xfrm>
          <a:prstGeom prst="downArrow">
            <a:avLst/>
          </a:prstGeom>
          <a:solidFill>
            <a:schemeClr val="bg1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3E7594D-057A-62E9-525F-90872D3800F4}"/>
              </a:ext>
            </a:extLst>
          </p:cNvPr>
          <p:cNvSpPr txBox="1"/>
          <p:nvPr/>
        </p:nvSpPr>
        <p:spPr>
          <a:xfrm>
            <a:off x="464835" y="3333395"/>
            <a:ext cx="49528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>
              <a:lnSpc>
                <a:spcPct val="150000"/>
              </a:lnSpc>
            </a:pPr>
            <a:r>
              <a:rPr lang="ru-RU" dirty="0" smtClean="0">
                <a:solidFill>
                  <a:schemeClr val="bg1"/>
                </a:solidFill>
              </a:rPr>
              <a:t>Проработка </a:t>
            </a:r>
            <a:r>
              <a:rPr lang="ru-RU" dirty="0">
                <a:solidFill>
                  <a:schemeClr val="bg1"/>
                </a:solidFill>
              </a:rPr>
              <a:t>вариантов технических </a:t>
            </a:r>
            <a:r>
              <a:rPr lang="ru-RU" dirty="0" smtClean="0">
                <a:solidFill>
                  <a:schemeClr val="bg1"/>
                </a:solidFill>
              </a:rPr>
              <a:t>решений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при </a:t>
            </a:r>
            <a:r>
              <a:rPr lang="ru-RU" dirty="0">
                <a:solidFill>
                  <a:schemeClr val="bg1"/>
                </a:solidFill>
              </a:rPr>
              <a:t>заключении договора на ТП</a:t>
            </a:r>
          </a:p>
        </p:txBody>
      </p:sp>
      <p:sp>
        <p:nvSpPr>
          <p:cNvPr id="9" name="Стрелка: вниз 8">
            <a:extLst>
              <a:ext uri="{FF2B5EF4-FFF2-40B4-BE49-F238E27FC236}">
                <a16:creationId xmlns:a16="http://schemas.microsoft.com/office/drawing/2014/main" xmlns="" id="{E780433C-0217-FB5D-AA42-6F0CC29F8D21}"/>
              </a:ext>
            </a:extLst>
          </p:cNvPr>
          <p:cNvSpPr/>
          <p:nvPr/>
        </p:nvSpPr>
        <p:spPr>
          <a:xfrm>
            <a:off x="2888079" y="4218372"/>
            <a:ext cx="335695" cy="450609"/>
          </a:xfrm>
          <a:prstGeom prst="downArrow">
            <a:avLst/>
          </a:prstGeom>
          <a:solidFill>
            <a:schemeClr val="bg1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B3C7F48-2CF6-9C0E-E78A-1653F861BD67}"/>
              </a:ext>
            </a:extLst>
          </p:cNvPr>
          <p:cNvSpPr txBox="1"/>
          <p:nvPr/>
        </p:nvSpPr>
        <p:spPr>
          <a:xfrm>
            <a:off x="464835" y="4613882"/>
            <a:ext cx="47626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>
              <a:lnSpc>
                <a:spcPct val="150000"/>
              </a:lnSpc>
            </a:pPr>
            <a:r>
              <a:rPr lang="ru-RU" dirty="0" smtClean="0">
                <a:solidFill>
                  <a:schemeClr val="bg1"/>
                </a:solidFill>
              </a:rPr>
              <a:t>Сопровождение </a:t>
            </a:r>
            <a:r>
              <a:rPr lang="ru-RU" dirty="0">
                <a:solidFill>
                  <a:schemeClr val="bg1"/>
                </a:solidFill>
              </a:rPr>
              <a:t>при подаче заявки </a:t>
            </a:r>
          </a:p>
          <a:p>
            <a:pPr marL="180975">
              <a:lnSpc>
                <a:spcPct val="150000"/>
              </a:lnSpc>
            </a:pPr>
            <a:r>
              <a:rPr lang="ru-RU" dirty="0" smtClean="0">
                <a:solidFill>
                  <a:schemeClr val="bg1"/>
                </a:solidFill>
              </a:rPr>
              <a:t>на </a:t>
            </a:r>
            <a:r>
              <a:rPr lang="ru-RU" dirty="0">
                <a:solidFill>
                  <a:schemeClr val="bg1"/>
                </a:solidFill>
              </a:rPr>
              <a:t>технологическое присоединение (ТП</a:t>
            </a:r>
            <a:r>
              <a:rPr lang="ru-RU" dirty="0" smtClean="0">
                <a:solidFill>
                  <a:schemeClr val="bg1"/>
                </a:solidFill>
              </a:rPr>
              <a:t>)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Правая фигурная скобка 10">
            <a:extLst>
              <a:ext uri="{FF2B5EF4-FFF2-40B4-BE49-F238E27FC236}">
                <a16:creationId xmlns:a16="http://schemas.microsoft.com/office/drawing/2014/main" xmlns="" id="{417585A0-BAAB-1000-2305-0AF3EA7A8E4B}"/>
              </a:ext>
            </a:extLst>
          </p:cNvPr>
          <p:cNvSpPr/>
          <p:nvPr/>
        </p:nvSpPr>
        <p:spPr>
          <a:xfrm>
            <a:off x="6013939" y="2101362"/>
            <a:ext cx="677008" cy="3341077"/>
          </a:xfrm>
          <a:prstGeom prst="rightBrace">
            <a:avLst/>
          </a:prstGeom>
          <a:ln w="571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2995515B-14B7-87CF-CE32-2235A0846D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486" y="2173122"/>
            <a:ext cx="489791" cy="493648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59EFBFE0-810E-6E37-9A0F-84C60960C11A}"/>
              </a:ext>
            </a:extLst>
          </p:cNvPr>
          <p:cNvSpPr txBox="1"/>
          <p:nvPr/>
        </p:nvSpPr>
        <p:spPr>
          <a:xfrm>
            <a:off x="6729464" y="2503069"/>
            <a:ext cx="52110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>
              <a:lnSpc>
                <a:spcPct val="150000"/>
              </a:lnSpc>
            </a:pPr>
            <a:r>
              <a:rPr lang="ru-RU" sz="2400" u="sng" dirty="0">
                <a:solidFill>
                  <a:schemeClr val="accent1">
                    <a:lumMod val="50000"/>
                  </a:schemeClr>
                </a:solidFill>
              </a:rPr>
              <a:t>Формирование:</a:t>
            </a:r>
          </a:p>
          <a:p>
            <a:pPr marL="523875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и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тоговой суммы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на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ТП;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523875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выбор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оптимального тарифа потребления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электроэнергии.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2995515B-14B7-87CF-CE32-2235A0846D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357" y="3525076"/>
            <a:ext cx="489791" cy="493648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2995515B-14B7-87CF-CE32-2235A0846D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057" y="4792824"/>
            <a:ext cx="489791" cy="493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84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 rot="5400000">
            <a:off x="5471309" y="-5487315"/>
            <a:ext cx="1249387" cy="121920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673" y="104758"/>
            <a:ext cx="2892056" cy="811805"/>
          </a:xfrm>
          <a:prstGeom prst="rect">
            <a:avLst/>
          </a:prstGeom>
        </p:spPr>
      </p:pic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0D92FE4F-9107-6A2E-ACFC-5E14F6FA92B9}"/>
              </a:ext>
            </a:extLst>
          </p:cNvPr>
          <p:cNvSpPr/>
          <p:nvPr/>
        </p:nvSpPr>
        <p:spPr>
          <a:xfrm>
            <a:off x="6308026" y="347076"/>
            <a:ext cx="6915410" cy="5232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Примеры реализации </a:t>
            </a:r>
            <a:r>
              <a:rPr lang="ru-RU" sz="2800" b="1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практики </a:t>
            </a:r>
            <a:endParaRPr lang="ru-RU" sz="2800" b="1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4442C-C2A4-487E-867A-3D4A48794E9D}" type="slidenum">
              <a:rPr lang="ru-RU" smtClean="0">
                <a:solidFill>
                  <a:schemeClr val="accent1">
                    <a:lumMod val="50000"/>
                  </a:schemeClr>
                </a:solidFill>
              </a:rPr>
              <a:t>6</a:t>
            </a:fld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ACF46E3-957B-C5AE-E839-8CD88354002F}"/>
              </a:ext>
            </a:extLst>
          </p:cNvPr>
          <p:cNvSpPr txBox="1"/>
          <p:nvPr/>
        </p:nvSpPr>
        <p:spPr>
          <a:xfrm>
            <a:off x="462277" y="2128301"/>
            <a:ext cx="108281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algn="ctr">
              <a:lnSpc>
                <a:spcPct val="150000"/>
              </a:lnSpc>
            </a:pPr>
            <a:r>
              <a:rPr lang="ru-RU" sz="2400" dirty="0"/>
              <a:t>Сокращение затрат на технологическое </a:t>
            </a:r>
            <a:r>
              <a:rPr lang="ru-RU" sz="2400" dirty="0" smtClean="0"/>
              <a:t>присоединение, средний проект</a:t>
            </a:r>
          </a:p>
          <a:p>
            <a:pPr marL="4483100" indent="-17780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b="1" dirty="0" smtClean="0"/>
              <a:t>6,4 млн. рублей   </a:t>
            </a:r>
            <a:r>
              <a:rPr lang="ru-RU" sz="1400" dirty="0">
                <a:solidFill>
                  <a:schemeClr val="bg1"/>
                </a:solidFill>
              </a:rPr>
              <a:t>для реализации инвестиционного проекта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C7C58152-688D-313A-55AB-6FB180E785C9}"/>
              </a:ext>
            </a:extLst>
          </p:cNvPr>
          <p:cNvSpPr txBox="1"/>
          <p:nvPr/>
        </p:nvSpPr>
        <p:spPr>
          <a:xfrm>
            <a:off x="0" y="4306392"/>
            <a:ext cx="11975689" cy="1131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algn="ctr">
              <a:lnSpc>
                <a:spcPct val="150000"/>
              </a:lnSpc>
            </a:pPr>
            <a:r>
              <a:rPr lang="ru-RU" sz="2400" dirty="0"/>
              <a:t>Сокращение стоимости </a:t>
            </a:r>
            <a:r>
              <a:rPr lang="ru-RU" sz="2400" dirty="0" smtClean="0"/>
              <a:t>технологического присоединения, крупный проект</a:t>
            </a:r>
            <a:endParaRPr lang="ru-RU" sz="2400" dirty="0"/>
          </a:p>
          <a:p>
            <a:pPr marL="444500" indent="-177800" algn="ctr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1970088" algn="l"/>
              </a:tabLst>
            </a:pPr>
            <a:r>
              <a:rPr lang="ru-RU" sz="2400" b="1" dirty="0" smtClean="0"/>
              <a:t>48 </a:t>
            </a:r>
            <a:r>
              <a:rPr lang="ru-RU" sz="2400" b="1" dirty="0"/>
              <a:t>млн. рублей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7522234" y="4942936"/>
            <a:ext cx="421399" cy="540884"/>
          </a:xfrm>
          <a:prstGeom prst="down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7450347" y="2809336"/>
            <a:ext cx="421399" cy="540884"/>
          </a:xfrm>
          <a:prstGeom prst="down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15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 rot="5400000">
            <a:off x="5470707" y="-5487504"/>
            <a:ext cx="1249387" cy="12193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673" y="104758"/>
            <a:ext cx="2892056" cy="811805"/>
          </a:xfrm>
          <a:prstGeom prst="rect">
            <a:avLst/>
          </a:prstGeom>
        </p:spPr>
      </p:pic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0D92FE4F-9107-6A2E-ACFC-5E14F6FA92B9}"/>
              </a:ext>
            </a:extLst>
          </p:cNvPr>
          <p:cNvSpPr/>
          <p:nvPr/>
        </p:nvSpPr>
        <p:spPr>
          <a:xfrm>
            <a:off x="8451755" y="354782"/>
            <a:ext cx="5154561" cy="5232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Результат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4442C-C2A4-487E-867A-3D4A48794E9D}" type="slidenum">
              <a:rPr lang="ru-RU" smtClean="0">
                <a:solidFill>
                  <a:schemeClr val="accent1">
                    <a:lumMod val="50000"/>
                  </a:schemeClr>
                </a:solidFill>
              </a:rPr>
              <a:t>7</a:t>
            </a:fld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ACF46E3-957B-C5AE-E839-8CD88354002F}"/>
              </a:ext>
            </a:extLst>
          </p:cNvPr>
          <p:cNvSpPr txBox="1"/>
          <p:nvPr/>
        </p:nvSpPr>
        <p:spPr>
          <a:xfrm>
            <a:off x="900253" y="3989201"/>
            <a:ext cx="10828110" cy="577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algn="ctr">
              <a:lnSpc>
                <a:spcPct val="150000"/>
              </a:lnSpc>
            </a:pPr>
            <a:r>
              <a:rPr lang="ru-RU" sz="2400" dirty="0"/>
              <a:t>Снижение себестоимости выпускаемой продукции </a:t>
            </a:r>
            <a:r>
              <a:rPr lang="ru-RU" sz="1400" dirty="0">
                <a:solidFill>
                  <a:schemeClr val="bg1"/>
                </a:solidFill>
              </a:rPr>
              <a:t>проекта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C7C58152-688D-313A-55AB-6FB180E785C9}"/>
              </a:ext>
            </a:extLst>
          </p:cNvPr>
          <p:cNvSpPr txBox="1"/>
          <p:nvPr/>
        </p:nvSpPr>
        <p:spPr>
          <a:xfrm>
            <a:off x="1401120" y="2498895"/>
            <a:ext cx="10323871" cy="577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algn="ctr">
              <a:lnSpc>
                <a:spcPct val="150000"/>
              </a:lnSpc>
            </a:pPr>
            <a:r>
              <a:rPr lang="ru-RU" sz="2400" dirty="0"/>
              <a:t>Сокращение сроков реализации инвестиционного проекта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7FD5D62F-C138-377A-1F1D-AFCEC3FFED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5625" y="2597314"/>
            <a:ext cx="789373" cy="789373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D0EA82DC-FD16-CBA5-85FF-1AA571C685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3166" y="3966921"/>
            <a:ext cx="786452" cy="786452"/>
          </a:xfrm>
          <a:prstGeom prst="rect">
            <a:avLst/>
          </a:prstGeom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xmlns="" id="{4C6173AD-4E30-E95F-3B2B-C2037CC3F4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4416" y="179711"/>
            <a:ext cx="811805" cy="811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57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 rot="5400000">
            <a:off x="5470707" y="-5471906"/>
            <a:ext cx="1249387" cy="12193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673" y="104758"/>
            <a:ext cx="2892056" cy="811805"/>
          </a:xfrm>
          <a:prstGeom prst="rect">
            <a:avLst/>
          </a:prstGeom>
        </p:spPr>
      </p:pic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0D92FE4F-9107-6A2E-ACFC-5E14F6FA92B9}"/>
              </a:ext>
            </a:extLst>
          </p:cNvPr>
          <p:cNvSpPr/>
          <p:nvPr/>
        </p:nvSpPr>
        <p:spPr>
          <a:xfrm>
            <a:off x="7359806" y="408048"/>
            <a:ext cx="5154561" cy="5232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Контактная информация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4442C-C2A4-487E-867A-3D4A48794E9D}" type="slidenum">
              <a:rPr lang="ru-RU" smtClean="0">
                <a:solidFill>
                  <a:schemeClr val="accent1">
                    <a:lumMod val="50000"/>
                  </a:schemeClr>
                </a:solidFill>
              </a:rPr>
              <a:t>8</a:t>
            </a:fld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DE21CEB-0B2F-D3EC-E022-5B8B9221E49D}"/>
              </a:ext>
            </a:extLst>
          </p:cNvPr>
          <p:cNvSpPr txBox="1"/>
          <p:nvPr/>
        </p:nvSpPr>
        <p:spPr>
          <a:xfrm>
            <a:off x="1692954" y="2472894"/>
            <a:ext cx="43637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  <a:ea typeface="Open Sans" charset="0"/>
                <a:cs typeface="Open Sans" charset="0"/>
              </a:rPr>
              <a:t>Казаков Александр Александрович</a:t>
            </a:r>
            <a:endParaRPr lang="en-US" b="1" dirty="0">
              <a:solidFill>
                <a:schemeClr val="accent1">
                  <a:lumMod val="75000"/>
                </a:schemeClr>
              </a:solidFill>
              <a:ea typeface="Open Sans" charset="0"/>
              <a:cs typeface="Open Sans" charset="0"/>
            </a:endParaRPr>
          </a:p>
          <a:p>
            <a:endParaRPr lang="ru-RU" dirty="0">
              <a:solidFill>
                <a:schemeClr val="accent1">
                  <a:lumMod val="75000"/>
                </a:schemeClr>
              </a:solidFill>
              <a:ea typeface="Open Sans" charset="0"/>
              <a:cs typeface="Open Sans" charset="0"/>
            </a:endParaRP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ea typeface="Open Sans" charset="0"/>
                <a:cs typeface="Open Sans" charset="0"/>
              </a:rPr>
              <a:t>Генеральный директор</a:t>
            </a:r>
          </a:p>
          <a:p>
            <a:endParaRPr lang="ru-RU" dirty="0">
              <a:solidFill>
                <a:schemeClr val="accent1">
                  <a:lumMod val="75000"/>
                </a:schemeClr>
              </a:solidFill>
              <a:ea typeface="Open Sans" charset="0"/>
              <a:cs typeface="Open Sans" charset="0"/>
            </a:endParaRPr>
          </a:p>
          <a:p>
            <a:endParaRPr lang="ru-RU" dirty="0" smtClean="0">
              <a:solidFill>
                <a:schemeClr val="accent1">
                  <a:lumMod val="75000"/>
                </a:schemeClr>
              </a:solidFill>
              <a:ea typeface="Open Sans" charset="0"/>
              <a:cs typeface="Open Sans" charset="0"/>
            </a:endParaRP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Open Sans" charset="0"/>
                <a:cs typeface="Open Sans" charset="0"/>
              </a:rPr>
              <a:t>E-mail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Open Sans" charset="0"/>
                <a:cs typeface="Open Sans" charset="0"/>
              </a:rPr>
              <a:t>: kazakov__aa@smolinvest.com</a:t>
            </a:r>
          </a:p>
          <a:p>
            <a:endParaRPr lang="ru-RU" dirty="0">
              <a:solidFill>
                <a:schemeClr val="accent1">
                  <a:lumMod val="75000"/>
                </a:schemeClr>
              </a:solidFill>
              <a:ea typeface="Open Sans" charset="0"/>
              <a:cs typeface="Open Sans" charset="0"/>
            </a:endParaRP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ea typeface="Open Sans" charset="0"/>
                <a:cs typeface="Open Sans" charset="0"/>
              </a:rPr>
              <a:t>тел. +7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Open Sans" charset="0"/>
                <a:cs typeface="Open Sans" charset="0"/>
              </a:rPr>
              <a:t>(4812)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ea typeface="Open Sans" charset="0"/>
                <a:cs typeface="Open Sans" charset="0"/>
              </a:rPr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Open Sans" charset="0"/>
                <a:cs typeface="Open Sans" charset="0"/>
              </a:rPr>
              <a:t>77-00-22</a:t>
            </a:r>
            <a:endParaRPr lang="ru-RU" dirty="0">
              <a:solidFill>
                <a:schemeClr val="accent1">
                  <a:lumMod val="75000"/>
                </a:schemeClr>
              </a:solidFill>
              <a:ea typeface="Open Sans" charset="0"/>
              <a:cs typeface="Open Sans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7EC8799F-AC8B-E7E9-9AE7-7D3352E17B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015" y="2301803"/>
            <a:ext cx="1225402" cy="1225402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578C9DB7-101F-6623-DBFD-2B1AAACE47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2301803"/>
            <a:ext cx="1213209" cy="121930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8D0152F-530A-7BBA-90B5-6288EF133F06}"/>
              </a:ext>
            </a:extLst>
          </p:cNvPr>
          <p:cNvSpPr txBox="1"/>
          <p:nvPr/>
        </p:nvSpPr>
        <p:spPr>
          <a:xfrm>
            <a:off x="7441660" y="2477891"/>
            <a:ext cx="465900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ea typeface="Open Sans" charset="0"/>
                <a:cs typeface="Open Sans" charset="0"/>
              </a:rPr>
              <a:t>Юрицын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ea typeface="Open Sans" charset="0"/>
                <a:cs typeface="Open Sans" charset="0"/>
              </a:rPr>
              <a:t> Роман Владимирович</a:t>
            </a:r>
            <a:endParaRPr lang="en-US" b="1" dirty="0">
              <a:solidFill>
                <a:schemeClr val="accent1">
                  <a:lumMod val="75000"/>
                </a:schemeClr>
              </a:solidFill>
              <a:ea typeface="Open Sans" charset="0"/>
              <a:cs typeface="Open Sans" charset="0"/>
            </a:endParaRPr>
          </a:p>
          <a:p>
            <a:endParaRPr lang="ru-RU" dirty="0">
              <a:solidFill>
                <a:schemeClr val="accent1">
                  <a:lumMod val="75000"/>
                </a:schemeClr>
              </a:solidFill>
              <a:ea typeface="Open Sans" charset="0"/>
              <a:cs typeface="Open Sans" charset="0"/>
            </a:endParaRP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ea typeface="Open Sans" charset="0"/>
                <a:cs typeface="Open Sans" charset="0"/>
              </a:rPr>
              <a:t>Заместитель генерального директора по привлечению инвесторов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ea typeface="Open Sans" charset="0"/>
                <a:cs typeface="Open Sans" charset="0"/>
              </a:rPr>
              <a:t/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  <a:ea typeface="Open Sans" charset="0"/>
                <a:cs typeface="Open Sans" charset="0"/>
              </a:rPr>
            </a:br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Open Sans" charset="0"/>
                <a:cs typeface="Open Sans" charset="0"/>
              </a:rPr>
              <a:t>E-mail: yuritsyn@smolinvest.com</a:t>
            </a:r>
          </a:p>
          <a:p>
            <a:endParaRPr lang="en-US" dirty="0">
              <a:solidFill>
                <a:schemeClr val="accent1">
                  <a:lumMod val="75000"/>
                </a:schemeClr>
              </a:solidFill>
              <a:ea typeface="Open Sans" charset="0"/>
              <a:cs typeface="Open Sans" charset="0"/>
            </a:endParaRP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ea typeface="Open Sans" charset="0"/>
                <a:cs typeface="Open Sans" charset="0"/>
              </a:rPr>
              <a:t>тел.+7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Open Sans" charset="0"/>
                <a:cs typeface="Open Sans" charset="0"/>
              </a:rPr>
              <a:t>(4812)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ea typeface="Open Sans" charset="0"/>
                <a:cs typeface="Open Sans" charset="0"/>
              </a:rPr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Open Sans" charset="0"/>
                <a:cs typeface="Open Sans" charset="0"/>
              </a:rPr>
              <a:t>77-00-22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ea typeface="Open Sans" charset="0"/>
                <a:cs typeface="Open Sans" charset="0"/>
              </a:rPr>
              <a:t>моб. +7 910 720 96 45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B871051-950C-F212-8FCA-E8A93C8357A4}"/>
              </a:ext>
            </a:extLst>
          </p:cNvPr>
          <p:cNvSpPr txBox="1"/>
          <p:nvPr/>
        </p:nvSpPr>
        <p:spPr>
          <a:xfrm>
            <a:off x="243015" y="6006991"/>
            <a:ext cx="610091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Open Sans" charset="0"/>
                <a:cs typeface="Open Sans" charset="0"/>
              </a:rPr>
              <a:t>Адрес: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Open Sans" charset="0"/>
                <a:cs typeface="Open Sans" charset="0"/>
              </a:rPr>
              <a:t> 214014, Смоленская область, г. Смоленск, ул. Энгельса, 23</a:t>
            </a:r>
          </a:p>
          <a:p>
            <a:pPr marL="171450" marR="0" lvl="0" indent="-17145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Open Sans" charset="0"/>
                <a:cs typeface="Open Sans" charset="0"/>
              </a:rPr>
              <a:t>E-mail: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Open Sans" charset="0"/>
                <a:cs typeface="Open Sans" charset="0"/>
              </a:rPr>
              <a:t>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Open Sans" charset="0"/>
                <a:cs typeface="Open Sans" charset="0"/>
              </a:rPr>
              <a:t>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Open Sans" charset="0"/>
                <a:cs typeface="Open Sans" charset="0"/>
              </a:rPr>
              <a:t>smolregion67@yandex.ru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ea typeface="Open Sans" charset="0"/>
              <a:cs typeface="Open Sans" charset="0"/>
            </a:endParaRPr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66DE18C8-6691-2BAB-6540-4C7880192976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artisticPhotocopy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890888" y="285084"/>
            <a:ext cx="816077" cy="816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03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1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6166</TotalTime>
  <Words>272</Words>
  <Application>Microsoft Office PowerPoint</Application>
  <PresentationFormat>Широкоэкранный</PresentationFormat>
  <Paragraphs>89</Paragraphs>
  <Slides>8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Calibri</vt:lpstr>
      <vt:lpstr>Cambria</vt:lpstr>
      <vt:lpstr>Helvetica</vt:lpstr>
      <vt:lpstr>Open Sans</vt:lpstr>
      <vt:lpstr>Sitka Subheading</vt:lpstr>
      <vt:lpstr>Wingdings</vt:lpstr>
      <vt:lpstr>Тема Office</vt:lpstr>
      <vt:lpstr>ПРАКТИКА «ЭНЕРГОАДВОКАТ»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Инвестиционные предложения для компании Wildberries</dc:title>
  <dc:creator>Герасимов</dc:creator>
  <cp:lastModifiedBy>Rasulov</cp:lastModifiedBy>
  <cp:revision>242</cp:revision>
  <cp:lastPrinted>2022-10-24T09:28:58Z</cp:lastPrinted>
  <dcterms:created xsi:type="dcterms:W3CDTF">2020-06-04T06:01:56Z</dcterms:created>
  <dcterms:modified xsi:type="dcterms:W3CDTF">2022-10-24T11:31:54Z</dcterms:modified>
</cp:coreProperties>
</file>