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3608" y="44624"/>
            <a:ext cx="79928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chemeClr val="accent3"/>
                </a:solidFill>
              </a:rPr>
              <a:t>Профилактика заболеваний у лиц пожилого возраста при проведении диспансеризации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71600" y="1560829"/>
            <a:ext cx="81724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accent3">
                    <a:lumMod val="75000"/>
                  </a:schemeClr>
                </a:solidFill>
              </a:rPr>
              <a:t>С </a:t>
            </a:r>
            <a:r>
              <a:rPr lang="ru-RU" sz="1400" b="1" dirty="0">
                <a:solidFill>
                  <a:schemeClr val="accent3">
                    <a:lumMod val="75000"/>
                  </a:schemeClr>
                </a:solidFill>
              </a:rPr>
              <a:t>целью разграничение потоков, диспансеризация взрослого населения выведена  в отдельное структурное подразделение.</a:t>
            </a:r>
          </a:p>
          <a:p>
            <a:r>
              <a:rPr lang="ru-RU" sz="1400" b="1" dirty="0">
                <a:solidFill>
                  <a:schemeClr val="accent3">
                    <a:lumMod val="75000"/>
                  </a:schemeClr>
                </a:solidFill>
              </a:rPr>
              <a:t> 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accent3">
                    <a:lumMod val="75000"/>
                  </a:schemeClr>
                </a:solidFill>
              </a:rPr>
              <a:t>Подготовлено отдельное помещение для диспансеризации при поликлиники (с отдельной входной группой)</a:t>
            </a:r>
          </a:p>
          <a:p>
            <a:r>
              <a:rPr lang="ru-RU" sz="1400" b="1" dirty="0">
                <a:solidFill>
                  <a:schemeClr val="accent3">
                    <a:lumMod val="75000"/>
                  </a:schemeClr>
                </a:solidFill>
              </a:rPr>
              <a:t> 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accent3">
                    <a:lumMod val="75000"/>
                  </a:schemeClr>
                </a:solidFill>
              </a:rPr>
              <a:t>Каждому пациенту предусмотрен индивидуальный  маршрутный лист с объемом  исследований.</a:t>
            </a:r>
          </a:p>
          <a:p>
            <a:endParaRPr lang="ru-RU" sz="14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accent3">
                    <a:lumMod val="75000"/>
                  </a:schemeClr>
                </a:solidFill>
              </a:rPr>
              <a:t>Предусмотрено  проведение следующих диагностических мероприятий: </a:t>
            </a:r>
          </a:p>
          <a:p>
            <a:r>
              <a:rPr lang="ru-RU" sz="1400" b="1" dirty="0" smtClean="0">
                <a:solidFill>
                  <a:schemeClr val="accent3">
                    <a:lumMod val="75000"/>
                  </a:schemeClr>
                </a:solidFill>
              </a:rPr>
              <a:t>        - </a:t>
            </a:r>
            <a:r>
              <a:rPr lang="ru-RU" sz="1400" b="1" dirty="0">
                <a:solidFill>
                  <a:schemeClr val="accent3">
                    <a:lumMod val="75000"/>
                  </a:schemeClr>
                </a:solidFill>
              </a:rPr>
              <a:t>антропометрия. </a:t>
            </a:r>
          </a:p>
          <a:p>
            <a:r>
              <a:rPr lang="ru-RU" sz="1400" b="1" dirty="0" smtClean="0">
                <a:solidFill>
                  <a:schemeClr val="accent3">
                    <a:lumMod val="75000"/>
                  </a:schemeClr>
                </a:solidFill>
              </a:rPr>
              <a:t>        - </a:t>
            </a:r>
            <a:r>
              <a:rPr lang="ru-RU" sz="1400" b="1" dirty="0">
                <a:solidFill>
                  <a:schemeClr val="accent3">
                    <a:lumMod val="75000"/>
                  </a:schemeClr>
                </a:solidFill>
              </a:rPr>
              <a:t>измерение внутриглазного давления.</a:t>
            </a:r>
          </a:p>
          <a:p>
            <a:r>
              <a:rPr lang="ru-RU" sz="1400" b="1" dirty="0" smtClean="0">
                <a:solidFill>
                  <a:schemeClr val="accent3">
                    <a:lumMod val="75000"/>
                  </a:schemeClr>
                </a:solidFill>
              </a:rPr>
              <a:t>        - </a:t>
            </a:r>
            <a:r>
              <a:rPr lang="ru-RU" sz="1400" b="1" dirty="0">
                <a:solidFill>
                  <a:schemeClr val="accent3">
                    <a:lumMod val="75000"/>
                  </a:schemeClr>
                </a:solidFill>
              </a:rPr>
              <a:t>забор крови и биоматериалов (кала на скрытую кровь, жидкостная цитология ).</a:t>
            </a:r>
          </a:p>
          <a:p>
            <a:r>
              <a:rPr lang="ru-RU" sz="1400" b="1" dirty="0" smtClean="0">
                <a:solidFill>
                  <a:schemeClr val="accent3">
                    <a:lumMod val="75000"/>
                  </a:schemeClr>
                </a:solidFill>
              </a:rPr>
              <a:t>        - </a:t>
            </a:r>
            <a:r>
              <a:rPr lang="ru-RU" sz="1400" b="1" dirty="0">
                <a:solidFill>
                  <a:schemeClr val="accent3">
                    <a:lumMod val="75000"/>
                  </a:schemeClr>
                </a:solidFill>
              </a:rPr>
              <a:t>ЭКГ исследование.</a:t>
            </a:r>
          </a:p>
          <a:p>
            <a:endParaRPr lang="ru-RU" sz="14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accent3">
                    <a:lumMod val="75000"/>
                  </a:schemeClr>
                </a:solidFill>
              </a:rPr>
              <a:t>Организована ежедневная  работа приемов следующими специалистами:</a:t>
            </a:r>
          </a:p>
          <a:p>
            <a:r>
              <a:rPr lang="ru-RU" sz="1400" b="1" dirty="0" smtClean="0">
                <a:solidFill>
                  <a:schemeClr val="accent3">
                    <a:lumMod val="75000"/>
                  </a:schemeClr>
                </a:solidFill>
              </a:rPr>
              <a:t>        </a:t>
            </a:r>
            <a:r>
              <a:rPr lang="ru-RU" sz="1400" b="1" dirty="0">
                <a:solidFill>
                  <a:schemeClr val="accent3">
                    <a:lumMod val="75000"/>
                  </a:schemeClr>
                </a:solidFill>
              </a:rPr>
              <a:t>-  приём участкового терапевта по графику, с приёмом пациентов без ограничения по    </a:t>
            </a:r>
          </a:p>
          <a:p>
            <a:r>
              <a:rPr lang="ru-RU" sz="1400" b="1" dirty="0" smtClean="0">
                <a:solidFill>
                  <a:schemeClr val="accent3">
                    <a:lumMod val="75000"/>
                  </a:schemeClr>
                </a:solidFill>
              </a:rPr>
              <a:t>            территориальному </a:t>
            </a:r>
            <a:r>
              <a:rPr lang="ru-RU" sz="1400" b="1" dirty="0">
                <a:solidFill>
                  <a:schemeClr val="accent3">
                    <a:lumMod val="75000"/>
                  </a:schemeClr>
                </a:solidFill>
              </a:rPr>
              <a:t>участковому принципу.</a:t>
            </a:r>
          </a:p>
          <a:p>
            <a:r>
              <a:rPr lang="ru-RU" sz="1400" b="1" dirty="0" smtClean="0">
                <a:solidFill>
                  <a:schemeClr val="accent3">
                    <a:lumMod val="75000"/>
                  </a:schemeClr>
                </a:solidFill>
              </a:rPr>
              <a:t>        </a:t>
            </a:r>
            <a:r>
              <a:rPr lang="ru-RU" sz="1400" b="1" dirty="0">
                <a:solidFill>
                  <a:schemeClr val="accent3">
                    <a:lumMod val="75000"/>
                  </a:schemeClr>
                </a:solidFill>
              </a:rPr>
              <a:t>-  приём гинеколога. </a:t>
            </a:r>
          </a:p>
          <a:p>
            <a:r>
              <a:rPr lang="ru-RU" sz="1400" b="1" dirty="0">
                <a:solidFill>
                  <a:schemeClr val="accent3">
                    <a:lumMod val="75000"/>
                  </a:schemeClr>
                </a:solidFill>
              </a:rPr>
              <a:t> 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accent3">
                    <a:lumMod val="75000"/>
                  </a:schemeClr>
                </a:solidFill>
              </a:rPr>
              <a:t>В случае постановки  пациента на “Д учёт” , динамическое наблюдение проводится с помощью  Теле-Медицинской-Консультации (ТМК) ФАП-Поликлиника.</a:t>
            </a:r>
          </a:p>
          <a:p>
            <a:pPr marL="342900" lvl="0" indent="-342900">
              <a:buAutoNum type="arabicPeriod"/>
            </a:pPr>
            <a:endParaRPr lang="ru-RU" dirty="0" smtClean="0"/>
          </a:p>
          <a:p>
            <a:pPr marL="342900" lvl="0" indent="-3429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285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38160" y="116631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200" b="1" dirty="0">
                <a:solidFill>
                  <a:schemeClr val="accent3"/>
                </a:solidFill>
              </a:rPr>
              <a:t>Результаты организации процесса диспансеризации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1484784"/>
            <a:ext cx="8100392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accent3">
                    <a:lumMod val="75000"/>
                  </a:schemeClr>
                </a:solidFill>
              </a:rPr>
              <a:t>Снижено количество пересечений потов пациентов,  проходящих диспансеризацию с иными патоками</a:t>
            </a:r>
            <a:r>
              <a:rPr lang="ru-RU" sz="1400" b="1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endParaRPr lang="ru-RU" sz="1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ru-RU" sz="1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ru-RU" sz="14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accent3">
                    <a:lumMod val="75000"/>
                  </a:schemeClr>
                </a:solidFill>
              </a:rPr>
              <a:t>Время прохождения ДВН  сокращено до  2-х  </a:t>
            </a:r>
            <a:r>
              <a:rPr lang="ru-RU" sz="1400" b="1" dirty="0" smtClean="0">
                <a:solidFill>
                  <a:schemeClr val="accent3">
                    <a:lumMod val="75000"/>
                  </a:schemeClr>
                </a:solidFill>
              </a:rPr>
              <a:t>часов</a:t>
            </a:r>
          </a:p>
          <a:p>
            <a:endParaRPr lang="ru-RU" sz="1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ru-RU" sz="1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ru-RU" sz="14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accent3">
                    <a:lumMod val="75000"/>
                  </a:schemeClr>
                </a:solidFill>
              </a:rPr>
              <a:t>Оптимизирована  нагрузка работы регистратуры, процедурного кабинета,  участкового терапевта, гинеколога ( в условиях кадрового дефицита </a:t>
            </a:r>
            <a:r>
              <a:rPr lang="ru-RU" sz="1400" b="1" dirty="0" smtClean="0">
                <a:solidFill>
                  <a:schemeClr val="accent3">
                    <a:lumMod val="75000"/>
                  </a:schemeClr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accent3">
                    <a:lumMod val="75000"/>
                  </a:schemeClr>
                </a:solidFill>
              </a:rPr>
              <a:t>Улучшены основные  показатели по амбулаторно-поликлинической </a:t>
            </a:r>
            <a:r>
              <a:rPr lang="ru-RU" sz="1400" b="1" dirty="0" smtClean="0">
                <a:solidFill>
                  <a:schemeClr val="accent3">
                    <a:lumMod val="75000"/>
                  </a:schemeClr>
                </a:solidFill>
              </a:rPr>
              <a:t>службе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accent3">
                    <a:lumMod val="75000"/>
                  </a:schemeClr>
                </a:solidFill>
              </a:rPr>
              <a:t>Повышена удовлетворенность населения  качеством оказания медицинской помощи.</a:t>
            </a:r>
          </a:p>
        </p:txBody>
      </p:sp>
    </p:spTree>
    <p:extLst>
      <p:ext uri="{BB962C8B-B14F-4D97-AF65-F5344CB8AC3E}">
        <p14:creationId xmlns:p14="http://schemas.microsoft.com/office/powerpoint/2010/main" val="150578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40</TotalTime>
  <Words>78</Words>
  <Application>Microsoft Office PowerPoint</Application>
  <PresentationFormat>Экран (4:3)</PresentationFormat>
  <Paragraphs>37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Corbel</vt:lpstr>
      <vt:lpstr>Gill Sans MT</vt:lpstr>
      <vt:lpstr>Verdana</vt:lpstr>
      <vt:lpstr>Wingdings 2</vt:lpstr>
      <vt:lpstr>Солнцестояние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</cp:revision>
  <dcterms:created xsi:type="dcterms:W3CDTF">2022-08-10T06:47:13Z</dcterms:created>
  <dcterms:modified xsi:type="dcterms:W3CDTF">2022-10-28T07:07:44Z</dcterms:modified>
</cp:coreProperties>
</file>