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64" r:id="rId4"/>
    <p:sldId id="260" r:id="rId5"/>
    <p:sldId id="262" r:id="rId6"/>
    <p:sldId id="267" r:id="rId7"/>
    <p:sldId id="266" r:id="rId8"/>
    <p:sldId id="263" r:id="rId9"/>
    <p:sldId id="268" r:id="rId10"/>
    <p:sldId id="272" r:id="rId11"/>
    <p:sldId id="27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22.07.2022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22.07.2022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22.07.2022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22.07.2022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22.07.2022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22.07.2022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22.07.2022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22.07.2022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14480" y="357166"/>
            <a:ext cx="7429520" cy="328614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КРАЕВОЕ ГОСУДАРСТВЕННОЕ АВТОНОМНОЕ УЧРЕЖДЕНИЕ СОЦИАЛЬНОГО ОБСЛУЖИВАНИЯ</a:t>
            </a:r>
            <a:b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«ПРИМОРСКИЙ ЦЕНТР СОЦИАЛЬНОГО ОБСЛУЖИВАНИЯ НАСЕЛЕНИЯ»</a:t>
            </a:r>
            <a:b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Социально-психологическая 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программа</a:t>
            </a:r>
            <a:br>
              <a:rPr lang="ru-RU" sz="3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«Школа психологической поддержки личности «Лотос»</a:t>
            </a:r>
            <a:br>
              <a:rPr lang="ru-RU" sz="3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ЛОТОС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488" y="3643314"/>
            <a:ext cx="5181338" cy="265451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>
                <a:lumMod val="75000"/>
              </a:schemeClr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000108"/>
            <a:ext cx="8643998" cy="857256"/>
          </a:xfrm>
        </p:spPr>
        <p:txBody>
          <a:bodyPr>
            <a:normAutofit fontScale="90000"/>
          </a:bodyPr>
          <a:lstStyle/>
          <a:p>
            <a:r>
              <a:rPr lang="ru-RU" sz="5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Главный результат:</a:t>
            </a:r>
            <a:r>
              <a:rPr lang="ru-RU" sz="5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5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pic>
        <p:nvPicPr>
          <p:cNvPr id="4" name="Содержимое 3" descr="2c75c08d-187a-4a31-9113-ea0f14348042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571604" y="2071678"/>
            <a:ext cx="5905542" cy="4429156"/>
          </a:xfrm>
          <a:prstGeom prst="rect">
            <a:avLst/>
          </a:prstGeom>
          <a:ln w="190500" cap="sq">
            <a:solidFill>
              <a:schemeClr val="accent5">
                <a:lumMod val="20000"/>
                <a:lumOff val="80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Прямоугольник 4"/>
          <p:cNvSpPr/>
          <p:nvPr/>
        </p:nvSpPr>
        <p:spPr>
          <a:xfrm>
            <a:off x="214282" y="642918"/>
            <a:ext cx="87868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практике приняло участие 60 человек (из них 4 человека- инвалиды);</a:t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39 человек (65%) обратилось на  индивидуальную консультацию; </a:t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14 человек (24%) повысили уровень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общегрупповой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мотивации по И.Д.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Ладанову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46 человек (76%) положительно мотивированы на успех в деятельности.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32aa249-4cd1-4d4a-b5d4-95727bf58a48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428728" y="2786058"/>
            <a:ext cx="6226071" cy="350046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5">
                <a:lumMod val="20000"/>
                <a:lumOff val="8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214282" y="142852"/>
            <a:ext cx="835824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В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результате посещения  занятий у граждан расширился кругозор сферы общения, повысилась творческая активность, сформировались 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общегрупповые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мотивации. </a:t>
            </a:r>
            <a:endParaRPr lang="ru-RU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Наблюдается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устойчивая мотивация участников занятий к стремлению</a:t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самопознания, самоопределения, ответственного отношения к себе и другим людям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Они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являются активными участниками различных городских и локальных мероприятий Спасского филиала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7467600" cy="488968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Актуальность программы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642918"/>
            <a:ext cx="7643866" cy="5214974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70000"/>
              </a:lnSpc>
              <a:spcBef>
                <a:spcPts val="0"/>
              </a:spcBef>
              <a:buNone/>
            </a:pPr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ru-RU" sz="7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Люди пожилого возраста зачастую сталкиваются с </a:t>
            </a:r>
            <a:r>
              <a:rPr lang="ru-RU" sz="72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психоэмоциональными</a:t>
            </a:r>
            <a:r>
              <a:rPr lang="ru-RU" sz="7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проблемами, вызванными недостатком общения, состоянием физического здоровья, утратой привычного образа жизни. Нередки депрессивные расстройства личности, неврозы. Это обусловлено тем, что с выходом на пенсию многое меняется, теряются и обрываются сложившиеся в течение многих лет социальные связи, сужается круг общения. Далеко не всегда удается самостоятельно организовать свою жизнь в новых условиях, сохранить активные позиции, восполнить культурный дефицит.  Социальная изоляция, в которой оказываются люди пожилого возраста, выдвигает на передний план потребность в общении, установлении новых контактов в изменившемся социальном окружении, общение вне семьи в сочетании с различными видами творчества и информационного обеспечения.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9532cd0e-0036-457d-b766-5bbca478cfdf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714348" y="1928802"/>
            <a:ext cx="7239051" cy="407196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5">
                <a:lumMod val="20000"/>
                <a:lumOff val="8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357158" y="142852"/>
            <a:ext cx="807249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людей старшего поколения важно, как можно дольше сохранить те ценности, тот образ жизни, который сопровождал их в трудоспособном возрасте. В связи с этим, данная социально - психологическая программа направлена на создание условий, помогающих внести в жизнь данных граждан необходимые изменения для реализации творческого и духовного потенциала.</a:t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00298" y="928670"/>
            <a:ext cx="628654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Программа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«Школа психологической поддержки личности «Лотос» реализуется на базе Спасского филиала КГАУСО «ПЦСОН» и способствует обеспечению психологической безопасности личности пожилых граждан и инвалидов, адаптации к меняющимся условиям жизни, развитию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стрессоустойчивости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умению устанавливать и поддерживать эффективные межличностные отношения, улучшению эмоционального настроя и самочувствия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Новизна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программы заключается в успешном сочетании терапевтических техник, позволяющих участникам познать свой внутренний мир, раскрыть творческий потенциал, установить коммуникативное и интерактивное общение. Развить способность находить выход из конфликтных ситуаций, желание вступить в  дружеское взаимодействие и научиться работать в группе.</a:t>
            </a:r>
          </a:p>
          <a:p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85729"/>
            <a:ext cx="835824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 программы:</a:t>
            </a:r>
          </a:p>
          <a:p>
            <a:pPr algn="ctr"/>
            <a:endParaRPr lang="ru-RU" sz="24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Познакомить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 приемами самопознания, самонаблюдения и самоанализа научить приемам АТ (аутогенной тренировки), позволяющей снимать </a:t>
            </a:r>
            <a:r>
              <a:rPr lang="ru-RU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психоэмоционального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напряжение пожилых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граждан;</a:t>
            </a:r>
          </a:p>
          <a:p>
            <a:pPr marL="457200" indent="-457200" algn="just">
              <a:buAutoNum type="arabicPeriod"/>
            </a:pPr>
            <a:endParaRPr lang="ru-RU" sz="20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Способствовать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улучшению когнитивных функций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участников программы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7200" indent="-457200" algn="just">
              <a:buAutoNum type="arabicPeriod"/>
            </a:pPr>
            <a:endParaRPr lang="ru-RU" sz="20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Познакомить со способами эффективной межличностной коммуникации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7200" indent="-457200" algn="just">
              <a:buAutoNum type="arabicPeriod"/>
            </a:pPr>
            <a:endParaRPr lang="ru-RU" sz="20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Способствовать формированию рациональной позиции к ценности позитивного восприятия и мышления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7200" indent="-457200" algn="just">
              <a:buAutoNum type="arabicPeriod"/>
            </a:pPr>
            <a:endParaRPr lang="ru-RU" sz="20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Сформировать положительный психологический и моральный климат целевой группы.</a:t>
            </a:r>
            <a:endParaRPr lang="ru-RU" sz="20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image-22-07-22-03-45.jpe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357290" y="1928802"/>
            <a:ext cx="6000792" cy="450059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5">
                <a:lumMod val="20000"/>
                <a:lumOff val="8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285720" y="214290"/>
            <a:ext cx="82868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Вид программы: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социально - психологическая программа. </a:t>
            </a:r>
            <a:endParaRPr lang="ru-RU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условий для психологической поддержки и формированию психологической культуры пожилых граждан и инвалидов для реализации творческого и духовного потенциала.</a:t>
            </a:r>
            <a:endParaRPr lang="ru-RU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78581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Участниками программы являются: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5" descr="34d47d70-388b-4f98-86ae-ea7ee3017faa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785786" y="1714488"/>
            <a:ext cx="7467600" cy="42005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5">
                <a:lumMod val="20000"/>
                <a:lumOff val="8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500034" y="714356"/>
            <a:ext cx="80724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граждане пожилого возраста и инвалиды городского округа Спасск – Дальний, Спасского муниципального района и Черниговского муниципального района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428860" y="714356"/>
            <a:ext cx="6429420" cy="557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Методы и формы реализации программы: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zh-CN" sz="24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zh-CN" sz="20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ru-RU" altLang="zh-CN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altLang="zh-CN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kumimoji="0" lang="ru-RU" altLang="zh-CN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Организационные </a:t>
            </a:r>
            <a:r>
              <a:rPr kumimoji="0" lang="ru-RU" altLang="zh-CN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(планирование, информирование, координирование</a:t>
            </a:r>
            <a:r>
              <a:rPr kumimoji="0" lang="ru-RU" altLang="zh-CN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);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altLang="zh-CN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altLang="zh-CN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Практические </a:t>
            </a:r>
            <a:r>
              <a:rPr kumimoji="0" lang="ru-RU" altLang="zh-CN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(упражнения для развития мышления и мозговой активности; приемы </a:t>
            </a:r>
            <a:r>
              <a:rPr kumimoji="0" lang="ru-RU" altLang="zh-CN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гештальт</a:t>
            </a:r>
            <a:r>
              <a:rPr kumimoji="0" lang="ru-RU" altLang="zh-CN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 - терапии, сеансы сенсорной психологической стимуляции, беседа, наблюдение, тестирование, активное и </a:t>
            </a:r>
            <a:r>
              <a:rPr kumimoji="0" lang="ru-RU" altLang="zh-CN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эмпатическое</a:t>
            </a:r>
            <a:r>
              <a:rPr kumimoji="0" lang="ru-RU" altLang="zh-CN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 слушание, </a:t>
            </a:r>
            <a:r>
              <a:rPr kumimoji="0" lang="ru-RU" altLang="zh-CN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арт-терапия</a:t>
            </a:r>
            <a:r>
              <a:rPr kumimoji="0" lang="ru-RU" altLang="zh-CN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, </a:t>
            </a:r>
            <a:r>
              <a:rPr kumimoji="0" lang="ru-RU" altLang="zh-CN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игротерапия</a:t>
            </a:r>
            <a:r>
              <a:rPr kumimoji="0" lang="ru-RU" altLang="zh-CN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);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altLang="zh-CN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ru-RU" altLang="zh-CN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altLang="zh-CN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kumimoji="0" lang="ru-RU" altLang="zh-CN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Аналитические </a:t>
            </a:r>
            <a:r>
              <a:rPr kumimoji="0" lang="ru-RU" altLang="zh-CN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(анализ результатов исследования, обобщение, трансляция опыта</a:t>
            </a:r>
            <a:r>
              <a:rPr kumimoji="0" lang="ru-RU" altLang="zh-CN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);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altLang="zh-CN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altLang="zh-CN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 Форма </a:t>
            </a:r>
            <a:r>
              <a:rPr kumimoji="0" lang="ru-RU" altLang="zh-CN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работы: групповые познавательно - практические занятия (тренинг, дискуссия, практические упражнения, «круглый стол», сюжетно - ролевые игры и т.д</a:t>
            </a:r>
            <a:r>
              <a:rPr kumimoji="0" lang="ru-RU" altLang="zh-CN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.).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altLang="zh-CN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71538" y="785794"/>
          <a:ext cx="6858047" cy="5886743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337478"/>
                <a:gridCol w="3091546"/>
                <a:gridCol w="3429023"/>
              </a:tblGrid>
              <a:tr h="2238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00" dirty="0"/>
                        <a:t>№</a:t>
                      </a:r>
                      <a:endParaRPr lang="ru-RU" sz="1200" kern="100" dirty="0">
                        <a:latin typeface="Times New Roman"/>
                        <a:ea typeface="Tahoma"/>
                        <a:cs typeface="Free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00" dirty="0"/>
                        <a:t>Критерии оценки</a:t>
                      </a:r>
                      <a:endParaRPr lang="ru-RU" sz="1200" kern="100" dirty="0">
                        <a:latin typeface="Times New Roman"/>
                        <a:ea typeface="Tahoma"/>
                        <a:cs typeface="Free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00" dirty="0"/>
                        <a:t>Показатель</a:t>
                      </a:r>
                      <a:endParaRPr lang="ru-RU" sz="1200" kern="100" dirty="0">
                        <a:latin typeface="Times New Roman"/>
                        <a:ea typeface="Tahoma"/>
                        <a:cs typeface="FreeSans"/>
                      </a:endParaRPr>
                    </a:p>
                  </a:txBody>
                  <a:tcPr/>
                </a:tc>
              </a:tr>
              <a:tr h="4217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kern="1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00" dirty="0"/>
                        <a:t> 1.</a:t>
                      </a:r>
                      <a:endParaRPr lang="ru-RU" sz="1200" kern="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ahoma"/>
                        <a:cs typeface="FreeSans"/>
                      </a:endParaRPr>
                    </a:p>
                  </a:txBody>
                  <a:tcPr marL="11963" marR="11963" marT="11963" marB="11963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00" dirty="0"/>
                        <a:t>Наличие программы в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00" dirty="0"/>
                        <a:t>методической базе Учреждения</a:t>
                      </a:r>
                      <a:endParaRPr lang="ru-RU" sz="1200" kern="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ahoma"/>
                        <a:cs typeface="FreeSan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00" dirty="0"/>
                        <a:t>Утверждена</a:t>
                      </a:r>
                      <a:endParaRPr lang="ru-RU" sz="1200" kern="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ahoma"/>
                        <a:cs typeface="FreeSans"/>
                      </a:endParaRPr>
                    </a:p>
                  </a:txBody>
                  <a:tcPr anchor="ctr"/>
                </a:tc>
              </a:tr>
              <a:tr h="4217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00" dirty="0"/>
                        <a:t>2.</a:t>
                      </a:r>
                      <a:endParaRPr lang="ru-RU" sz="1200" kern="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ahoma"/>
                        <a:cs typeface="FreeSans"/>
                      </a:endParaRPr>
                    </a:p>
                  </a:txBody>
                  <a:tcPr marL="11963" marR="11963" marT="11963" marB="11963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00" dirty="0"/>
                        <a:t>Количество проведенных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00" dirty="0"/>
                        <a:t>занятий</a:t>
                      </a:r>
                      <a:endParaRPr lang="ru-RU" sz="1200" kern="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ahoma"/>
                        <a:cs typeface="FreeSan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00" dirty="0"/>
                        <a:t>36 занятий — 100%</a:t>
                      </a:r>
                      <a:endParaRPr lang="ru-RU" sz="1200" kern="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ahoma"/>
                        <a:cs typeface="FreeSans"/>
                      </a:endParaRPr>
                    </a:p>
                  </a:txBody>
                  <a:tcPr anchor="ctr"/>
                </a:tc>
              </a:tr>
              <a:tr h="6196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00" dirty="0"/>
                        <a:t>3.</a:t>
                      </a:r>
                      <a:endParaRPr lang="ru-RU" sz="1200" kern="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ahoma"/>
                        <a:cs typeface="FreeSans"/>
                      </a:endParaRPr>
                    </a:p>
                  </a:txBody>
                  <a:tcPr marL="11963" marR="11963" marT="11963" marB="11963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00" dirty="0"/>
                        <a:t>Применение участниками программы способов </a:t>
                      </a:r>
                      <a:r>
                        <a:rPr lang="ru-RU" sz="1200" kern="100" dirty="0" err="1"/>
                        <a:t>саморегуляции</a:t>
                      </a:r>
                      <a:r>
                        <a:rPr lang="ru-RU" sz="1200" kern="100" dirty="0"/>
                        <a:t> в повседневной жизни.</a:t>
                      </a:r>
                      <a:endParaRPr lang="ru-RU" sz="1200" kern="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ahoma"/>
                        <a:cs typeface="FreeSan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00" dirty="0"/>
                        <a:t>По  результатам опроса-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00" dirty="0"/>
                        <a:t>100% участников применяют способы </a:t>
                      </a:r>
                      <a:r>
                        <a:rPr lang="ru-RU" sz="1200" kern="100" dirty="0" err="1"/>
                        <a:t>саморегуляции</a:t>
                      </a:r>
                      <a:r>
                        <a:rPr lang="ru-RU" sz="1200" kern="100" dirty="0"/>
                        <a:t> вне занятий </a:t>
                      </a:r>
                      <a:endParaRPr lang="ru-RU" sz="1200" kern="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ahoma"/>
                        <a:cs typeface="FreeSans"/>
                      </a:endParaRPr>
                    </a:p>
                  </a:txBody>
                  <a:tcPr anchor="ctr"/>
                </a:tc>
              </a:tr>
              <a:tr h="8387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00"/>
                        <a:t>4.</a:t>
                      </a:r>
                      <a:endParaRPr lang="ru-RU" sz="1200" kern="10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ahoma"/>
                        <a:cs typeface="FreeSans"/>
                      </a:endParaRPr>
                    </a:p>
                  </a:txBody>
                  <a:tcPr marL="11963" marR="11963" marT="11963" marB="11963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00" dirty="0"/>
                        <a:t>Повышение социальной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00" dirty="0"/>
                        <a:t>активности  участников программы.</a:t>
                      </a:r>
                      <a:endParaRPr lang="ru-RU" sz="1200" kern="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ahoma"/>
                        <a:cs typeface="FreeSan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00" dirty="0"/>
                        <a:t>Участие в различных городских и локальных мероприятиях Спасского филиала — 100%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00" dirty="0"/>
                        <a:t> Количество   обращений на индивидуальные консультации - 80 %</a:t>
                      </a:r>
                      <a:endParaRPr lang="ru-RU" sz="1200" kern="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ahoma"/>
                        <a:cs typeface="FreeSans"/>
                      </a:endParaRPr>
                    </a:p>
                  </a:txBody>
                  <a:tcPr anchor="ctr"/>
                </a:tc>
              </a:tr>
              <a:tr h="13732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00"/>
                        <a:t>5.</a:t>
                      </a:r>
                      <a:endParaRPr lang="ru-RU" sz="1200" kern="10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ahoma"/>
                        <a:cs typeface="FreeSans"/>
                      </a:endParaRPr>
                    </a:p>
                  </a:txBody>
                  <a:tcPr marL="11963" marR="11963" marT="11963" marB="11963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00" dirty="0"/>
                        <a:t>Мотивация участников занятий  к стремлению самопознания, самоопределения, ответственного отношения к себе и другим.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00" dirty="0"/>
                        <a:t> Уровень </a:t>
                      </a:r>
                      <a:r>
                        <a:rPr lang="ru-RU" sz="1200" kern="100" dirty="0" err="1"/>
                        <a:t>общегрупповой</a:t>
                      </a:r>
                      <a:r>
                        <a:rPr lang="ru-RU" sz="1200" kern="100" dirty="0"/>
                        <a:t> мотивации.</a:t>
                      </a:r>
                      <a:endParaRPr lang="ru-RU" sz="1200" kern="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ahoma"/>
                        <a:cs typeface="FreeSan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700"/>
                        </a:spcAft>
                      </a:pPr>
                      <a:r>
                        <a:rPr lang="ru-RU" sz="1200" kern="100" dirty="0"/>
                        <a:t> Результаты диагностики групповой мотивации (И.Д. Ладанов):                     </a:t>
                      </a:r>
                      <a:r>
                        <a:rPr lang="ru-RU" sz="1200" kern="100" dirty="0" smtClean="0"/>
                        <a:t>    24</a:t>
                      </a:r>
                      <a:r>
                        <a:rPr lang="ru-RU" sz="1200" kern="100" dirty="0"/>
                        <a:t>% участников - в достаточной степени мотивирована на достижение успеха в деятельности;</a:t>
                      </a:r>
                      <a:br>
                        <a:rPr lang="ru-RU" sz="1200" kern="100" dirty="0"/>
                      </a:br>
                      <a:r>
                        <a:rPr lang="ru-RU" sz="1200" kern="100" dirty="0"/>
                        <a:t>76% участников- положительно мотивирована на успех в деятельности.</a:t>
                      </a:r>
                      <a:endParaRPr lang="ru-RU" sz="1200" kern="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ahoma"/>
                        <a:cs typeface="FreeSans"/>
                      </a:endParaRPr>
                    </a:p>
                  </a:txBody>
                  <a:tcPr anchor="ctr"/>
                </a:tc>
              </a:tr>
              <a:tr h="10154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00"/>
                        <a:t>6.</a:t>
                      </a:r>
                      <a:endParaRPr lang="ru-RU" sz="1200" kern="10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ahoma"/>
                        <a:cs typeface="FreeSans"/>
                      </a:endParaRPr>
                    </a:p>
                  </a:txBody>
                  <a:tcPr marL="11963" marR="11963" marT="11963" marB="11963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00" dirty="0"/>
                        <a:t> Высокий уровень общительности</a:t>
                      </a:r>
                      <a:endParaRPr lang="ru-RU" sz="1200" kern="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ahoma"/>
                        <a:cs typeface="FreeSan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00" dirty="0"/>
                        <a:t>Результаты теста «Оценка  уровня общительности» (В.Ф. </a:t>
                      </a:r>
                      <a:r>
                        <a:rPr lang="ru-RU" sz="1200" kern="100" dirty="0" err="1"/>
                        <a:t>Ряховский</a:t>
                      </a:r>
                      <a:r>
                        <a:rPr lang="ru-RU" sz="1200" kern="100" dirty="0"/>
                        <a:t>):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00" dirty="0"/>
                        <a:t>14–18 очков — 43%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00" dirty="0"/>
                        <a:t>9–13 очков: - 25%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00" dirty="0"/>
                        <a:t>4–8 очков — 32%</a:t>
                      </a:r>
                      <a:endParaRPr lang="ru-RU" sz="1200" kern="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ahoma"/>
                        <a:cs typeface="FreeSans"/>
                      </a:endParaRPr>
                    </a:p>
                  </a:txBody>
                  <a:tcPr anchor="ctr"/>
                </a:tc>
              </a:tr>
              <a:tr h="5148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00" dirty="0"/>
                        <a:t>7.</a:t>
                      </a:r>
                      <a:endParaRPr lang="ru-RU" sz="1200" kern="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ahoma"/>
                        <a:cs typeface="FreeSans"/>
                      </a:endParaRPr>
                    </a:p>
                  </a:txBody>
                  <a:tcPr marL="11963" marR="11963" marT="11963" marB="11963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00" dirty="0"/>
                        <a:t>Высокий уровень функционального состояния участников.</a:t>
                      </a:r>
                      <a:endParaRPr lang="ru-RU" sz="1200" kern="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ahoma"/>
                        <a:cs typeface="FreeSan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00" dirty="0"/>
                        <a:t>Результаты  теста «</a:t>
                      </a:r>
                      <a:r>
                        <a:rPr lang="ru-RU" sz="1200" kern="100" dirty="0" err="1"/>
                        <a:t>Опросник</a:t>
                      </a:r>
                      <a:r>
                        <a:rPr lang="ru-RU" sz="1200" kern="100" dirty="0"/>
                        <a:t> САН»: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00" dirty="0"/>
                        <a:t>100% опрошенных — положительное состояние.</a:t>
                      </a:r>
                      <a:endParaRPr lang="ru-RU" sz="1200" kern="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ahoma"/>
                        <a:cs typeface="FreeSan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1681" name="Rectangle 1"/>
          <p:cNvSpPr>
            <a:spLocks noChangeArrowheads="1"/>
          </p:cNvSpPr>
          <p:nvPr/>
        </p:nvSpPr>
        <p:spPr bwMode="auto">
          <a:xfrm>
            <a:off x="142844" y="142852"/>
            <a:ext cx="857256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Критерии оценки программы</a:t>
            </a:r>
            <a:endParaRPr kumimoji="0" lang="ru-RU" altLang="zh-CN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zh-CN" sz="1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216</TotalTime>
  <Words>561</Words>
  <PresentationFormat>Экран (4:3)</PresentationFormat>
  <Paragraphs>78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   КРАЕВОЕ ГОСУДАРСТВЕННОЕ АВТОНОМНОЕ УЧРЕЖДЕНИЕ СОЦИАЛЬНОГО ОБСЛУЖИВАНИЯ  «ПРИМОРСКИЙ ЦЕНТР СОЦИАЛЬНОГО ОБСЛУЖИВАНИЯ НАСЕЛЕНИЯ»  Социально-психологическая программа  «Школа психологической поддержки личности «Лотос»  </vt:lpstr>
      <vt:lpstr>Актуальность программы</vt:lpstr>
      <vt:lpstr>Слайд 3</vt:lpstr>
      <vt:lpstr>Слайд 4</vt:lpstr>
      <vt:lpstr>Слайд 5</vt:lpstr>
      <vt:lpstr>Слайд 6</vt:lpstr>
      <vt:lpstr>      Участниками программы являются: </vt:lpstr>
      <vt:lpstr>Слайд 8</vt:lpstr>
      <vt:lpstr>Слайд 9</vt:lpstr>
      <vt:lpstr>    Главный результат:   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КРАЕВОЕ ГОСУДАРСТВЕННОЕ АВТОНОМНОЕ УЧРЕЖДЕНИЕ СОЦИАЛЬНОГО ОБСЛУЖИВАНИЯ  «ПРИМОРСКИЙ ЦЕНТР СОЦИАЛЬНОГО ОБСЛУЖИВАНИЯ НАСЕЛЕНИЯ»  Социально-психологическая программа «Школа психологической поддержки личности «Лотос»  </dc:title>
  <dc:creator>777</dc:creator>
  <cp:lastModifiedBy>777</cp:lastModifiedBy>
  <cp:revision>51</cp:revision>
  <dcterms:created xsi:type="dcterms:W3CDTF">2022-07-22T03:46:01Z</dcterms:created>
  <dcterms:modified xsi:type="dcterms:W3CDTF">2022-07-22T07:42:32Z</dcterms:modified>
</cp:coreProperties>
</file>