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7" r:id="rId2"/>
    <p:sldId id="343" r:id="rId3"/>
    <p:sldId id="366" r:id="rId4"/>
    <p:sldId id="362" r:id="rId5"/>
    <p:sldId id="363" r:id="rId6"/>
    <p:sldId id="364" r:id="rId7"/>
    <p:sldId id="346" r:id="rId8"/>
    <p:sldId id="365" r:id="rId9"/>
    <p:sldId id="333" r:id="rId10"/>
    <p:sldId id="341" r:id="rId11"/>
    <p:sldId id="337" r:id="rId12"/>
    <p:sldId id="356" r:id="rId13"/>
    <p:sldId id="355" r:id="rId14"/>
    <p:sldId id="295" r:id="rId15"/>
  </p:sldIdLst>
  <p:sldSz cx="12192000" cy="6858000"/>
  <p:notesSz cx="6858000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5B9BD5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552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00" b="1" i="0" u="none" strike="noStrike" kern="1200" spc="0" baseline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baseline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Увеличение переданной информации в мед. координационный центр о гражданах пожилого возраста на 45,5%</a:t>
            </a:r>
            <a:endParaRPr lang="ru-RU" dirty="0">
              <a:solidFill>
                <a:schemeClr val="accent6">
                  <a:lumMod val="50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16267642941986715"/>
          <c:y val="3.096097512808981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1" i="0" u="none" strike="noStrike" kern="1200" spc="0" baseline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4122244466626894E-2"/>
          <c:y val="0.27639417644025582"/>
          <c:w val="0.90556584449103772"/>
          <c:h val="0.6635499272727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Увеличение полученных медицинских рекомендаций по уходу в рамках межведомственного взаимодействия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9 месяцев 2022 г.факт/план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1606</c:v>
                </c:pt>
                <c:pt idx="1">
                  <c:v>1770</c:v>
                </c:pt>
                <c:pt idx="2">
                  <c:v>2649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9 месяцев 2022 г.факт/план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2">
                  <c:v>3532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3365920"/>
        <c:axId val="1003367552"/>
      </c:barChart>
      <c:catAx>
        <c:axId val="100336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3367552"/>
        <c:crosses val="autoZero"/>
        <c:auto val="1"/>
        <c:lblAlgn val="ctr"/>
        <c:lblOffset val="100"/>
        <c:noMultiLvlLbl val="0"/>
      </c:catAx>
      <c:valAx>
        <c:axId val="100336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336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00" b="1" i="0" u="none" strike="noStrike" kern="1200" spc="0" baseline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kern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Увеличение </a:t>
            </a:r>
            <a:r>
              <a:rPr lang="ru-RU" sz="1800" b="1" kern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количества полученных </a:t>
            </a:r>
            <a:r>
              <a:rPr lang="ru-RU" sz="1800" b="1" kern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медицинских рекомендаций по уходу </a:t>
            </a:r>
            <a:r>
              <a:rPr lang="ru-RU" sz="1800" b="1" kern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34%</a:t>
            </a:r>
            <a:endParaRPr lang="ru-RU" sz="18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222917494503933"/>
          <c:y val="1.09511174882447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1" i="0" u="none" strike="noStrike" kern="1200" spc="0" baseline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9393247887024873E-2"/>
          <c:y val="0.21700449693283078"/>
          <c:w val="0.92012544130908369"/>
          <c:h val="0.71843366727443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Увеличение полученных медицинских рекомендаций по уходу в рамках межведомственного взаимодействия</c:v>
                </c:pt>
              </c:strCache>
            </c:strRef>
          </c:tx>
          <c:spPr>
            <a:solidFill>
              <a:srgbClr val="5B9BD5"/>
            </a:solidFill>
            <a:ln>
              <a:noFill/>
              <a:prstDash val="solid"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5B9BD5"/>
              </a:solidFill>
              <a:ln w="38100">
                <a:noFill/>
                <a:prstDash val="solid"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9 месяцев 2022 г. факт/план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562</c:v>
                </c:pt>
                <c:pt idx="1">
                  <c:v>795</c:v>
                </c:pt>
                <c:pt idx="2">
                  <c:v>636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noFill/>
            <a:ln w="28575">
              <a:solidFill>
                <a:srgbClr val="5B9BD5"/>
              </a:solidFill>
              <a:prstDash val="sysDash"/>
            </a:ln>
            <a:effectLst/>
          </c:spPr>
          <c:invertIfNegative val="0"/>
          <c:dLbls>
            <c:dLbl>
              <c:idx val="2"/>
              <c:layout>
                <c:manualLayout>
                  <c:x val="5.1203277009728623E-3"/>
                  <c:y val="-2.30216307268528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9 месяцев 2022 г. факт/план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3355584"/>
        <c:axId val="1003356128"/>
      </c:barChart>
      <c:catAx>
        <c:axId val="100335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3356128"/>
        <c:crosses val="autoZero"/>
        <c:auto val="1"/>
        <c:lblAlgn val="ctr"/>
        <c:lblOffset val="100"/>
        <c:noMultiLvlLbl val="0"/>
      </c:catAx>
      <c:valAx>
        <c:axId val="100335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335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5743874402912E-2"/>
          <c:y val="0.21700443108414211"/>
          <c:w val="0.92012544130908369"/>
          <c:h val="0.71843366727443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Увеличение полученных медицинских рекомендаций по уходу в рамках межведомственного взаимодействия</c:v>
                </c:pt>
              </c:strCache>
            </c:strRef>
          </c:tx>
          <c:spPr>
            <a:solidFill>
              <a:srgbClr val="5B9BD5"/>
            </a:solidFill>
            <a:ln>
              <a:noFill/>
              <a:prstDash val="solid"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5B9BD5"/>
              </a:solidFill>
              <a:ln w="38100">
                <a:noFill/>
                <a:prstDash val="solid"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9 месяцев 2022 г. факт/план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124</c:v>
                </c:pt>
                <c:pt idx="1">
                  <c:v>161</c:v>
                </c:pt>
                <c:pt idx="2">
                  <c:v>158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noFill/>
            <a:ln w="28575">
              <a:noFill/>
              <a:prstDash val="sysDash"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9 месяцев 2022 г. факт/план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2">
                  <c:v>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3360480"/>
        <c:axId val="1003362112"/>
      </c:barChart>
      <c:catAx>
        <c:axId val="100336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3362112"/>
        <c:crosses val="autoZero"/>
        <c:auto val="1"/>
        <c:lblAlgn val="ctr"/>
        <c:lblOffset val="100"/>
        <c:noMultiLvlLbl val="0"/>
      </c:catAx>
      <c:valAx>
        <c:axId val="100336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336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0.74729</cdr:x>
      <cdr:y>0.25715</cdr:y>
    </cdr:from>
    <cdr:to>
      <cdr:x>0.81815</cdr:x>
      <cdr:y>0.42657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560533" y="1300352"/>
          <a:ext cx="527264" cy="8567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0.74972</cdr:x>
      <cdr:y>0.21758</cdr:y>
    </cdr:from>
    <cdr:to>
      <cdr:x>0.82058</cdr:x>
      <cdr:y>0.31528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107574" y="822069"/>
          <a:ext cx="482744" cy="3691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3104-B733-447C-BF34-87F1A57AF143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1163-CE8E-4DF3-85CD-F13CCE93A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1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3104-B733-447C-BF34-87F1A57AF143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1163-CE8E-4DF3-85CD-F13CCE93A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5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3104-B733-447C-BF34-87F1A57AF143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1163-CE8E-4DF3-85CD-F13CCE93A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16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3104-B733-447C-BF34-87F1A57AF143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1163-CE8E-4DF3-85CD-F13CCE93A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4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3104-B733-447C-BF34-87F1A57AF143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1163-CE8E-4DF3-85CD-F13CCE93A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34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3104-B733-447C-BF34-87F1A57AF143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1163-CE8E-4DF3-85CD-F13CCE93A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80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3104-B733-447C-BF34-87F1A57AF143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1163-CE8E-4DF3-85CD-F13CCE93A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44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3104-B733-447C-BF34-87F1A57AF143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1163-CE8E-4DF3-85CD-F13CCE93A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4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3104-B733-447C-BF34-87F1A57AF143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1163-CE8E-4DF3-85CD-F13CCE93A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3104-B733-447C-BF34-87F1A57AF143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1163-CE8E-4DF3-85CD-F13CCE93A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82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3104-B733-447C-BF34-87F1A57AF143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1163-CE8E-4DF3-85CD-F13CCE93A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93104-B733-447C-BF34-87F1A57AF143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1163-CE8E-4DF3-85CD-F13CCE93A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microsoft.com/office/2007/relationships/hdphoto" Target="../media/hdphoto6.wdp"/><Relationship Id="rId12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8.wdp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22856" y="1423540"/>
            <a:ext cx="1215037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Межведомственное взаимодействие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социальных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медицинских организаций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создании системы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долговременного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ухода на территории Рязанской области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4497" y="6214728"/>
            <a:ext cx="502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Рязанская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Рязань, 2022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0654"/>
            <a:ext cx="5049795" cy="378734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943" cy="9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864" y="-120979"/>
            <a:ext cx="1215823" cy="12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8901991-3194-4088-A6DD-4B2BE1AF10C9}"/>
              </a:ext>
            </a:extLst>
          </p:cNvPr>
          <p:cNvSpPr txBox="1"/>
          <p:nvPr/>
        </p:nvSpPr>
        <p:spPr>
          <a:xfrm>
            <a:off x="496966" y="402797"/>
            <a:ext cx="115452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межведомственного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взаимодействия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60018" y="616206"/>
            <a:ext cx="4706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93935" y="1225806"/>
            <a:ext cx="4746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510049289"/>
              </p:ext>
            </p:extLst>
          </p:nvPr>
        </p:nvGraphicFramePr>
        <p:xfrm>
          <a:off x="459225" y="1390370"/>
          <a:ext cx="7172840" cy="455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3611" y="6047128"/>
            <a:ext cx="6779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800" b="1" i="0" u="none" strike="noStrike" kern="1200" spc="0" baseline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2020 г. прирост переданной информации о гражданах пожилого возраста в рамках межведомственного взаимодействия </a:t>
            </a:r>
            <a:r>
              <a:rPr lang="ru-RU" sz="12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составил 45,5%.</a:t>
            </a:r>
            <a:endParaRPr lang="ru-RU" sz="12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40220" y="2998573"/>
            <a:ext cx="502915" cy="659027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40220" y="2721574"/>
            <a:ext cx="601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3532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943" cy="9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864" y="-120979"/>
            <a:ext cx="1215823" cy="1215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320" y="1101120"/>
            <a:ext cx="4107679" cy="574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8901991-3194-4088-A6DD-4B2BE1AF10C9}"/>
              </a:ext>
            </a:extLst>
          </p:cNvPr>
          <p:cNvSpPr txBox="1"/>
          <p:nvPr/>
        </p:nvSpPr>
        <p:spPr>
          <a:xfrm>
            <a:off x="495080" y="411058"/>
            <a:ext cx="115452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межведомственного взаимодействия </a:t>
            </a:r>
          </a:p>
        </p:txBody>
      </p:sp>
      <p:pic>
        <p:nvPicPr>
          <p:cNvPr id="22" name="Picture 2" descr="https://www.pngkey.com/png/full/977-9776312_curved-arrow-png-transparent-hd-photo-long-curved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8178" flipH="1">
            <a:off x="8892246" y="3931970"/>
            <a:ext cx="2647512" cy="58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064027107"/>
              </p:ext>
            </p:extLst>
          </p:nvPr>
        </p:nvGraphicFramePr>
        <p:xfrm>
          <a:off x="1278862" y="1311069"/>
          <a:ext cx="7440930" cy="505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6" descr="https://img2.freepng.ru/20180505/cse/kisspng-portaploma-quill-first-day-of-school-animal-office-row-of-pens-5aed95f9137c01.00221004152551986507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068" y="2839355"/>
            <a:ext cx="1337583" cy="115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0357" y="2356022"/>
            <a:ext cx="601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848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943" cy="9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864" y="-120979"/>
            <a:ext cx="1215823" cy="12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8901991-3194-4088-A6DD-4B2BE1AF10C9}"/>
              </a:ext>
            </a:extLst>
          </p:cNvPr>
          <p:cNvSpPr txBox="1"/>
          <p:nvPr/>
        </p:nvSpPr>
        <p:spPr>
          <a:xfrm>
            <a:off x="486371" y="480787"/>
            <a:ext cx="115452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межведомственного взаимодействия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60906" y="1331630"/>
            <a:ext cx="53862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зменение механизма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на проактивный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https://www.factroom.ru/wp-content/uploads/2018/08/eldery-coup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5" b="948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5" y="3242313"/>
            <a:ext cx="1805295" cy="180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www.pngkey.com/png/full/977-9776312_curved-arrow-png-transparent-hd-photo-long-curved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8178" flipH="1">
            <a:off x="752310" y="4989755"/>
            <a:ext cx="2647512" cy="58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25991" y="2301726"/>
            <a:ext cx="6901730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Увеличение выявленных граждан, нуждающихся в СДУ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 31,1%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324138853"/>
              </p:ext>
            </p:extLst>
          </p:nvPr>
        </p:nvGraphicFramePr>
        <p:xfrm>
          <a:off x="3678346" y="2875703"/>
          <a:ext cx="6812642" cy="377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800695" y="3373709"/>
            <a:ext cx="601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180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943" cy="9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864" y="-120979"/>
            <a:ext cx="1215823" cy="12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0978" y="599735"/>
            <a:ext cx="11715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Обмен опытом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70088" y="1582753"/>
            <a:ext cx="51911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тиражирования практики в ресурсный центр на регулярной основе приезжают делегации из других регионов для обмена опытом работы. 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в целях распространения опыта директор РЦ на регулярной основе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выступает на федеральных, региональных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площадках с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докладами.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sun9-83.userapi.com/impg/4FxVAkin_B6SyYZvp83NyWQExUDwMIU_fM5GNA/k-U2pyoEQH4.jpg?size=1620x2160&amp;quality=96&amp;sign=0071ac8d3778dc60b5b2fbf25137324b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8"/>
          <a:stretch/>
        </p:blipFill>
        <p:spPr bwMode="auto">
          <a:xfrm>
            <a:off x="8661271" y="1320506"/>
            <a:ext cx="2921537" cy="3143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9571" y="3775170"/>
            <a:ext cx="3405462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здравоохранения РФ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94163" y="3825022"/>
            <a:ext cx="3464444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Пензенская область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532" y="6509358"/>
            <a:ext cx="3431555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специалистов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sun9-77.userapi.com/impg/sS71XovGPPHcjZTaddmGaHmYtu7VmXPl0NdOQQ/-LYynf16hwE.jpg?size=2560x1644&amp;quality=96&amp;sign=066a2eda592353a358395ecf5ddd07af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" r="17009"/>
          <a:stretch/>
        </p:blipFill>
        <p:spPr bwMode="auto">
          <a:xfrm>
            <a:off x="8589459" y="4045157"/>
            <a:ext cx="3542944" cy="2657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694162" y="6550223"/>
            <a:ext cx="3497837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Липецкая область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38401"/>
            <a:ext cx="3470088" cy="2270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" y="1414393"/>
            <a:ext cx="3309257" cy="2380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943" cy="9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864" y="-120979"/>
            <a:ext cx="1215823" cy="12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6"/>
          <p:cNvSpPr txBox="1">
            <a:spLocks/>
          </p:cNvSpPr>
          <p:nvPr/>
        </p:nvSpPr>
        <p:spPr>
          <a:xfrm>
            <a:off x="5102145" y="6163790"/>
            <a:ext cx="1914666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6" name="AutoShape 2" descr="https://upload.wikimedia.org/wikipedia/commons/thumb/4/4b/Balanced_scale_of_Justice_%28blue%29.svg/1146px-Balanced_scale_of_Justice_%28blue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upload.wikimedia.org/wikipedia/commons/thumb/4/4b/Balanced_scale_of_Justice_%28blue%29.svg/1146px-Balanced_scale_of_Justice_%28blue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15085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Государственное казенное учреждение Рязанской области</a:t>
            </a:r>
          </a:p>
          <a:p>
            <a:pPr algn="ctr"/>
            <a:r>
              <a:rPr lang="ru-RU" sz="2800" b="1" kern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«Ресурсный центр</a:t>
            </a:r>
          </a:p>
          <a:p>
            <a:pPr algn="ctr"/>
            <a:r>
              <a:rPr lang="ru-RU" sz="2800" b="1" kern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социального </a:t>
            </a:r>
            <a:r>
              <a:rPr lang="ru-RU" sz="2800" b="1" kern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обслуживания населения»</a:t>
            </a:r>
            <a:endParaRPr lang="ru-RU" sz="2800" kern="14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173" y="2829208"/>
            <a:ext cx="2053290" cy="188916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5307998" y="2803154"/>
            <a:ext cx="47995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Адрес: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390027, г. Рязань,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ул. Лермонтова, д. 20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Телефон: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+7 (4912) 77-11-85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E-mail: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resurs.centr.rzn@mail.ru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Сайт: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</a:rPr>
              <a:t>https://rc.ryazanszn.ru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/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VK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: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https://vk.com/resursrzn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04589" y="5563626"/>
            <a:ext cx="3581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Горячая линия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89" y="5183840"/>
            <a:ext cx="2049431" cy="1360950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02CD95B-15EB-402D-8342-1D430FACEE41}"/>
              </a:ext>
            </a:extLst>
          </p:cNvPr>
          <p:cNvSpPr txBox="1"/>
          <p:nvPr/>
        </p:nvSpPr>
        <p:spPr>
          <a:xfrm>
            <a:off x="7419404" y="5655000"/>
            <a:ext cx="4181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(4912) 39-20-71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2" y="2618348"/>
            <a:ext cx="2308604" cy="230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39333" y="421445"/>
            <a:ext cx="11507825" cy="694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Статистические данные по региону в РФ</a:t>
            </a:r>
            <a:endParaRPr lang="ru-RU" sz="28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937" y="2808786"/>
            <a:ext cx="2589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 с ограниченными возможностями здоровья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07499" y="4880507"/>
            <a:ext cx="2831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нетрудоспособного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14261" y="2670006"/>
            <a:ext cx="2079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11,9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04485" y="5055462"/>
            <a:ext cx="2089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30,3%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02265" y="3435276"/>
            <a:ext cx="1063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чел.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87075" y="5602237"/>
            <a:ext cx="1193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339,5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89016" y="1559337"/>
            <a:ext cx="488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Рязанской области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720" y="3024702"/>
            <a:ext cx="590764" cy="7876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94" y="5021120"/>
            <a:ext cx="628593" cy="838124"/>
          </a:xfrm>
          <a:prstGeom prst="rect">
            <a:avLst/>
          </a:prstGeom>
        </p:spPr>
      </p:pic>
      <p:pic>
        <p:nvPicPr>
          <p:cNvPr id="2050" name="Picture 2" descr="https://travelask.ru/system/embedded_map_attachments/files/000/001/215/original/%D0%9E%D0%B1%D0%BB%D0%B0%D1%81%D1%82%D1%8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3" y="2365338"/>
            <a:ext cx="3349625" cy="303931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0913" y="5300562"/>
            <a:ext cx="2529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1,12 млн. чел</a:t>
            </a:r>
          </a:p>
        </p:txBody>
      </p:sp>
      <p:pic>
        <p:nvPicPr>
          <p:cNvPr id="1026" name="Picture 2" descr="https://e7.pngegg.com/pngimages/898/266/png-clipart-caen-couverture-real-estate-building-price-company-home-construction-angle-building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901" y="2520184"/>
            <a:ext cx="1415954" cy="1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e7.pngegg.com/pngimages/898/266/png-clipart-caen-couverture-real-estate-building-price-company-home-construction-angle-building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23" y="4552468"/>
            <a:ext cx="1415954" cy="1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endall.ru/upload/iblock/f33/f33ada87ec87db5fd93eafe0c5275e29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582" y="2126678"/>
            <a:ext cx="1181133" cy="125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11644" y="2078952"/>
            <a:ext cx="10670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 по РФ</a:t>
            </a:r>
          </a:p>
        </p:txBody>
      </p:sp>
      <p:pic>
        <p:nvPicPr>
          <p:cNvPr id="28" name="Picture 6" descr="http://stendall.ru/upload/iblock/f33/f33ada87ec87db5fd93eafe0c5275e29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582" y="4255372"/>
            <a:ext cx="1181133" cy="125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96205" y="4214095"/>
            <a:ext cx="8654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 по РФ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943" cy="9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864" y="-120979"/>
            <a:ext cx="1215823" cy="12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065" y="2231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Нормативно-правовые акты, регулирующие межведомственное взаимодействие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9951" t="16003" r="30870" b="6252"/>
          <a:stretch/>
        </p:blipFill>
        <p:spPr>
          <a:xfrm>
            <a:off x="1548715" y="1283966"/>
            <a:ext cx="4763070" cy="53164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32936" t="24096" r="30273" b="11559"/>
          <a:stretch/>
        </p:blipFill>
        <p:spPr>
          <a:xfrm>
            <a:off x="6554320" y="1670843"/>
            <a:ext cx="5010928" cy="49296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79771" y="4537166"/>
            <a:ext cx="4607894" cy="1254034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943" cy="9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864" y="-120979"/>
            <a:ext cx="1215823" cy="12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6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6506132" y="4047096"/>
            <a:ext cx="2150531" cy="10035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АИС ЭСРН РО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936712" y="3742377"/>
            <a:ext cx="2365360" cy="17424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Выход к гражданину;</a:t>
            </a:r>
          </a:p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установление условий жизнедеятельности; </a:t>
            </a:r>
          </a:p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типизация;  признание нуждаемости в с/о; </a:t>
            </a:r>
          </a:p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ИППСУ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52310" y="3742377"/>
            <a:ext cx="2241791" cy="17424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Социальный координатор проверяет в АИС ЭСРН, состоит ли гражданин на социальном обслуживании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192740" y="2330417"/>
            <a:ext cx="2265231" cy="7750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«Парус»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89345" y="2383801"/>
            <a:ext cx="2218313" cy="9918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Обращение в медицинские организации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34619" y="2330417"/>
            <a:ext cx="1954639" cy="10204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Гражданин не состоит на социальном обслуживании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478776" y="1944736"/>
            <a:ext cx="2205245" cy="8023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Амбулаторный приём в день обращения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467932" y="3067124"/>
            <a:ext cx="2204391" cy="8084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Стационарная организация за 2 дня до выписки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185468" y="3955143"/>
            <a:ext cx="2241791" cy="10655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СМЭВ</a:t>
            </a:r>
          </a:p>
        </p:txBody>
      </p:sp>
      <p:sp>
        <p:nvSpPr>
          <p:cNvPr id="34" name="Стрелка вправо 33"/>
          <p:cNvSpPr/>
          <p:nvPr/>
        </p:nvSpPr>
        <p:spPr>
          <a:xfrm rot="10800000" flipH="1">
            <a:off x="3159317" y="2802753"/>
            <a:ext cx="398429" cy="168364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 rot="11952736" flipH="1">
            <a:off x="8728352" y="2234208"/>
            <a:ext cx="398429" cy="168364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 вправо 44"/>
          <p:cNvSpPr/>
          <p:nvPr/>
        </p:nvSpPr>
        <p:spPr>
          <a:xfrm rot="9647264" flipH="1" flipV="1">
            <a:off x="8728352" y="3121604"/>
            <a:ext cx="398429" cy="168364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трелка вправо 48"/>
          <p:cNvSpPr/>
          <p:nvPr/>
        </p:nvSpPr>
        <p:spPr>
          <a:xfrm rot="9647264" flipH="1" flipV="1">
            <a:off x="6010708" y="2431668"/>
            <a:ext cx="398429" cy="168364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трелка вправо 53"/>
          <p:cNvSpPr/>
          <p:nvPr/>
        </p:nvSpPr>
        <p:spPr>
          <a:xfrm rot="11952736" flipH="1">
            <a:off x="5999306" y="3198573"/>
            <a:ext cx="398429" cy="168364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трелка вправо 54"/>
          <p:cNvSpPr/>
          <p:nvPr/>
        </p:nvSpPr>
        <p:spPr>
          <a:xfrm rot="10800000">
            <a:off x="3315881" y="4571027"/>
            <a:ext cx="398429" cy="168364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Стрелка вправо 55"/>
          <p:cNvSpPr/>
          <p:nvPr/>
        </p:nvSpPr>
        <p:spPr>
          <a:xfrm rot="10800000">
            <a:off x="6010707" y="4497295"/>
            <a:ext cx="398429" cy="168364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трелка вправо 56"/>
          <p:cNvSpPr/>
          <p:nvPr/>
        </p:nvSpPr>
        <p:spPr>
          <a:xfrm rot="10800000">
            <a:off x="8744959" y="4403740"/>
            <a:ext cx="398429" cy="168364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трелка вправо 57"/>
          <p:cNvSpPr/>
          <p:nvPr/>
        </p:nvSpPr>
        <p:spPr>
          <a:xfrm rot="5400000">
            <a:off x="10107148" y="3465868"/>
            <a:ext cx="398429" cy="168364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52310" y="5750299"/>
            <a:ext cx="2258396" cy="9624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Медицинские рекомендации учитываются</a:t>
            </a:r>
          </a:p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ИПУ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4727309" y="5525359"/>
            <a:ext cx="280171" cy="199180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2072" y="4233782"/>
            <a:ext cx="613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66985" y="5426481"/>
            <a:ext cx="613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8001" y="207080"/>
            <a:ext cx="899134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межведомственного взаимодействия в АИС ЭСРН через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СМЭВ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первичном выявлении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медицинскими организациями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гражданина, нуждающегося в уходе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943" cy="9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864" y="-120979"/>
            <a:ext cx="1215823" cy="12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6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6107867" y="5765261"/>
            <a:ext cx="1696028" cy="9910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ИПУ с учётом медицинских рекомендаций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72977" y="3550371"/>
            <a:ext cx="1717060" cy="13101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Ресурсный центр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9060" y="3550371"/>
            <a:ext cx="1695231" cy="13101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Заявление от гражданина, не состоящего на социальном обслуживании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831267" y="2272123"/>
            <a:ext cx="1801149" cy="13857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Выход к гражданину,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1-3 уровня нуждаемости, включение в СДУ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973245" y="2327393"/>
            <a:ext cx="1709764" cy="13095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itchFamily="18" charset="0"/>
              </a:rPr>
              <a:t>Заявка на мед. рекомендацию в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АИС ЭСРН РО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023837" y="2327395"/>
            <a:ext cx="1709764" cy="13095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СМЭВ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107368" y="2327394"/>
            <a:ext cx="1709764" cy="13095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СУЗ РО «Парус»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056777" y="4270267"/>
            <a:ext cx="1709764" cy="13095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СУЗ РО «Парус»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402649" y="4265141"/>
            <a:ext cx="1650742" cy="13070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Выход врача к гражданину, составление медицинских рекомендаций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10800000" flipH="1">
            <a:off x="5606845" y="2898111"/>
            <a:ext cx="398429" cy="168364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10800000" flipH="1">
            <a:off x="7681247" y="2880823"/>
            <a:ext cx="375530" cy="155481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10800000" flipH="1">
            <a:off x="9733601" y="2867940"/>
            <a:ext cx="398429" cy="168364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2" name="Стрелка вправо 41"/>
          <p:cNvSpPr/>
          <p:nvPr/>
        </p:nvSpPr>
        <p:spPr>
          <a:xfrm rot="16200000" flipH="1">
            <a:off x="10695498" y="3818437"/>
            <a:ext cx="533503" cy="170589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 rot="8055245">
            <a:off x="7455876" y="3834814"/>
            <a:ext cx="807762" cy="172183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32" name="Стрелка вправо 131"/>
          <p:cNvSpPr/>
          <p:nvPr/>
        </p:nvSpPr>
        <p:spPr>
          <a:xfrm rot="5400000" flipH="1" flipV="1">
            <a:off x="8554352" y="3871831"/>
            <a:ext cx="624203" cy="154499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10800000">
            <a:off x="9782731" y="4857542"/>
            <a:ext cx="636109" cy="135037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05847" y="5495036"/>
            <a:ext cx="1595948" cy="12165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ИППСУ</a:t>
            </a:r>
          </a:p>
        </p:txBody>
      </p:sp>
      <p:sp>
        <p:nvSpPr>
          <p:cNvPr id="40" name="Стрелка вправо 39"/>
          <p:cNvSpPr/>
          <p:nvPr/>
        </p:nvSpPr>
        <p:spPr>
          <a:xfrm rot="9296527" flipH="1">
            <a:off x="3259222" y="3293985"/>
            <a:ext cx="617306" cy="149116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6" name="Стрелка вправо 45"/>
          <p:cNvSpPr/>
          <p:nvPr/>
        </p:nvSpPr>
        <p:spPr>
          <a:xfrm rot="10800000" flipH="1">
            <a:off x="1786924" y="4124931"/>
            <a:ext cx="398429" cy="168364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Стрелка вправо 47"/>
          <p:cNvSpPr/>
          <p:nvPr/>
        </p:nvSpPr>
        <p:spPr>
          <a:xfrm rot="649180" flipH="1">
            <a:off x="3857405" y="4329701"/>
            <a:ext cx="2194918" cy="139807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4715" y="113142"/>
            <a:ext cx="88960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межведомственного взаимодействия в АИС ЭСРН через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СМЭВ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первичном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организациями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социального обслуживания </a:t>
            </a: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гражданина, нуждающегося в уходе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18852603" flipH="1">
            <a:off x="2742482" y="5076729"/>
            <a:ext cx="816042" cy="167656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53461" y="4205432"/>
            <a:ext cx="1695231" cy="13101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Мед. рекомендации </a:t>
            </a:r>
          </a:p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в АИС ЭСРН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831268" y="5232400"/>
            <a:ext cx="1695231" cy="10479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Организатор ухода</a:t>
            </a:r>
          </a:p>
        </p:txBody>
      </p:sp>
      <p:sp>
        <p:nvSpPr>
          <p:cNvPr id="41" name="Стрелка вправо 40"/>
          <p:cNvSpPr/>
          <p:nvPr/>
        </p:nvSpPr>
        <p:spPr>
          <a:xfrm rot="12348166" flipH="1" flipV="1">
            <a:off x="5581773" y="5954401"/>
            <a:ext cx="470820" cy="176627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 rot="19283072" flipH="1" flipV="1">
            <a:off x="5487740" y="4985670"/>
            <a:ext cx="585444" cy="187095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943" cy="9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864" y="-120979"/>
            <a:ext cx="1215823" cy="1215823"/>
          </a:xfrm>
          <a:prstGeom prst="rect">
            <a:avLst/>
          </a:prstGeom>
        </p:spPr>
      </p:pic>
      <p:pic>
        <p:nvPicPr>
          <p:cNvPr id="30" name="Picture 4" descr="https://img2.freepng.ru/20180516/fpw/kisspng-computer-software-service-online-shopping-sales-5afc85900610b0.13234298152649870402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38" b="90000" l="10000" r="90000">
                        <a14:foregroundMark x1="52111" y1="15000" x2="67667" y2="4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80" t="9851" r="19845" b="11147"/>
          <a:stretch/>
        </p:blipFill>
        <p:spPr bwMode="auto">
          <a:xfrm rot="3171037">
            <a:off x="10356887" y="1292714"/>
            <a:ext cx="1010627" cy="77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87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5068026" y="5073288"/>
            <a:ext cx="1696028" cy="13101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Внесение</a:t>
            </a:r>
          </a:p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Изменений в ИПУ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8653" y="2630335"/>
            <a:ext cx="1717060" cy="13101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Ухудшение состояния  здоровья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51348" y="2628914"/>
            <a:ext cx="1695231" cy="13101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700" dirty="0" smtClean="0">
                <a:latin typeface="Times New Roman" panose="02020603050405020304" pitchFamily="18" charset="0"/>
                <a:cs typeface="Times New Roman" pitchFamily="18" charset="0"/>
              </a:rPr>
              <a:t>Организатор ухода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46994" y="2634494"/>
            <a:ext cx="1717060" cy="13045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ru-RU" sz="1700" dirty="0" smtClean="0">
                <a:latin typeface="Times New Roman" panose="02020603050405020304" pitchFamily="18" charset="0"/>
                <a:cs typeface="Times New Roman" pitchFamily="18" charset="0"/>
              </a:rPr>
              <a:t>АИС ЭСРН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35450" y="2617209"/>
            <a:ext cx="1722044" cy="13045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СМЭВ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117736" y="2612166"/>
            <a:ext cx="1709764" cy="13095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СУЗ РО «Парус»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627495" y="4611907"/>
            <a:ext cx="1709764" cy="13095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>
                <a:latin typeface="Times New Roman" panose="02020603050405020304" pitchFamily="18" charset="0"/>
                <a:cs typeface="Times New Roman" pitchFamily="18" charset="0"/>
              </a:rPr>
              <a:t>СУЗ РО «Парус»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191603" y="4611907"/>
            <a:ext cx="1709764" cy="13006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Выход врача к гражданину, коррекция медицинских рекомендаций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10800000" flipH="1">
            <a:off x="2278649" y="3207332"/>
            <a:ext cx="591554" cy="122869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10800000" flipH="1">
            <a:off x="9291993" y="3170784"/>
            <a:ext cx="791244" cy="159417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47997" y="4423807"/>
            <a:ext cx="1696028" cy="13101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Пересмотр ИППСУ </a:t>
            </a:r>
          </a:p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с учётом медицинских рекомендаций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16200000" flipH="1" flipV="1">
            <a:off x="10683695" y="4185948"/>
            <a:ext cx="643418" cy="149599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10800000" flipH="1">
            <a:off x="6758865" y="3161146"/>
            <a:ext cx="791244" cy="159417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10800000" flipH="1">
            <a:off x="4546579" y="3250689"/>
            <a:ext cx="505604" cy="143300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2" name="Стрелка вправо 41"/>
          <p:cNvSpPr/>
          <p:nvPr/>
        </p:nvSpPr>
        <p:spPr>
          <a:xfrm rot="10800000">
            <a:off x="9390732" y="5078869"/>
            <a:ext cx="727004" cy="181951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5" name="Стрелка вправо 44"/>
          <p:cNvSpPr/>
          <p:nvPr/>
        </p:nvSpPr>
        <p:spPr>
          <a:xfrm rot="5400000" flipH="1">
            <a:off x="8087559" y="4141636"/>
            <a:ext cx="617826" cy="171810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6" name="Стрелка вправо 45"/>
          <p:cNvSpPr/>
          <p:nvPr/>
        </p:nvSpPr>
        <p:spPr>
          <a:xfrm rot="18830253" flipH="1">
            <a:off x="4516928" y="4088318"/>
            <a:ext cx="705481" cy="186208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7" name="Стрелка вправо 46"/>
          <p:cNvSpPr/>
          <p:nvPr/>
        </p:nvSpPr>
        <p:spPr>
          <a:xfrm rot="16200000" flipH="1">
            <a:off x="5357671" y="4423651"/>
            <a:ext cx="1069890" cy="153383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Стрелка вправо 47"/>
          <p:cNvSpPr/>
          <p:nvPr/>
        </p:nvSpPr>
        <p:spPr>
          <a:xfrm flipH="1" flipV="1">
            <a:off x="6758864" y="3476463"/>
            <a:ext cx="776585" cy="120177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5232" y="183501"/>
            <a:ext cx="90103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межведомственного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взаимодействия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 состоит на социальном обслуживании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943" cy="9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864" y="-120979"/>
            <a:ext cx="1215823" cy="12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6"/>
          <p:cNvSpPr txBox="1">
            <a:spLocks/>
          </p:cNvSpPr>
          <p:nvPr/>
        </p:nvSpPr>
        <p:spPr>
          <a:xfrm>
            <a:off x="5102145" y="6163790"/>
            <a:ext cx="1914666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98" name="AutoShape 2" descr="https://upload.wikimedia.org/wikipedia/commons/thumb/4/4b/Balanced_scale_of_Justice_%28blue%29.svg/1146px-Balanced_scale_of_Justice_%28blue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upload.wikimedia.org/wikipedia/commons/thumb/4/4b/Balanced_scale_of_Justice_%28blue%29.svg/1146px-Balanced_scale_of_Justice_%28blue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upload.wikimedia.org/wikipedia/commons/thumb/4/4b/Balanced_scale_of_Justice_%28blue%29.svg/1146px-Balanced_scale_of_Justice_%28blue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upload.wikimedia.org/wikipedia/commons/thumb/4/4b/Balanced_scale_of_Justice_%28blue%29.svg/1146px-Balanced_scale_of_Justice_%28blue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7" name="AutoShape 11" descr="https://cdn4.zp.ru/job/attaches/2017/07/9e/8a/9e8a996fb4e5ff85e77d288515eed9a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360348" y="3162969"/>
            <a:ext cx="4761824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в </a:t>
            </a:r>
            <a:r>
              <a:rPr lang="ru-RU" sz="21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ИППСУ медицинских </a:t>
            </a:r>
            <a:r>
              <a:rPr lang="ru-RU" sz="21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рекомендаций, полученных </a:t>
            </a:r>
            <a:r>
              <a:rPr lang="ru-RU" sz="21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1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межведомственного взаимодействия, улучшает эффективность оказания социальных </a:t>
            </a:r>
            <a:r>
              <a:rPr lang="ru-RU" sz="21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услуг, физическое и психологическое </a:t>
            </a:r>
            <a:r>
              <a:rPr lang="ru-RU" sz="21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</a:t>
            </a:r>
            <a:r>
              <a:rPr lang="ru-RU" sz="21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гражданина</a:t>
            </a:r>
            <a:endParaRPr lang="ru-RU" sz="21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60808" y="156114"/>
            <a:ext cx="87897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 по </a:t>
            </a:r>
            <a:r>
              <a:rPr lang="ru-RU" sz="28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бережливому производству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межведомственного электронного взаимодействия</a:t>
            </a:r>
          </a:p>
        </p:txBody>
      </p:sp>
      <p:pic>
        <p:nvPicPr>
          <p:cNvPr id="17" name="ЦБП лого.png" descr="ЦБП лого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70276" y="2057711"/>
            <a:ext cx="2544758" cy="956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8244" t="22981" r="54729" b="35135"/>
          <a:stretch/>
        </p:blipFill>
        <p:spPr>
          <a:xfrm>
            <a:off x="-1" y="2117124"/>
            <a:ext cx="7360349" cy="468321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943" cy="9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864" y="-120979"/>
            <a:ext cx="1215823" cy="12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3" b="59728"/>
          <a:stretch/>
        </p:blipFill>
        <p:spPr>
          <a:xfrm>
            <a:off x="99311" y="645166"/>
            <a:ext cx="7842906" cy="29167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05232" y="183501"/>
            <a:ext cx="9010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медицинской рекомендации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784382" y="5887374"/>
            <a:ext cx="444137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Мед. рекомендация при выгрузке в </a:t>
            </a:r>
            <a:r>
              <a:rPr lang="en-US" sz="21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endParaRPr lang="ru-RU" sz="21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317" t="11059" r="34459" b="17166"/>
          <a:stretch/>
        </p:blipFill>
        <p:spPr>
          <a:xfrm>
            <a:off x="8141510" y="594267"/>
            <a:ext cx="3727113" cy="5293107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311" y="6210540"/>
            <a:ext cx="623235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Мед. рекомендация в АИС ЭСРН РО</a:t>
            </a:r>
            <a:endParaRPr lang="ru-RU" sz="21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4064" r="5981" b="59835"/>
          <a:stretch/>
        </p:blipFill>
        <p:spPr>
          <a:xfrm>
            <a:off x="99311" y="3422469"/>
            <a:ext cx="7842906" cy="2679057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 rot="10800000">
            <a:off x="1476179" y="5387702"/>
            <a:ext cx="624126" cy="131307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4044760">
            <a:off x="1239934" y="2827832"/>
            <a:ext cx="624126" cy="131307"/>
          </a:xfrm>
          <a:prstGeom prst="rightArrow">
            <a:avLst>
              <a:gd name="adj1" fmla="val 39623"/>
              <a:gd name="adj2" fmla="val 78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943" cy="9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864" y="-120979"/>
            <a:ext cx="1215823" cy="12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45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upload.wikimedia.org/wikipedia/commons/thumb/4/4b/Balanced_scale_of_Justice_%28blue%29.svg/1146px-Balanced_scale_of_Justice_%28blue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upload.wikimedia.org/wikipedia/commons/thumb/4/4b/Balanced_scale_of_Justice_%28blue%29.svg/1146px-Balanced_scale_of_Justice_%28blue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12192000" cy="6879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22577" y="5079223"/>
            <a:ext cx="5173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организаций поступила информация о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596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выявленных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гражданах.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9028" y="648444"/>
            <a:ext cx="11056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Межведомственное электронное взаимодействие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025" y="4715123"/>
            <a:ext cx="728199" cy="7281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549" y="5252381"/>
            <a:ext cx="1483793" cy="8573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4970" y="1603851"/>
            <a:ext cx="1630952" cy="8698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14981" y="1516020"/>
            <a:ext cx="5933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время пилотного проекта учреждениями социального обслуживания в медицинские организации передана информация о </a:t>
            </a:r>
            <a:endParaRPr lang="ru-RU" b="1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7316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гражданах пожилого возраста.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11452" y="3001743"/>
            <a:ext cx="50116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Медицинскими организациями в учреждения социального обслуживания передано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2980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рекомендаций по организации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ухода </a:t>
            </a:r>
            <a:endParaRPr lang="ru-RU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716" y="1603851"/>
            <a:ext cx="1070027" cy="1028125"/>
          </a:xfrm>
          <a:prstGeom prst="rect">
            <a:avLst/>
          </a:prstGeom>
        </p:spPr>
      </p:pic>
      <p:pic>
        <p:nvPicPr>
          <p:cNvPr id="2052" name="Picture 4" descr="https://proxima-group.eu/wp-content/uploads/2017/11/icon-04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16" t="9898" r="4464" b="9782"/>
          <a:stretch/>
        </p:blipFill>
        <p:spPr bwMode="auto">
          <a:xfrm>
            <a:off x="1567809" y="5214768"/>
            <a:ext cx="981840" cy="89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744" b="82051" l="13462" r="85000">
                        <a14:foregroundMark x1="44359" y1="22179" x2="35256" y2="27692"/>
                        <a14:foregroundMark x1="39487" y1="48205" x2="39487" y2="52179"/>
                        <a14:foregroundMark x1="38590" y1="45385" x2="38590" y2="45385"/>
                        <a14:foregroundMark x1="32179" y1="61923" x2="36154" y2="61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18472" r="14166" b="19583"/>
          <a:stretch/>
        </p:blipFill>
        <p:spPr>
          <a:xfrm>
            <a:off x="1499975" y="3426449"/>
            <a:ext cx="1093768" cy="993845"/>
          </a:xfrm>
          <a:prstGeom prst="rect">
            <a:avLst/>
          </a:prstGeom>
        </p:spPr>
      </p:pic>
      <p:pic>
        <p:nvPicPr>
          <p:cNvPr id="2054" name="Picture 6" descr="https://www.kindpng.com/picc/m/225-2259396_computer-aided-design-icon-hd-png-download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52" b="98281" l="10000" r="90000">
                        <a14:foregroundMark x1="42558" y1="10745" x2="46163" y2="15043"/>
                        <a14:foregroundMark x1="60814" y1="16189" x2="66163" y2="17192"/>
                        <a14:foregroundMark x1="44535" y1="35100" x2="59884" y2="36533"/>
                        <a14:foregroundMark x1="45814" y1="49284" x2="58605" y2="50430"/>
                        <a14:foregroundMark x1="45116" y1="63324" x2="58372" y2="64040"/>
                        <a14:foregroundMark x1="45116" y1="78367" x2="50814" y2="77794"/>
                        <a14:foregroundMark x1="59535" y1="76074" x2="75930" y2="57163"/>
                        <a14:foregroundMark x1="79302" y1="54728" x2="75581" y2="50143"/>
                        <a14:foregroundMark x1="55581" y1="83238" x2="56977" y2="79943"/>
                        <a14:foregroundMark x1="31279" y1="76791" x2="32558" y2="77794"/>
                        <a14:foregroundMark x1="30465" y1="66332" x2="36047" y2="59742"/>
                        <a14:foregroundMark x1="31047" y1="52006" x2="36744" y2="44986"/>
                        <a14:foregroundMark x1="30465" y1="38968" x2="36628" y2="310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7" t="4614" r="16084" b="3592"/>
          <a:stretch/>
        </p:blipFill>
        <p:spPr bwMode="auto">
          <a:xfrm>
            <a:off x="9269986" y="3371116"/>
            <a:ext cx="880917" cy="92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2801674" y="2046582"/>
            <a:ext cx="361930" cy="188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8533040" y="2011410"/>
            <a:ext cx="361930" cy="188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0800000">
            <a:off x="8533040" y="3741660"/>
            <a:ext cx="361930" cy="188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0800000">
            <a:off x="2807573" y="3859838"/>
            <a:ext cx="361930" cy="188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0800000">
            <a:off x="8606619" y="5566640"/>
            <a:ext cx="361930" cy="188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0800000">
            <a:off x="2801674" y="5566640"/>
            <a:ext cx="361930" cy="188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943" cy="9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864" y="-120979"/>
            <a:ext cx="1215823" cy="12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5170</TotalTime>
  <Words>559</Words>
  <Application>Microsoft Office PowerPoint</Application>
  <PresentationFormat>Широкоэкранный</PresentationFormat>
  <Paragraphs>119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Нормативно-правовые акты, регулирующие межведомственное взаимодействие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Comp1</dc:creator>
  <cp:lastModifiedBy>Наталья Викторовна</cp:lastModifiedBy>
  <cp:revision>796</cp:revision>
  <cp:lastPrinted>2022-10-21T08:26:22Z</cp:lastPrinted>
  <dcterms:created xsi:type="dcterms:W3CDTF">2020-11-25T13:08:46Z</dcterms:created>
  <dcterms:modified xsi:type="dcterms:W3CDTF">2022-10-22T09:24:11Z</dcterms:modified>
</cp:coreProperties>
</file>