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330" r:id="rId3"/>
    <p:sldId id="306" r:id="rId4"/>
    <p:sldId id="258" r:id="rId5"/>
    <p:sldId id="308" r:id="rId6"/>
    <p:sldId id="328" r:id="rId7"/>
    <p:sldId id="318" r:id="rId8"/>
    <p:sldId id="334" r:id="rId9"/>
    <p:sldId id="335" r:id="rId10"/>
    <p:sldId id="333" r:id="rId11"/>
    <p:sldId id="332" r:id="rId12"/>
    <p:sldId id="337" r:id="rId13"/>
    <p:sldId id="329" r:id="rId14"/>
    <p:sldId id="321" r:id="rId15"/>
  </p:sldIdLst>
  <p:sldSz cx="12192000" cy="6858000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5" userDrawn="1">
          <p15:clr>
            <a:srgbClr val="A4A3A4"/>
          </p15:clr>
        </p15:guide>
        <p15:guide id="2" pos="1209" userDrawn="1">
          <p15:clr>
            <a:srgbClr val="A4A3A4"/>
          </p15:clr>
        </p15:guide>
        <p15:guide id="3" pos="647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B6CA"/>
    <a:srgbClr val="FEC358"/>
    <a:srgbClr val="F37575"/>
    <a:srgbClr val="C678AE"/>
    <a:srgbClr val="AC67A5"/>
    <a:srgbClr val="E65689"/>
    <a:srgbClr val="F26959"/>
    <a:srgbClr val="1EACC0"/>
    <a:srgbClr val="16B1C0"/>
    <a:srgbClr val="5392BA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14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846" y="102"/>
      </p:cViewPr>
      <p:guideLst>
        <p:guide orient="horz" pos="255"/>
        <p:guide pos="1209"/>
        <p:guide pos="647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4" d="100"/>
        <a:sy n="8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39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139700" dist="317500" dir="1980000" sx="63000" sy="63000" algn="tl" rotWithShape="0">
                <a:prstClr val="black">
                  <a:alpha val="13000"/>
                </a:prstClr>
              </a:outerShdw>
            </a:effectLst>
            <a:scene3d>
              <a:camera prst="orthographicFront"/>
              <a:lightRig rig="threePt" dir="t"/>
            </a:scene3d>
            <a:sp3d prstMaterial="plastic">
              <a:bevelT w="234950" h="158750" prst="divot"/>
              <a:bevelB w="127000" h="127000"/>
            </a:sp3d>
          </c:spPr>
          <c:dPt>
            <c:idx val="0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139700" dist="317500" dir="1980000" sx="63000" sy="63000" algn="tl" rotWithShape="0">
                  <a:prstClr val="black">
                    <a:alpha val="13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plastic">
                <a:bevelT w="234950" h="158750" prst="divot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F7ED-4357-8E82-ADF77FFDEEA8}"/>
              </c:ext>
            </c:extLst>
          </c:dPt>
          <c:dPt>
            <c:idx val="1"/>
            <c:bubble3D val="0"/>
            <c:spPr>
              <a:solidFill>
                <a:srgbClr val="00316B"/>
              </a:solidFill>
              <a:ln>
                <a:noFill/>
              </a:ln>
              <a:effectLst>
                <a:outerShdw blurRad="139700" dist="317500" dir="1980000" sx="63000" sy="63000" algn="tl" rotWithShape="0">
                  <a:prstClr val="black">
                    <a:alpha val="13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plastic">
                <a:bevelT w="234950" h="158750" prst="divot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2-F7ED-4357-8E82-ADF77FFDEEA8}"/>
              </c:ext>
            </c:extLst>
          </c:dPt>
          <c:dLbls>
            <c:delete val="1"/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62</c:v>
                </c:pt>
                <c:pt idx="1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ED-4357-8E82-ADF77FFDEEA8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7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139700" dist="317500" dir="1980000" sx="63000" sy="63000" algn="tl" rotWithShape="0">
                <a:prstClr val="black">
                  <a:alpha val="13000"/>
                </a:prstClr>
              </a:outerShdw>
            </a:effectLst>
            <a:scene3d>
              <a:camera prst="orthographicFront"/>
              <a:lightRig rig="threePt" dir="t"/>
            </a:scene3d>
            <a:sp3d prstMaterial="plastic">
              <a:bevelT w="234950" h="158750" prst="divot"/>
              <a:bevelB w="127000" h="127000"/>
            </a:sp3d>
          </c:spPr>
          <c:dPt>
            <c:idx val="0"/>
            <c:bubble3D val="0"/>
            <c:spPr>
              <a:solidFill>
                <a:srgbClr val="EE5678"/>
              </a:solidFill>
              <a:ln>
                <a:noFill/>
              </a:ln>
              <a:effectLst>
                <a:outerShdw blurRad="139700" dist="317500" dir="1980000" sx="63000" sy="63000" algn="tl" rotWithShape="0">
                  <a:prstClr val="black">
                    <a:alpha val="13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plastic">
                <a:bevelT w="234950" h="158750" prst="divot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F7ED-4357-8E82-ADF77FFDEEA8}"/>
              </c:ext>
            </c:extLst>
          </c:dPt>
          <c:dPt>
            <c:idx val="1"/>
            <c:bubble3D val="0"/>
            <c:spPr>
              <a:solidFill>
                <a:srgbClr val="FDB745"/>
              </a:solidFill>
              <a:ln>
                <a:noFill/>
              </a:ln>
              <a:effectLst>
                <a:outerShdw blurRad="139700" dist="317500" dir="1980000" sx="63000" sy="63000" algn="tl" rotWithShape="0">
                  <a:prstClr val="black">
                    <a:alpha val="13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plastic">
                <a:bevelT w="234950" h="158750" prst="divot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2-F7ED-4357-8E82-ADF77FFDEEA8}"/>
              </c:ext>
            </c:extLst>
          </c:dPt>
          <c:dPt>
            <c:idx val="2"/>
            <c:bubble3D val="0"/>
            <c:spPr>
              <a:solidFill>
                <a:srgbClr val="0DA981"/>
              </a:solidFill>
              <a:ln>
                <a:noFill/>
              </a:ln>
              <a:effectLst>
                <a:outerShdw blurRad="139700" dist="317500" dir="1980000" sx="63000" sy="63000" algn="tl" rotWithShape="0">
                  <a:prstClr val="black">
                    <a:alpha val="13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plastic">
                <a:bevelT w="234950" h="158750" prst="divot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2ED8-4F23-9101-4E69C3958196}"/>
              </c:ext>
            </c:extLst>
          </c:dPt>
          <c:dPt>
            <c:idx val="3"/>
            <c:bubble3D val="0"/>
            <c:spPr>
              <a:solidFill>
                <a:srgbClr val="0EB4C0"/>
              </a:solidFill>
              <a:ln>
                <a:noFill/>
              </a:ln>
              <a:effectLst>
                <a:outerShdw blurRad="139700" dist="317500" dir="1980000" sx="63000" sy="63000" algn="tl" rotWithShape="0">
                  <a:prstClr val="black">
                    <a:alpha val="13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plastic">
                <a:bevelT w="234950" h="158750" prst="divot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6-2ED8-4F23-9101-4E69C3958196}"/>
              </c:ext>
            </c:extLst>
          </c:dPt>
          <c:dPt>
            <c:idx val="4"/>
            <c:bubble3D val="0"/>
            <c:spPr>
              <a:solidFill>
                <a:srgbClr val="9B6FAA"/>
              </a:solidFill>
              <a:ln>
                <a:noFill/>
              </a:ln>
              <a:effectLst>
                <a:outerShdw blurRad="139700" dist="317500" dir="1980000" sx="63000" sy="63000" algn="tl" rotWithShape="0">
                  <a:prstClr val="black">
                    <a:alpha val="13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plastic">
                <a:bevelT w="234950" h="158750" prst="divot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4-2ED8-4F23-9101-4E69C3958196}"/>
              </c:ext>
            </c:extLst>
          </c:dPt>
          <c:dLbls>
            <c:delete val="1"/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0%</c:formatCode>
                <c:ptCount val="5"/>
                <c:pt idx="0">
                  <c:v>0.97</c:v>
                </c:pt>
                <c:pt idx="1">
                  <c:v>0.96</c:v>
                </c:pt>
                <c:pt idx="2">
                  <c:v>0.98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ED-4357-8E82-ADF77FFDEEA8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>
          <a:softEdge rad="0"/>
        </a:effectLst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3"/>
            <a:ext cx="4301173" cy="340568"/>
          </a:xfrm>
          <a:prstGeom prst="rect">
            <a:avLst/>
          </a:prstGeom>
        </p:spPr>
        <p:txBody>
          <a:bodyPr vert="horz" lIns="88220" tIns="44110" rIns="88220" bIns="4411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252" y="3"/>
            <a:ext cx="4301172" cy="340568"/>
          </a:xfrm>
          <a:prstGeom prst="rect">
            <a:avLst/>
          </a:prstGeom>
        </p:spPr>
        <p:txBody>
          <a:bodyPr vert="horz" lIns="88220" tIns="44110" rIns="88220" bIns="44110" rtlCol="0"/>
          <a:lstStyle>
            <a:lvl1pPr algn="r">
              <a:defRPr sz="1200"/>
            </a:lvl1pPr>
          </a:lstStyle>
          <a:p>
            <a:fld id="{5F861E7A-3710-4B81-B353-D7AB12054F16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9875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220" tIns="44110" rIns="88220" bIns="4411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3773" y="3271787"/>
            <a:ext cx="7941310" cy="2676051"/>
          </a:xfrm>
          <a:prstGeom prst="rect">
            <a:avLst/>
          </a:prstGeom>
        </p:spPr>
        <p:txBody>
          <a:bodyPr vert="horz" lIns="88220" tIns="44110" rIns="88220" bIns="4411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" y="6457110"/>
            <a:ext cx="4301173" cy="340568"/>
          </a:xfrm>
          <a:prstGeom prst="rect">
            <a:avLst/>
          </a:prstGeom>
        </p:spPr>
        <p:txBody>
          <a:bodyPr vert="horz" lIns="88220" tIns="44110" rIns="88220" bIns="4411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252" y="6457110"/>
            <a:ext cx="4301172" cy="340568"/>
          </a:xfrm>
          <a:prstGeom prst="rect">
            <a:avLst/>
          </a:prstGeom>
        </p:spPr>
        <p:txBody>
          <a:bodyPr vert="horz" lIns="88220" tIns="44110" rIns="88220" bIns="44110" rtlCol="0" anchor="b"/>
          <a:lstStyle>
            <a:lvl1pPr algn="r">
              <a:defRPr sz="1200"/>
            </a:lvl1pPr>
          </a:lstStyle>
          <a:p>
            <a:fld id="{67A91EEC-711E-4FAA-B47E-A213A975E1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330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54EAF-7299-46B2-BA87-29CD808AE8B9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FF29C-5AAE-4152-AD81-FC68938F24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08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54EAF-7299-46B2-BA87-29CD808AE8B9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FF29C-5AAE-4152-AD81-FC68938F24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69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54EAF-7299-46B2-BA87-29CD808AE8B9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FF29C-5AAE-4152-AD81-FC68938F24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55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54EAF-7299-46B2-BA87-29CD808AE8B9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FF29C-5AAE-4152-AD81-FC68938F24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08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54EAF-7299-46B2-BA87-29CD808AE8B9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FF29C-5AAE-4152-AD81-FC68938F24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880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54EAF-7299-46B2-BA87-29CD808AE8B9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FF29C-5AAE-4152-AD81-FC68938F24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77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54EAF-7299-46B2-BA87-29CD808AE8B9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FF29C-5AAE-4152-AD81-FC68938F24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25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54EAF-7299-46B2-BA87-29CD808AE8B9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FF29C-5AAE-4152-AD81-FC68938F24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22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54EAF-7299-46B2-BA87-29CD808AE8B9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FF29C-5AAE-4152-AD81-FC68938F24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45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54EAF-7299-46B2-BA87-29CD808AE8B9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FF29C-5AAE-4152-AD81-FC68938F24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7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54EAF-7299-46B2-BA87-29CD808AE8B9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FF29C-5AAE-4152-AD81-FC68938F24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71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54EAF-7299-46B2-BA87-29CD808AE8B9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3FF29C-5AAE-4152-AD81-FC68938F24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609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Relationship Id="rId9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2.png"/><Relationship Id="rId1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hyperlink" Target="https://novorossiysk-kcson.ru/" TargetMode="External"/><Relationship Id="rId12" Type="http://schemas.openxmlformats.org/officeDocument/2006/relationships/image" Target="../media/image14.png"/><Relationship Id="rId17" Type="http://schemas.openxmlformats.org/officeDocument/2006/relationships/image" Target="../media/image44.jpeg"/><Relationship Id="rId2" Type="http://schemas.openxmlformats.org/officeDocument/2006/relationships/image" Target="../media/image1.png"/><Relationship Id="rId16" Type="http://schemas.openxmlformats.org/officeDocument/2006/relationships/hyperlink" Target="https://clck.ru/dvSfk" TargetMode="External"/><Relationship Id="rId20" Type="http://schemas.openxmlformats.org/officeDocument/2006/relationships/hyperlink" Target="http://www.son-net.info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13.png"/><Relationship Id="rId5" Type="http://schemas.openxmlformats.org/officeDocument/2006/relationships/image" Target="../media/image39.png"/><Relationship Id="rId15" Type="http://schemas.openxmlformats.org/officeDocument/2006/relationships/image" Target="../media/image43.png"/><Relationship Id="rId10" Type="http://schemas.openxmlformats.org/officeDocument/2006/relationships/hyperlink" Target="http://www.vk.com/nkcson" TargetMode="External"/><Relationship Id="rId19" Type="http://schemas.openxmlformats.org/officeDocument/2006/relationships/image" Target="../media/image15.png"/><Relationship Id="rId4" Type="http://schemas.openxmlformats.org/officeDocument/2006/relationships/image" Target="../media/image38.png"/><Relationship Id="rId9" Type="http://schemas.openxmlformats.org/officeDocument/2006/relationships/hyperlink" Target="http://www.ok.ru/nkcson" TargetMode="External"/><Relationship Id="rId14" Type="http://schemas.openxmlformats.org/officeDocument/2006/relationships/hyperlink" Target="https://clck.ru/dunuG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clck.ru/dsGu5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clck.ru/eBUEq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lck.ru/dsGx7" TargetMode="External"/><Relationship Id="rId5" Type="http://schemas.openxmlformats.org/officeDocument/2006/relationships/image" Target="../media/image6.png"/><Relationship Id="rId10" Type="http://schemas.openxmlformats.org/officeDocument/2006/relationships/image" Target="../media/image7.jpeg"/><Relationship Id="rId4" Type="http://schemas.openxmlformats.org/officeDocument/2006/relationships/image" Target="../media/image5.png"/><Relationship Id="rId9" Type="http://schemas.openxmlformats.org/officeDocument/2006/relationships/hyperlink" Target="https://clck.ru/dsHS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hyperlink" Target="https://novorossiysk-kcson.ru/" TargetMode="Externa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3788"/>
          <a:stretch/>
        </p:blipFill>
        <p:spPr>
          <a:xfrm flipV="1">
            <a:off x="0" y="6542117"/>
            <a:ext cx="12192000" cy="315884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-9" y="17091"/>
            <a:ext cx="12192012" cy="6525025"/>
            <a:chOff x="-9" y="17091"/>
            <a:chExt cx="12192012" cy="6525025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17091"/>
              <a:ext cx="12192000" cy="6525025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0" y="194886"/>
              <a:ext cx="12192000" cy="3202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ru-RU" sz="1400" cap="all" dirty="0">
                  <a:solidFill>
                    <a:srgbClr val="00316B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Министерство труда и социального развития Краснодарского края</a:t>
              </a: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9" y="455470"/>
              <a:ext cx="12191999" cy="7122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ru-RU" sz="1900" dirty="0">
                  <a:solidFill>
                    <a:srgbClr val="00316B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Государственное бюджетное учреждение социального обслуживания Краснодарского края </a:t>
              </a:r>
            </a:p>
            <a:p>
              <a:pPr algn="ctr">
                <a:lnSpc>
                  <a:spcPct val="107000"/>
                </a:lnSpc>
              </a:pPr>
              <a:r>
                <a:rPr lang="ru-RU" sz="2000" dirty="0">
                  <a:solidFill>
                    <a:srgbClr val="00316B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«Новороссийский комплексный центр социального облуживания населения»</a:t>
              </a:r>
              <a:endParaRPr lang="ru-RU" sz="2000" dirty="0">
                <a:solidFill>
                  <a:srgbClr val="00316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0" y="1903235"/>
              <a:ext cx="12192003" cy="13759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5200"/>
                </a:lnSpc>
              </a:pPr>
              <a:r>
                <a:rPr lang="ru-RU" sz="4800" b="1" cap="all" dirty="0">
                  <a:solidFill>
                    <a:srgbClr val="00316B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Центр активного долголетия</a:t>
              </a:r>
            </a:p>
            <a:p>
              <a:pPr algn="ctr">
                <a:lnSpc>
                  <a:spcPts val="5200"/>
                </a:lnSpc>
              </a:pPr>
              <a:r>
                <a:rPr lang="ru-RU" sz="4000" b="1" cap="all" dirty="0">
                  <a:solidFill>
                    <a:srgbClr val="00316B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Для граждан старшего возраста</a:t>
              </a:r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0" y="5891677"/>
              <a:ext cx="1219200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>
                  <a:solidFill>
                    <a:srgbClr val="00316B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г. Новороссийск</a:t>
              </a:r>
            </a:p>
            <a:p>
              <a:pPr algn="ctr"/>
              <a:r>
                <a:rPr lang="ru-RU" sz="1600" dirty="0">
                  <a:solidFill>
                    <a:srgbClr val="00316B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Краснодарский край </a:t>
              </a: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5C24F40-A380-4D28-8D91-913B5338FE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3788"/>
          <a:stretch/>
        </p:blipFill>
        <p:spPr>
          <a:xfrm flipV="1">
            <a:off x="0" y="1"/>
            <a:ext cx="12192000" cy="79026"/>
          </a:xfrm>
          <a:prstGeom prst="rect">
            <a:avLst/>
          </a:prstGeom>
        </p:spPr>
      </p:pic>
      <p:pic>
        <p:nvPicPr>
          <p:cNvPr id="1028" name="Picture 4" descr="http://rark-yug.ru/upload/medialibrary/6e0/6e0f42ecc45f862756657b6283865d68.png">
            <a:extLst>
              <a:ext uri="{FF2B5EF4-FFF2-40B4-BE49-F238E27FC236}">
                <a16:creationId xmlns:a16="http://schemas.microsoft.com/office/drawing/2014/main" id="{C86DE338-FC67-4CD6-834F-95AFA3C7FE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21" t="-6315" r="-8306" b="-8133"/>
          <a:stretch/>
        </p:blipFill>
        <p:spPr bwMode="auto">
          <a:xfrm>
            <a:off x="180755" y="96117"/>
            <a:ext cx="1099708" cy="106023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A0D2007-8413-4E60-B100-CCD2172B21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638" y="3075898"/>
            <a:ext cx="3136723" cy="313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10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3788"/>
          <a:stretch/>
        </p:blipFill>
        <p:spPr>
          <a:xfrm flipV="1">
            <a:off x="0" y="6542117"/>
            <a:ext cx="12192000" cy="3158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9" y="0"/>
            <a:ext cx="12192000" cy="654211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7996" y="11707"/>
            <a:ext cx="11696007" cy="6431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000"/>
              </a:lnSpc>
            </a:pPr>
            <a:r>
              <a:rPr lang="ru-RU" sz="2400" b="1" cap="all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Ритмика и пластика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6856802-BFAA-4617-8B73-C85F6C5877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3788"/>
          <a:stretch/>
        </p:blipFill>
        <p:spPr>
          <a:xfrm flipV="1">
            <a:off x="0" y="1"/>
            <a:ext cx="12192000" cy="7902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1961" y="593935"/>
            <a:ext cx="116960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316B"/>
                </a:solidFill>
                <a:latin typeface="Cambria" pitchFamily="18" charset="0"/>
              </a:rPr>
              <a:t>Занятия в группе ритмики и пластики пользуются у получателей услуг большой популярностью, так как выводят их координацию и равновесие на качественно новый уровень. Повышают концентрацию внимания, стимулируют работу мозга, положительно влияют на качество работы органов дыхания, повышают мышечный тонус.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097A267-0B62-463F-91D0-0932DD96D1AE}"/>
              </a:ext>
            </a:extLst>
          </p:cNvPr>
          <p:cNvSpPr/>
          <p:nvPr/>
        </p:nvSpPr>
        <p:spPr>
          <a:xfrm>
            <a:off x="247996" y="5661845"/>
            <a:ext cx="116960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600" dirty="0">
                <a:solidFill>
                  <a:srgbClr val="00316B"/>
                </a:solidFill>
                <a:latin typeface="Cambria" pitchFamily="18" charset="0"/>
              </a:rPr>
              <a:t>Участие с подготовленными номерами в  разнообразных культурно - досуговых мероприятиях предоставляет возможность для  развития творческого потенциала пожилых людей, желания интересно и с пользой для здоровья провести свой досуг.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CE22BB5-F25A-4F1A-A2CF-9A1003D46F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365" y="1463679"/>
            <a:ext cx="4545316" cy="4151177"/>
          </a:xfrm>
          <a:prstGeom prst="rect">
            <a:avLst/>
          </a:prstGeom>
          <a:ln w="19050">
            <a:solidFill>
              <a:schemeClr val="bg1">
                <a:lumMod val="95000"/>
              </a:schemeClr>
            </a:solidFill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7111833-8FE2-480B-AF8E-B735988389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2683" y="1455895"/>
            <a:ext cx="6278472" cy="4158961"/>
          </a:xfrm>
          <a:prstGeom prst="rect">
            <a:avLst/>
          </a:prstGeom>
          <a:ln w="19050"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0296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3788"/>
          <a:stretch/>
        </p:blipFill>
        <p:spPr>
          <a:xfrm flipV="1">
            <a:off x="0" y="6542117"/>
            <a:ext cx="12192000" cy="3158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514"/>
            <a:ext cx="12192000" cy="654211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6856802-BFAA-4617-8B73-C85F6C5877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3788"/>
          <a:stretch/>
        </p:blipFill>
        <p:spPr>
          <a:xfrm flipV="1">
            <a:off x="0" y="1"/>
            <a:ext cx="12192000" cy="7902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210575"/>
            <a:ext cx="1219199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АНАЛИЗ КОЛИЧЕСТВЕННЫХ РЕЗУЛЬТАТОВ РАБОТЫ                                                      «ЦЕНТРА АКТИВНОГО ДОЛГОЛЕТИЯ» 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45F3052B-5578-427B-8707-35B7C40160D6}"/>
              </a:ext>
            </a:extLst>
          </p:cNvPr>
          <p:cNvSpPr/>
          <p:nvPr/>
        </p:nvSpPr>
        <p:spPr>
          <a:xfrm>
            <a:off x="1665857" y="1342737"/>
            <a:ext cx="2396362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500" b="1" cap="all" dirty="0">
                <a:solidFill>
                  <a:srgbClr val="C00000"/>
                </a:solidFill>
                <a:latin typeface="Cambria" pitchFamily="18" charset="0"/>
              </a:rPr>
              <a:t>До</a:t>
            </a:r>
          </a:p>
          <a:p>
            <a:pPr algn="ctr"/>
            <a:r>
              <a:rPr lang="ru-RU" sz="1500" b="1" cap="all" dirty="0">
                <a:solidFill>
                  <a:srgbClr val="00316B"/>
                </a:solidFill>
                <a:latin typeface="Cambria" pitchFamily="18" charset="0"/>
              </a:rPr>
              <a:t>внедрения практики</a:t>
            </a:r>
          </a:p>
          <a:p>
            <a:pPr algn="ctr"/>
            <a:r>
              <a:rPr lang="ru-RU" sz="1500" b="1" cap="all" dirty="0">
                <a:solidFill>
                  <a:srgbClr val="00316B"/>
                </a:solidFill>
                <a:latin typeface="Cambria" pitchFamily="18" charset="0"/>
              </a:rPr>
              <a:t>2020 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8038514B-3D7F-402C-81DB-93BF873A2537}"/>
              </a:ext>
            </a:extLst>
          </p:cNvPr>
          <p:cNvSpPr/>
          <p:nvPr/>
        </p:nvSpPr>
        <p:spPr>
          <a:xfrm>
            <a:off x="7786155" y="1359974"/>
            <a:ext cx="243803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500" b="1" cap="all" dirty="0">
                <a:solidFill>
                  <a:srgbClr val="C00000"/>
                </a:solidFill>
                <a:latin typeface="Cambria" pitchFamily="18" charset="0"/>
              </a:rPr>
              <a:t>после</a:t>
            </a:r>
            <a:r>
              <a:rPr lang="ru-RU" sz="1500" b="1" cap="all" dirty="0">
                <a:solidFill>
                  <a:srgbClr val="00316B"/>
                </a:solidFill>
                <a:latin typeface="Cambria" pitchFamily="18" charset="0"/>
              </a:rPr>
              <a:t> </a:t>
            </a:r>
          </a:p>
          <a:p>
            <a:pPr algn="ctr"/>
            <a:r>
              <a:rPr lang="ru-RU" sz="1500" b="1" cap="all" dirty="0">
                <a:solidFill>
                  <a:srgbClr val="00316B"/>
                </a:solidFill>
                <a:latin typeface="Cambria" pitchFamily="18" charset="0"/>
              </a:rPr>
              <a:t>внедрения практики </a:t>
            </a:r>
          </a:p>
          <a:p>
            <a:pPr algn="ctr"/>
            <a:r>
              <a:rPr lang="ru-RU" sz="1500" b="1" cap="all" dirty="0">
                <a:solidFill>
                  <a:srgbClr val="00316B"/>
                </a:solidFill>
                <a:latin typeface="Cambria" pitchFamily="18" charset="0"/>
              </a:rPr>
              <a:t>2022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598AB4E9-85DD-411B-8D2C-FA1A866E4B1E}"/>
              </a:ext>
            </a:extLst>
          </p:cNvPr>
          <p:cNvSpPr/>
          <p:nvPr/>
        </p:nvSpPr>
        <p:spPr>
          <a:xfrm>
            <a:off x="975363" y="3232603"/>
            <a:ext cx="3486225" cy="1007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Народный вокал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D7FC86E4-2276-43CF-A26F-C76DAC2BC1C5}"/>
              </a:ext>
            </a:extLst>
          </p:cNvPr>
          <p:cNvSpPr/>
          <p:nvPr/>
        </p:nvSpPr>
        <p:spPr>
          <a:xfrm>
            <a:off x="975363" y="4348953"/>
            <a:ext cx="3486225" cy="56336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Компьютерные курсы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891F92B2-03D5-4BC2-B0C9-FF7590C51329}"/>
              </a:ext>
            </a:extLst>
          </p:cNvPr>
          <p:cNvSpPr/>
          <p:nvPr/>
        </p:nvSpPr>
        <p:spPr>
          <a:xfrm>
            <a:off x="975363" y="5070257"/>
            <a:ext cx="3486225" cy="56336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ru-RU" sz="1600" b="1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Социальный туризм</a:t>
            </a:r>
            <a:endParaRPr lang="ru-RU" sz="1600" i="1" dirty="0">
              <a:solidFill>
                <a:srgbClr val="00316B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52B46B68-D756-4DDD-9134-D2E214ECD576}"/>
              </a:ext>
            </a:extLst>
          </p:cNvPr>
          <p:cNvSpPr/>
          <p:nvPr/>
        </p:nvSpPr>
        <p:spPr>
          <a:xfrm>
            <a:off x="975362" y="5791561"/>
            <a:ext cx="3486225" cy="56336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ru-RU" sz="1600" b="1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Отряд добровольцев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234EF2A7-36AE-45FB-9C05-1928F7511816}"/>
              </a:ext>
            </a:extLst>
          </p:cNvPr>
          <p:cNvSpPr/>
          <p:nvPr/>
        </p:nvSpPr>
        <p:spPr>
          <a:xfrm>
            <a:off x="6961338" y="3233008"/>
            <a:ext cx="4255299" cy="4063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ru-RU" sz="1700" b="1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Ритмика и пластика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FC3281DF-59FB-4906-8CB3-B814D2EAAEFA}"/>
              </a:ext>
            </a:extLst>
          </p:cNvPr>
          <p:cNvSpPr/>
          <p:nvPr/>
        </p:nvSpPr>
        <p:spPr>
          <a:xfrm>
            <a:off x="6960356" y="3833349"/>
            <a:ext cx="4255299" cy="4063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ru-RU" sz="1700" b="1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Вокал и народные инструменты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6A05A658-62DC-4CFD-98CE-C66680FFFD67}"/>
              </a:ext>
            </a:extLst>
          </p:cNvPr>
          <p:cNvSpPr/>
          <p:nvPr/>
        </p:nvSpPr>
        <p:spPr>
          <a:xfrm>
            <a:off x="6960356" y="4348953"/>
            <a:ext cx="4255299" cy="56336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Школа информационных технологий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C4F9D8AD-E5DA-4EDE-9389-6683C33F8CE5}"/>
              </a:ext>
            </a:extLst>
          </p:cNvPr>
          <p:cNvSpPr/>
          <p:nvPr/>
        </p:nvSpPr>
        <p:spPr>
          <a:xfrm>
            <a:off x="6960355" y="5070257"/>
            <a:ext cx="4255299" cy="56336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Клуб путешественников «Меридиан» 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B77088A4-A05A-44EC-BC0A-889D69A779E2}"/>
              </a:ext>
            </a:extLst>
          </p:cNvPr>
          <p:cNvSpPr/>
          <p:nvPr/>
        </p:nvSpPr>
        <p:spPr>
          <a:xfrm>
            <a:off x="6960355" y="5791561"/>
            <a:ext cx="4255299" cy="56336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ru-RU" sz="1600" b="1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Объединение серебряных волонтеров «БРИЗ»</a:t>
            </a:r>
          </a:p>
        </p:txBody>
      </p:sp>
      <p:sp>
        <p:nvSpPr>
          <p:cNvPr id="51" name="Стрелка: вправо 50">
            <a:extLst>
              <a:ext uri="{FF2B5EF4-FFF2-40B4-BE49-F238E27FC236}">
                <a16:creationId xmlns:a16="http://schemas.microsoft.com/office/drawing/2014/main" id="{114E3BF8-B307-4E18-802C-A248B959ABE9}"/>
              </a:ext>
            </a:extLst>
          </p:cNvPr>
          <p:cNvSpPr/>
          <p:nvPr/>
        </p:nvSpPr>
        <p:spPr>
          <a:xfrm>
            <a:off x="4492080" y="3982262"/>
            <a:ext cx="2437784" cy="108551"/>
          </a:xfrm>
          <a:prstGeom prst="rightArrow">
            <a:avLst>
              <a:gd name="adj1" fmla="val 50000"/>
              <a:gd name="adj2" fmla="val 68838"/>
            </a:avLst>
          </a:prstGeom>
          <a:gradFill>
            <a:gsLst>
              <a:gs pos="44000">
                <a:srgbClr val="00316B"/>
              </a:gs>
              <a:gs pos="44000">
                <a:srgbClr val="8F0000"/>
              </a:gs>
            </a:gsLst>
            <a:lin ang="0" scaled="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5" name="Стрелка: вправо 54">
            <a:extLst>
              <a:ext uri="{FF2B5EF4-FFF2-40B4-BE49-F238E27FC236}">
                <a16:creationId xmlns:a16="http://schemas.microsoft.com/office/drawing/2014/main" id="{0FF81862-DE16-41B4-8051-DADE844261FC}"/>
              </a:ext>
            </a:extLst>
          </p:cNvPr>
          <p:cNvSpPr/>
          <p:nvPr/>
        </p:nvSpPr>
        <p:spPr>
          <a:xfrm>
            <a:off x="4492080" y="3458858"/>
            <a:ext cx="2437784" cy="108551"/>
          </a:xfrm>
          <a:prstGeom prst="rightArrow">
            <a:avLst>
              <a:gd name="adj1" fmla="val 50000"/>
              <a:gd name="adj2" fmla="val 68838"/>
            </a:avLst>
          </a:prstGeom>
          <a:gradFill>
            <a:gsLst>
              <a:gs pos="0">
                <a:srgbClr val="00316B"/>
              </a:gs>
              <a:gs pos="0">
                <a:srgbClr val="8F0000"/>
              </a:gs>
            </a:gsLst>
            <a:lin ang="0" scaled="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BDC0F0E9-0B66-4D79-A5CA-ED11ACF733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9195722"/>
              </p:ext>
            </p:extLst>
          </p:nvPr>
        </p:nvGraphicFramePr>
        <p:xfrm>
          <a:off x="3984256" y="1108059"/>
          <a:ext cx="3831681" cy="2118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A0B3BC8E-08CF-4A77-A491-F425F987C133}"/>
              </a:ext>
            </a:extLst>
          </p:cNvPr>
          <p:cNvSpPr/>
          <p:nvPr/>
        </p:nvSpPr>
        <p:spPr>
          <a:xfrm>
            <a:off x="2704655" y="1876398"/>
            <a:ext cx="162679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</a:t>
            </a:r>
            <a:r>
              <a:rPr lang="ru-RU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54</a:t>
            </a:r>
            <a:r>
              <a:rPr lang="ru-RU" b="1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ru-RU" sz="1600" b="1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участника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D6F1F71B-64FE-4CF3-91D8-866DF691689C}"/>
              </a:ext>
            </a:extLst>
          </p:cNvPr>
          <p:cNvSpPr/>
          <p:nvPr/>
        </p:nvSpPr>
        <p:spPr>
          <a:xfrm>
            <a:off x="7316388" y="1876398"/>
            <a:ext cx="162679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</a:t>
            </a:r>
            <a:r>
              <a:rPr lang="ru-RU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385</a:t>
            </a:r>
            <a:r>
              <a:rPr lang="ru-RU" b="1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ru-RU" sz="1600" b="1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участников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58" name="Стрелка: вправо 57">
            <a:extLst>
              <a:ext uri="{FF2B5EF4-FFF2-40B4-BE49-F238E27FC236}">
                <a16:creationId xmlns:a16="http://schemas.microsoft.com/office/drawing/2014/main" id="{8E022A30-AC5A-4078-9155-274C14DAA90C}"/>
              </a:ext>
            </a:extLst>
          </p:cNvPr>
          <p:cNvSpPr/>
          <p:nvPr/>
        </p:nvSpPr>
        <p:spPr>
          <a:xfrm>
            <a:off x="4492080" y="4576655"/>
            <a:ext cx="2437784" cy="108551"/>
          </a:xfrm>
          <a:prstGeom prst="rightArrow">
            <a:avLst>
              <a:gd name="adj1" fmla="val 50000"/>
              <a:gd name="adj2" fmla="val 68838"/>
            </a:avLst>
          </a:prstGeom>
          <a:gradFill>
            <a:gsLst>
              <a:gs pos="15000">
                <a:srgbClr val="00316B"/>
              </a:gs>
              <a:gs pos="15000">
                <a:srgbClr val="8F0000"/>
              </a:gs>
            </a:gsLst>
            <a:lin ang="0" scaled="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9" name="Стрелка: вправо 58">
            <a:extLst>
              <a:ext uri="{FF2B5EF4-FFF2-40B4-BE49-F238E27FC236}">
                <a16:creationId xmlns:a16="http://schemas.microsoft.com/office/drawing/2014/main" id="{A506C023-E534-43E1-9072-78700C737679}"/>
              </a:ext>
            </a:extLst>
          </p:cNvPr>
          <p:cNvSpPr/>
          <p:nvPr/>
        </p:nvSpPr>
        <p:spPr>
          <a:xfrm>
            <a:off x="4492081" y="5289605"/>
            <a:ext cx="2437784" cy="108551"/>
          </a:xfrm>
          <a:prstGeom prst="rightArrow">
            <a:avLst>
              <a:gd name="adj1" fmla="val 50000"/>
              <a:gd name="adj2" fmla="val 68838"/>
            </a:avLst>
          </a:prstGeom>
          <a:gradFill>
            <a:gsLst>
              <a:gs pos="11000">
                <a:srgbClr val="00316B"/>
              </a:gs>
              <a:gs pos="11000">
                <a:srgbClr val="8F0000"/>
              </a:gs>
            </a:gsLst>
            <a:lin ang="0" scaled="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0" name="Стрелка: вправо 59">
            <a:extLst>
              <a:ext uri="{FF2B5EF4-FFF2-40B4-BE49-F238E27FC236}">
                <a16:creationId xmlns:a16="http://schemas.microsoft.com/office/drawing/2014/main" id="{76DD16E0-79DD-4533-BE42-6DE956A839F6}"/>
              </a:ext>
            </a:extLst>
          </p:cNvPr>
          <p:cNvSpPr/>
          <p:nvPr/>
        </p:nvSpPr>
        <p:spPr>
          <a:xfrm>
            <a:off x="4492080" y="6018711"/>
            <a:ext cx="2437784" cy="108552"/>
          </a:xfrm>
          <a:prstGeom prst="rightArrow">
            <a:avLst>
              <a:gd name="adj1" fmla="val 50000"/>
              <a:gd name="adj2" fmla="val 68838"/>
            </a:avLst>
          </a:prstGeom>
          <a:gradFill>
            <a:gsLst>
              <a:gs pos="29000">
                <a:srgbClr val="00316B"/>
              </a:gs>
              <a:gs pos="30000">
                <a:srgbClr val="8F0000"/>
              </a:gs>
            </a:gsLst>
            <a:lin ang="0" scaled="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FB66EBFE-82C9-4539-9F3D-389AAD4D377F}"/>
              </a:ext>
            </a:extLst>
          </p:cNvPr>
          <p:cNvSpPr/>
          <p:nvPr/>
        </p:nvSpPr>
        <p:spPr>
          <a:xfrm>
            <a:off x="4492080" y="3648683"/>
            <a:ext cx="5116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  <a:r>
              <a:rPr lang="ru-RU" b="1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27D08D7A-3D3D-4E7F-BDC5-74F51C2BB5B6}"/>
              </a:ext>
            </a:extLst>
          </p:cNvPr>
          <p:cNvSpPr/>
          <p:nvPr/>
        </p:nvSpPr>
        <p:spPr>
          <a:xfrm>
            <a:off x="4492080" y="3129903"/>
            <a:ext cx="5116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ru-RU" b="1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A4440639-7E20-4CC2-936A-46E29DE93D84}"/>
              </a:ext>
            </a:extLst>
          </p:cNvPr>
          <p:cNvSpPr/>
          <p:nvPr/>
        </p:nvSpPr>
        <p:spPr>
          <a:xfrm>
            <a:off x="4492080" y="4208386"/>
            <a:ext cx="5116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ru-RU" b="1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FA62ED3F-3D2A-41AF-9B07-91782F1620C9}"/>
              </a:ext>
            </a:extLst>
          </p:cNvPr>
          <p:cNvSpPr/>
          <p:nvPr/>
        </p:nvSpPr>
        <p:spPr>
          <a:xfrm>
            <a:off x="4492080" y="4916473"/>
            <a:ext cx="5116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</a:t>
            </a:r>
            <a:r>
              <a:rPr lang="ru-RU" b="1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478DE974-3E61-42D0-81F9-09D2A2B65ADC}"/>
              </a:ext>
            </a:extLst>
          </p:cNvPr>
          <p:cNvSpPr/>
          <p:nvPr/>
        </p:nvSpPr>
        <p:spPr>
          <a:xfrm>
            <a:off x="4492078" y="5672247"/>
            <a:ext cx="5116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r>
              <a:rPr lang="ru-RU" b="1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117887B7-B44C-46D4-9A10-B8569B25D6CA}"/>
              </a:ext>
            </a:extLst>
          </p:cNvPr>
          <p:cNvSpPr/>
          <p:nvPr/>
        </p:nvSpPr>
        <p:spPr>
          <a:xfrm>
            <a:off x="6418879" y="3647640"/>
            <a:ext cx="5116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  <a:r>
              <a:rPr lang="ru-RU" b="1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BA4E77BE-846B-4B5F-8314-B5DE0FA44AD0}"/>
              </a:ext>
            </a:extLst>
          </p:cNvPr>
          <p:cNvSpPr/>
          <p:nvPr/>
        </p:nvSpPr>
        <p:spPr>
          <a:xfrm>
            <a:off x="6418879" y="3139337"/>
            <a:ext cx="5116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</a:t>
            </a:r>
            <a:r>
              <a:rPr lang="ru-RU" b="1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C599CA20-5192-4095-9237-72CE521AB600}"/>
              </a:ext>
            </a:extLst>
          </p:cNvPr>
          <p:cNvSpPr/>
          <p:nvPr/>
        </p:nvSpPr>
        <p:spPr>
          <a:xfrm>
            <a:off x="6416004" y="4241963"/>
            <a:ext cx="5116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  <a:r>
              <a:rPr lang="ru-RU" b="1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253A0439-9646-42B5-93B9-AC72B3900F00}"/>
              </a:ext>
            </a:extLst>
          </p:cNvPr>
          <p:cNvSpPr/>
          <p:nvPr/>
        </p:nvSpPr>
        <p:spPr>
          <a:xfrm>
            <a:off x="6416003" y="4916473"/>
            <a:ext cx="5116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260</a:t>
            </a:r>
            <a:r>
              <a:rPr lang="ru-RU" b="1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27BBDE50-C74C-4D36-B73C-864F0D514821}"/>
              </a:ext>
            </a:extLst>
          </p:cNvPr>
          <p:cNvSpPr/>
          <p:nvPr/>
        </p:nvSpPr>
        <p:spPr>
          <a:xfrm>
            <a:off x="6416003" y="5654340"/>
            <a:ext cx="5116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  <a:r>
              <a:rPr lang="ru-RU" b="1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16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3788"/>
          <a:stretch/>
        </p:blipFill>
        <p:spPr>
          <a:xfrm flipV="1">
            <a:off x="0" y="6542117"/>
            <a:ext cx="12192000" cy="3158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514"/>
            <a:ext cx="12192000" cy="654211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6856802-BFAA-4617-8B73-C85F6C5877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3788"/>
          <a:stretch/>
        </p:blipFill>
        <p:spPr>
          <a:xfrm flipV="1">
            <a:off x="0" y="1"/>
            <a:ext cx="12192000" cy="7902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210575"/>
            <a:ext cx="1219199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КАЧЕСТВЕННЫЕ РЕЗУЛЬТАТЫ РАБОТЫ                                                                                    «ЦЕНТРА АКТИВНОГО ДОЛГОЛЕТИЯ» </a:t>
            </a:r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BDC0F0E9-0B66-4D79-A5CA-ED11ACF733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9458279"/>
              </p:ext>
            </p:extLst>
          </p:nvPr>
        </p:nvGraphicFramePr>
        <p:xfrm>
          <a:off x="3344286" y="2085739"/>
          <a:ext cx="5503427" cy="3493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858F7F2-185A-405E-B531-A5905B175FA7}"/>
              </a:ext>
            </a:extLst>
          </p:cNvPr>
          <p:cNvSpPr/>
          <p:nvPr/>
        </p:nvSpPr>
        <p:spPr>
          <a:xfrm>
            <a:off x="3608143" y="2076991"/>
            <a:ext cx="10727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EE960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98%</a:t>
            </a:r>
            <a:endParaRPr lang="ru-RU" sz="3200" dirty="0">
              <a:solidFill>
                <a:srgbClr val="EE9608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73D5EF4-438D-4514-8014-862807518DF5}"/>
              </a:ext>
            </a:extLst>
          </p:cNvPr>
          <p:cNvSpPr/>
          <p:nvPr/>
        </p:nvSpPr>
        <p:spPr>
          <a:xfrm>
            <a:off x="766354" y="3665287"/>
            <a:ext cx="330925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Расширили </a:t>
            </a:r>
          </a:p>
          <a:p>
            <a:pPr algn="ctr"/>
            <a:r>
              <a:rPr lang="ru-RU" sz="2000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круг общения, </a:t>
            </a:r>
          </a:p>
          <a:p>
            <a:pPr algn="ctr"/>
            <a:r>
              <a:rPr lang="ru-RU" sz="2000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снизили ощущение социального одиночества</a:t>
            </a:r>
            <a:endParaRPr lang="en-US" sz="2000" dirty="0">
              <a:solidFill>
                <a:srgbClr val="00316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0DCAFC96-7731-4703-A822-D41C618DA082}"/>
              </a:ext>
            </a:extLst>
          </p:cNvPr>
          <p:cNvSpPr/>
          <p:nvPr/>
        </p:nvSpPr>
        <p:spPr>
          <a:xfrm>
            <a:off x="7424601" y="1982914"/>
            <a:ext cx="10727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A88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96%</a:t>
            </a:r>
            <a:endParaRPr lang="ru-RU" sz="3200" dirty="0">
              <a:solidFill>
                <a:srgbClr val="0A8867"/>
              </a:solidFill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6225092B-AE63-4F17-B2E8-BF23FCE1D52F}"/>
              </a:ext>
            </a:extLst>
          </p:cNvPr>
          <p:cNvSpPr/>
          <p:nvPr/>
        </p:nvSpPr>
        <p:spPr>
          <a:xfrm>
            <a:off x="6890929" y="1584112"/>
            <a:ext cx="41825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Получили новые знания и навыки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FCB2C783-EFF8-4BA4-8614-82CCFD803A1B}"/>
              </a:ext>
            </a:extLst>
          </p:cNvPr>
          <p:cNvSpPr/>
          <p:nvPr/>
        </p:nvSpPr>
        <p:spPr>
          <a:xfrm>
            <a:off x="673676" y="1430462"/>
            <a:ext cx="51508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Ощутили значительное улучшение </a:t>
            </a:r>
          </a:p>
          <a:p>
            <a:pPr algn="ctr"/>
            <a:r>
              <a:rPr lang="ru-RU" sz="2000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физического и эмоционального состояния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36397714-EC12-4F56-96F1-2B3B8E6563B8}"/>
              </a:ext>
            </a:extLst>
          </p:cNvPr>
          <p:cNvSpPr/>
          <p:nvPr/>
        </p:nvSpPr>
        <p:spPr>
          <a:xfrm>
            <a:off x="6890929" y="5042601"/>
            <a:ext cx="13163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84599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100%</a:t>
            </a:r>
            <a:endParaRPr lang="ru-RU" sz="3200" dirty="0">
              <a:solidFill>
                <a:srgbClr val="845991"/>
              </a:solidFill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933CB9DD-E9A4-4843-8085-E05C2878201E}"/>
              </a:ext>
            </a:extLst>
          </p:cNvPr>
          <p:cNvSpPr/>
          <p:nvPr/>
        </p:nvSpPr>
        <p:spPr>
          <a:xfrm>
            <a:off x="2535413" y="3156317"/>
            <a:ext cx="10727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E5234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97%</a:t>
            </a:r>
            <a:endParaRPr lang="ru-RU" sz="3200" dirty="0">
              <a:solidFill>
                <a:srgbClr val="E5234D"/>
              </a:solidFill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717F9956-BE91-48D1-AF8F-D1CB68BD5CA5}"/>
              </a:ext>
            </a:extLst>
          </p:cNvPr>
          <p:cNvSpPr/>
          <p:nvPr/>
        </p:nvSpPr>
        <p:spPr>
          <a:xfrm>
            <a:off x="4939049" y="5526963"/>
            <a:ext cx="49711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Выразили желание продолжить занятия </a:t>
            </a:r>
          </a:p>
          <a:p>
            <a:pPr algn="ctr"/>
            <a:r>
              <a:rPr lang="ru-RU" sz="2000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«Центре активного долголетия»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A1CDE5F3-AA2B-474D-BAB4-6408A7276CF5}"/>
              </a:ext>
            </a:extLst>
          </p:cNvPr>
          <p:cNvSpPr/>
          <p:nvPr/>
        </p:nvSpPr>
        <p:spPr>
          <a:xfrm>
            <a:off x="8619426" y="3526522"/>
            <a:ext cx="280621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Мероприятия разнообразили жизнь и стали причиной позитивных перемен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FBDF361F-02C8-4A18-9990-224DCCA4465F}"/>
              </a:ext>
            </a:extLst>
          </p:cNvPr>
          <p:cNvSpPr/>
          <p:nvPr/>
        </p:nvSpPr>
        <p:spPr>
          <a:xfrm>
            <a:off x="8510247" y="2863930"/>
            <a:ext cx="13163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B9EA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100%</a:t>
            </a:r>
            <a:endParaRPr lang="ru-RU" sz="3200" dirty="0">
              <a:solidFill>
                <a:srgbClr val="0B9EA9"/>
              </a:solidFill>
            </a:endParaRP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9918B2F6-0EFE-432C-A9FE-7930B966F808}"/>
              </a:ext>
            </a:extLst>
          </p:cNvPr>
          <p:cNvSpPr/>
          <p:nvPr/>
        </p:nvSpPr>
        <p:spPr>
          <a:xfrm>
            <a:off x="929970" y="5934986"/>
            <a:ext cx="40090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Данные получены по результатам анкетирования участников практики </a:t>
            </a:r>
            <a:endParaRPr lang="ru-RU" sz="1400" b="1" dirty="0">
              <a:solidFill>
                <a:srgbClr val="C00000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17ED694-4312-48DA-9B6E-4B6B5DDCF3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25" y="5949467"/>
            <a:ext cx="494258" cy="49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39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3788"/>
          <a:stretch/>
        </p:blipFill>
        <p:spPr>
          <a:xfrm flipV="1">
            <a:off x="0" y="6542117"/>
            <a:ext cx="12192000" cy="3158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7" y="0"/>
            <a:ext cx="12192000" cy="654211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20827"/>
            <a:ext cx="12189523" cy="685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200"/>
              </a:lnSpc>
            </a:pPr>
            <a:r>
              <a:rPr lang="ru-RU" sz="2800" b="1" cap="all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выводы</a:t>
            </a:r>
            <a:r>
              <a:rPr lang="ru-RU" sz="3200" b="1" cap="all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6856802-BFAA-4617-8B73-C85F6C5877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3788"/>
          <a:stretch/>
        </p:blipFill>
        <p:spPr>
          <a:xfrm flipV="1">
            <a:off x="0" y="1"/>
            <a:ext cx="12192000" cy="7902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87263" y="798729"/>
            <a:ext cx="10809071" cy="453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Cambria" pitchFamily="18" charset="0"/>
              </a:rPr>
              <a:t>          </a:t>
            </a:r>
            <a:r>
              <a:rPr lang="ru-RU" sz="2400" b="1" u="sng" dirty="0">
                <a:solidFill>
                  <a:srgbClr val="C00000"/>
                </a:solidFill>
                <a:latin typeface="Cambria" pitchFamily="18" charset="0"/>
              </a:rPr>
              <a:t>Работа  «Центра активного долголетия» позволила:</a:t>
            </a:r>
          </a:p>
          <a:p>
            <a:endParaRPr lang="ru-RU" sz="2000" dirty="0">
              <a:solidFill>
                <a:srgbClr val="00316B"/>
              </a:solidFill>
              <a:latin typeface="Cambria" pitchFamily="18" charset="0"/>
            </a:endParaRPr>
          </a:p>
          <a:p>
            <a:pPr marL="72000">
              <a:spcAft>
                <a:spcPts val="600"/>
              </a:spcAft>
            </a:pPr>
            <a:r>
              <a:rPr lang="ru-RU" sz="1900" dirty="0">
                <a:solidFill>
                  <a:srgbClr val="00316B"/>
                </a:solidFill>
                <a:latin typeface="Cambria" pitchFamily="18" charset="0"/>
              </a:rPr>
              <a:t>смягчить остроту проблемы преодоления последствий социальной изоляции,                    вызванной пандемией коронавируса </a:t>
            </a:r>
          </a:p>
          <a:p>
            <a:pPr marL="72000">
              <a:spcAft>
                <a:spcPts val="600"/>
              </a:spcAft>
            </a:pPr>
            <a:r>
              <a:rPr lang="ru-RU" sz="1900" dirty="0">
                <a:solidFill>
                  <a:srgbClr val="00316B"/>
                </a:solidFill>
                <a:latin typeface="Cambria" pitchFamily="18" charset="0"/>
              </a:rPr>
              <a:t>повлиять на качество жизни и перспективы долголетия </a:t>
            </a:r>
            <a:r>
              <a:rPr lang="en-US" sz="1900" dirty="0">
                <a:solidFill>
                  <a:srgbClr val="00316B"/>
                </a:solidFill>
                <a:latin typeface="Cambria" pitchFamily="18" charset="0"/>
              </a:rPr>
              <a:t>                                        </a:t>
            </a:r>
            <a:r>
              <a:rPr lang="ru-RU" sz="1900" dirty="0">
                <a:solidFill>
                  <a:srgbClr val="00316B"/>
                </a:solidFill>
                <a:latin typeface="Cambria" pitchFamily="18" charset="0"/>
              </a:rPr>
              <a:t>                                  граждан</a:t>
            </a:r>
            <a:r>
              <a:rPr lang="en-US" sz="1900" dirty="0">
                <a:solidFill>
                  <a:srgbClr val="00316B"/>
                </a:solidFill>
                <a:latin typeface="Cambria" pitchFamily="18" charset="0"/>
              </a:rPr>
              <a:t> </a:t>
            </a:r>
            <a:r>
              <a:rPr lang="ru-RU" sz="1900" dirty="0">
                <a:solidFill>
                  <a:srgbClr val="00316B"/>
                </a:solidFill>
                <a:latin typeface="Cambria" pitchFamily="18" charset="0"/>
              </a:rPr>
              <a:t>старшего возраста</a:t>
            </a:r>
          </a:p>
          <a:p>
            <a:pPr marL="72000">
              <a:spcAft>
                <a:spcPts val="600"/>
              </a:spcAft>
            </a:pPr>
            <a:r>
              <a:rPr lang="ru-RU" sz="1900" dirty="0">
                <a:solidFill>
                  <a:srgbClr val="00316B"/>
                </a:solidFill>
                <a:latin typeface="Cambria" pitchFamily="18" charset="0"/>
              </a:rPr>
              <a:t>повысить социальную, интеллектуальную, физическую  активность </a:t>
            </a:r>
            <a:r>
              <a:rPr lang="en-US" sz="1900" dirty="0">
                <a:solidFill>
                  <a:srgbClr val="00316B"/>
                </a:solidFill>
                <a:latin typeface="Cambria" pitchFamily="18" charset="0"/>
              </a:rPr>
              <a:t>                </a:t>
            </a:r>
            <a:r>
              <a:rPr lang="ru-RU" sz="1900" dirty="0">
                <a:solidFill>
                  <a:srgbClr val="00316B"/>
                </a:solidFill>
                <a:latin typeface="Cambria" pitchFamily="18" charset="0"/>
              </a:rPr>
              <a:t>                                 пожилых граждан и инвалидов</a:t>
            </a:r>
          </a:p>
          <a:p>
            <a:pPr marL="72000">
              <a:spcAft>
                <a:spcPts val="600"/>
              </a:spcAft>
            </a:pPr>
            <a:r>
              <a:rPr lang="ru-RU" sz="1900" dirty="0">
                <a:solidFill>
                  <a:srgbClr val="00316B"/>
                </a:solidFill>
                <a:latin typeface="Cambria" pitchFamily="18" charset="0"/>
              </a:rPr>
              <a:t>привлечь внимание общественности города Новороссийска к проблемам граждан                   пожилого возраста и инвалидов</a:t>
            </a:r>
          </a:p>
          <a:p>
            <a:pPr marL="72000">
              <a:spcAft>
                <a:spcPts val="600"/>
              </a:spcAft>
            </a:pPr>
            <a:r>
              <a:rPr lang="ru-RU" sz="1900" dirty="0">
                <a:solidFill>
                  <a:srgbClr val="00316B"/>
                </a:solidFill>
                <a:latin typeface="Cambria" pitchFamily="18" charset="0"/>
              </a:rPr>
              <a:t>способствовать формированию в гражданском сообществе Новороссийска                    позитивного отношения к старости, культуры активного и здорового старения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2000" dirty="0">
              <a:solidFill>
                <a:srgbClr val="00316B"/>
              </a:solidFill>
              <a:latin typeface="Cambria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F57A1C-ED84-44FE-92B7-46D54E72F2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27" y="1514926"/>
            <a:ext cx="350282" cy="35028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F5C9566-1966-45B7-98B5-D08A062FF0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27" y="2234276"/>
            <a:ext cx="350282" cy="35028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E546E36-D5CF-4DE6-80C3-4343BDB0A0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27" y="2953626"/>
            <a:ext cx="350282" cy="35028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6E28E1A-E994-4590-A608-EB9E4C4620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27" y="3637073"/>
            <a:ext cx="350282" cy="35028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4907EF1-1084-43E5-9A6E-67A74CC23F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27" y="4320520"/>
            <a:ext cx="350282" cy="35028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D630E7-491C-49B7-A067-96FDF8E690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217" y="5033905"/>
            <a:ext cx="3715995" cy="1364744"/>
          </a:xfrm>
          <a:prstGeom prst="rect">
            <a:avLst/>
          </a:prstGeom>
          <a:ln w="19050">
            <a:solidFill>
              <a:schemeClr val="bg1">
                <a:lumMod val="95000"/>
              </a:schemeClr>
            </a:solidFill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0308317-74BD-45A7-A631-EDD65D6D11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5123" y="5027919"/>
            <a:ext cx="4572000" cy="1360656"/>
          </a:xfrm>
          <a:prstGeom prst="rect">
            <a:avLst/>
          </a:prstGeom>
          <a:ln w="19050">
            <a:solidFill>
              <a:schemeClr val="bg1">
                <a:lumMod val="95000"/>
              </a:schemeClr>
            </a:solidFill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F0FBA75-AE6D-4CB2-AFBD-4B7FB98A0B9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3062" y="2386625"/>
            <a:ext cx="1537130" cy="2575522"/>
          </a:xfrm>
          <a:prstGeom prst="rect">
            <a:avLst/>
          </a:prstGeom>
          <a:ln w="19050">
            <a:solidFill>
              <a:schemeClr val="bg1">
                <a:lumMod val="95000"/>
              </a:schemeClr>
            </a:solidFill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F0BD733-36B1-4D1E-9453-51C3D6CADF2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74034" y="5027920"/>
            <a:ext cx="3018369" cy="1370730"/>
          </a:xfrm>
          <a:prstGeom prst="rect">
            <a:avLst/>
          </a:prstGeom>
          <a:ln w="19050">
            <a:solidFill>
              <a:schemeClr val="bg1">
                <a:lumMod val="95000"/>
              </a:schemeClr>
            </a:solidFill>
          </a:ln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E16D22D-36E6-445C-B643-FFD8EFFEA3F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5273" y="223893"/>
            <a:ext cx="1537130" cy="2090656"/>
          </a:xfrm>
          <a:prstGeom prst="rect">
            <a:avLst/>
          </a:prstGeom>
          <a:ln w="19050"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526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F53AF70-D5E1-4FDF-BD2B-F092767AAF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3788"/>
          <a:stretch/>
        </p:blipFill>
        <p:spPr>
          <a:xfrm flipV="1">
            <a:off x="0" y="6542117"/>
            <a:ext cx="12192000" cy="31588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E73F000-2E3F-4412-B3AF-9E38E9236F4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7" y="0"/>
            <a:ext cx="12192000" cy="654211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DA1FB9A-D054-4B56-9449-456C52C6D7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3788"/>
          <a:stretch/>
        </p:blipFill>
        <p:spPr>
          <a:xfrm flipV="1">
            <a:off x="0" y="1"/>
            <a:ext cx="12192000" cy="7902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47786"/>
            <a:ext cx="12196954" cy="685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200"/>
              </a:lnSpc>
            </a:pPr>
            <a:r>
              <a:rPr lang="ru-RU" sz="3200" b="1" cap="all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Возможность тиражирования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706DE91-0D71-4FFF-886A-BFE9D8B17FD9}"/>
              </a:ext>
            </a:extLst>
          </p:cNvPr>
          <p:cNvSpPr/>
          <p:nvPr/>
        </p:nvSpPr>
        <p:spPr>
          <a:xfrm>
            <a:off x="333587" y="706101"/>
            <a:ext cx="11347651" cy="1302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6088" algn="just">
              <a:spcAft>
                <a:spcPts val="400"/>
              </a:spcAft>
            </a:pPr>
            <a:r>
              <a:rPr lang="ru-RU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Применение в организациях социального обслуживания, культуры в других регионах.</a:t>
            </a:r>
          </a:p>
          <a:p>
            <a:pPr marL="446088" algn="just">
              <a:spcAft>
                <a:spcPts val="400"/>
              </a:spcAft>
            </a:pPr>
            <a:r>
              <a:rPr lang="ru-RU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Освещение деятельности «Центра активного долголетия» в СМИ и социальных сетях.</a:t>
            </a:r>
          </a:p>
          <a:p>
            <a:pPr marL="446088" algn="just">
              <a:spcAft>
                <a:spcPts val="400"/>
              </a:spcAft>
            </a:pPr>
            <a:r>
              <a:rPr lang="ru-RU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Участие в работе семинаров, круглых столов, конференций по вопросам повышения качества жизни граждан старшего возраста.</a:t>
            </a:r>
            <a:endParaRPr lang="ru-RU" dirty="0">
              <a:solidFill>
                <a:srgbClr val="00316B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69CA5D-5D14-41F8-891A-181F34F6DD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590" y="4694582"/>
            <a:ext cx="2318096" cy="17934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DD827C-3CCE-47CC-864E-954DA1F1FF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61" y="4828198"/>
            <a:ext cx="2174655" cy="14154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7A01668-C944-4F7F-9EA6-C391D6D4CB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076" y="4939869"/>
            <a:ext cx="1448341" cy="888860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601AF0C-5CF0-410D-9532-6CF306CA27C8}"/>
              </a:ext>
            </a:extLst>
          </p:cNvPr>
          <p:cNvSpPr/>
          <p:nvPr/>
        </p:nvSpPr>
        <p:spPr>
          <a:xfrm>
            <a:off x="3027186" y="4991823"/>
            <a:ext cx="18209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novorossiysk-kcson.ru</a:t>
            </a:r>
            <a:endParaRPr lang="ru-RU" sz="1400" i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8F771CF-EBF4-4796-93AF-EF6750B773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192" y="4585514"/>
            <a:ext cx="2609726" cy="1864091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24C4B83-D52C-4FEA-8D4E-E939ACFCEF18}"/>
              </a:ext>
            </a:extLst>
          </p:cNvPr>
          <p:cNvSpPr/>
          <p:nvPr/>
        </p:nvSpPr>
        <p:spPr>
          <a:xfrm>
            <a:off x="8107666" y="5206786"/>
            <a:ext cx="2540036" cy="64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0">
              <a:lnSpc>
                <a:spcPct val="115000"/>
              </a:lnSpc>
              <a:spcAft>
                <a:spcPts val="600"/>
              </a:spcAft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None/>
            </a:pPr>
            <a:r>
              <a:rPr lang="en-US" sz="1400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ok.ru/nkcson</a:t>
            </a:r>
            <a:endParaRPr lang="ru-RU" sz="1400" i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66700" indent="0">
              <a:lnSpc>
                <a:spcPct val="115000"/>
              </a:lnSpc>
              <a:spcAft>
                <a:spcPts val="600"/>
              </a:spcAft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None/>
            </a:pPr>
            <a:r>
              <a:rPr lang="en-US" sz="1400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vk.com/nkcson</a:t>
            </a:r>
            <a:endParaRPr lang="en-US" sz="1400" i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2" descr="Файл:Odnoklassniki.svg — Википедия">
            <a:extLst>
              <a:ext uri="{FF2B5EF4-FFF2-40B4-BE49-F238E27FC236}">
                <a16:creationId xmlns:a16="http://schemas.microsoft.com/office/drawing/2014/main" id="{A4FA2CD5-078A-496E-A24A-61079E5D7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936" y="5249551"/>
            <a:ext cx="251998" cy="250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ВКонтакте">
            <a:extLst>
              <a:ext uri="{FF2B5EF4-FFF2-40B4-BE49-F238E27FC236}">
                <a16:creationId xmlns:a16="http://schemas.microsoft.com/office/drawing/2014/main" id="{D1F13E42-38DD-4277-8E0D-32B9AF113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547" y="5594977"/>
            <a:ext cx="249944" cy="250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1C3B333-2FAC-48A8-89D4-E27D923AFD4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697" y="5102303"/>
            <a:ext cx="316418" cy="316418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4DB579E3-4241-49A5-938B-EC8F581E0A94}"/>
              </a:ext>
            </a:extLst>
          </p:cNvPr>
          <p:cNvSpPr/>
          <p:nvPr/>
        </p:nvSpPr>
        <p:spPr>
          <a:xfrm>
            <a:off x="3259744" y="5214621"/>
            <a:ext cx="12527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clck.ru/</a:t>
            </a:r>
            <a:r>
              <a:rPr lang="en-US" sz="1400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dunuG</a:t>
            </a:r>
            <a:endParaRPr lang="ru-RU" sz="1400" i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9BCCFF-DC55-42AE-9DE5-33C60B2E1A0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9569" y="2030405"/>
            <a:ext cx="5008277" cy="2577264"/>
          </a:xfrm>
          <a:prstGeom prst="rect">
            <a:avLst/>
          </a:prstGeom>
          <a:ln w="19050">
            <a:solidFill>
              <a:schemeClr val="bg1">
                <a:lumMod val="95000"/>
              </a:schemeClr>
            </a:solidFill>
          </a:ln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B4A0E3B1-C72F-4DAF-85ED-54664288FF40}"/>
              </a:ext>
            </a:extLst>
          </p:cNvPr>
          <p:cNvSpPr/>
          <p:nvPr/>
        </p:nvSpPr>
        <p:spPr>
          <a:xfrm>
            <a:off x="3307457" y="5808400"/>
            <a:ext cx="11709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clck.ru/dvSfk</a:t>
            </a:r>
            <a:endParaRPr lang="ru-RU" sz="1400" i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93044BD-4637-4439-BB41-B5D84E149277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588" y="2032971"/>
            <a:ext cx="6426536" cy="2571035"/>
          </a:xfrm>
          <a:prstGeom prst="rect">
            <a:avLst/>
          </a:prstGeom>
          <a:ln w="19050">
            <a:solidFill>
              <a:schemeClr val="bg1">
                <a:lumMod val="95000"/>
              </a:schemeClr>
            </a:solidFill>
          </a:ln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9C24FA4-FC5C-4CB4-8216-C077D6F7322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" y="777634"/>
            <a:ext cx="224192" cy="22419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D1D6740-787E-4663-87E3-83DC5D0CEA7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112924" y="5718469"/>
            <a:ext cx="239138" cy="242019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41F05488-EEB9-46BB-A2C8-95267EC577FF}"/>
              </a:ext>
            </a:extLst>
          </p:cNvPr>
          <p:cNvSpPr/>
          <p:nvPr/>
        </p:nvSpPr>
        <p:spPr>
          <a:xfrm>
            <a:off x="3354539" y="5535932"/>
            <a:ext cx="1065613" cy="318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300"/>
              </a:spcAft>
              <a:buClr>
                <a:schemeClr val="accent5">
                  <a:lumMod val="50000"/>
                </a:schemeClr>
              </a:buClr>
            </a:pPr>
            <a:r>
              <a:rPr lang="en-US" sz="1400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son-net.info</a:t>
            </a:r>
            <a:endParaRPr lang="ru-RU" sz="1400" i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05269DA-4294-49B0-9B02-AD44F465893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" y="1097245"/>
            <a:ext cx="224192" cy="22419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29BA2EC-A245-42E5-9383-9C7F9598F32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" y="1433533"/>
            <a:ext cx="224192" cy="22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27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3788"/>
          <a:stretch/>
        </p:blipFill>
        <p:spPr>
          <a:xfrm flipV="1">
            <a:off x="0" y="6542117"/>
            <a:ext cx="12192000" cy="3158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7091"/>
            <a:ext cx="12192000" cy="652502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5C24F40-A380-4D28-8D91-913B5338FE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3788"/>
          <a:stretch/>
        </p:blipFill>
        <p:spPr>
          <a:xfrm flipV="1">
            <a:off x="0" y="1"/>
            <a:ext cx="12192000" cy="7902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25159" y="3429000"/>
            <a:ext cx="2241419" cy="1256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b="1" dirty="0">
                <a:solidFill>
                  <a:srgbClr val="00316B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Кочурова </a:t>
            </a:r>
          </a:p>
          <a:p>
            <a:pPr algn="ctr">
              <a:lnSpc>
                <a:spcPct val="107000"/>
              </a:lnSpc>
            </a:pPr>
            <a:r>
              <a:rPr lang="ru-RU" b="1" dirty="0">
                <a:solidFill>
                  <a:srgbClr val="00316B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Наталья Владимировна</a:t>
            </a:r>
          </a:p>
          <a:p>
            <a:pPr algn="ctr">
              <a:lnSpc>
                <a:spcPct val="107000"/>
              </a:lnSpc>
            </a:pPr>
            <a:endParaRPr lang="ru-RU" i="1" dirty="0">
              <a:solidFill>
                <a:srgbClr val="00316B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CE8AC5B-D53A-4940-99E0-C8A62B501E62}"/>
              </a:ext>
            </a:extLst>
          </p:cNvPr>
          <p:cNvSpPr/>
          <p:nvPr/>
        </p:nvSpPr>
        <p:spPr>
          <a:xfrm>
            <a:off x="-26801" y="4310878"/>
            <a:ext cx="2745341" cy="600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1600" i="1" dirty="0">
                <a:solidFill>
                  <a:srgbClr val="00316B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Директор  ГБУ СО КК «Новороссийский КЦСОН»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8B83F57-7124-4F7A-92B5-AE68C566D7EA}"/>
              </a:ext>
            </a:extLst>
          </p:cNvPr>
          <p:cNvSpPr/>
          <p:nvPr/>
        </p:nvSpPr>
        <p:spPr>
          <a:xfrm>
            <a:off x="2691744" y="1601008"/>
            <a:ext cx="6850371" cy="1102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700"/>
              </a:lnSpc>
            </a:pPr>
            <a:r>
              <a:rPr lang="ru-RU" sz="2000" b="1" cap="all" dirty="0">
                <a:solidFill>
                  <a:srgbClr val="00316B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Активное долголетие </a:t>
            </a:r>
            <a:r>
              <a:rPr lang="ru-RU" sz="2000" cap="all" dirty="0">
                <a:solidFill>
                  <a:srgbClr val="00316B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endParaRPr lang="ru-RU" sz="2000" dirty="0">
              <a:solidFill>
                <a:srgbClr val="00316B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700"/>
              </a:lnSpc>
              <a:spcAft>
                <a:spcPts val="1200"/>
              </a:spcAft>
            </a:pPr>
            <a:r>
              <a:rPr lang="ru-RU" sz="2000" dirty="0">
                <a:solidFill>
                  <a:srgbClr val="00316B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одно из приоритетных направлений федерального проекта «Старшее поколение» нацпроекта «Демография»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F116E9C-184A-4456-B643-9C0402F18F6D}"/>
              </a:ext>
            </a:extLst>
          </p:cNvPr>
          <p:cNvSpPr/>
          <p:nvPr/>
        </p:nvSpPr>
        <p:spPr>
          <a:xfrm>
            <a:off x="2921828" y="278011"/>
            <a:ext cx="8972135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100" b="1" dirty="0">
                <a:solidFill>
                  <a:srgbClr val="C00000"/>
                </a:solidFill>
                <a:latin typeface="Cambria" pitchFamily="18" charset="0"/>
              </a:rPr>
              <a:t>ЦЕЛЕВАЯ АУДИТОРИЯ: </a:t>
            </a:r>
          </a:p>
          <a:p>
            <a:r>
              <a:rPr lang="ru-RU" sz="2000" dirty="0">
                <a:solidFill>
                  <a:srgbClr val="00316B"/>
                </a:solidFill>
                <a:latin typeface="Cambria" pitchFamily="18" charset="0"/>
              </a:rPr>
              <a:t>граждане старшего возраста – получатели социальных услуг - </a:t>
            </a:r>
            <a:r>
              <a:rPr lang="ru-RU" sz="2400" dirty="0">
                <a:solidFill>
                  <a:srgbClr val="00316B"/>
                </a:solidFill>
                <a:latin typeface="Cambria" pitchFamily="18" charset="0"/>
              </a:rPr>
              <a:t>300</a:t>
            </a:r>
            <a:r>
              <a:rPr lang="ru-RU" sz="2000" dirty="0">
                <a:solidFill>
                  <a:srgbClr val="00316B"/>
                </a:solidFill>
                <a:latin typeface="Cambria" pitchFamily="18" charset="0"/>
              </a:rPr>
              <a:t> человек</a:t>
            </a:r>
          </a:p>
          <a:p>
            <a:r>
              <a:rPr lang="ru-RU" sz="2000" dirty="0">
                <a:solidFill>
                  <a:srgbClr val="00316B"/>
                </a:solidFill>
                <a:latin typeface="Cambria" pitchFamily="18" charset="0"/>
              </a:rPr>
              <a:t>серебряные волонтеры (60+) –  </a:t>
            </a:r>
            <a:r>
              <a:rPr lang="ru-RU" sz="2400" dirty="0">
                <a:solidFill>
                  <a:srgbClr val="00316B"/>
                </a:solidFill>
                <a:latin typeface="Cambria" pitchFamily="18" charset="0"/>
              </a:rPr>
              <a:t>40</a:t>
            </a:r>
            <a:r>
              <a:rPr lang="ru-RU" sz="2000" dirty="0">
                <a:solidFill>
                  <a:srgbClr val="00316B"/>
                </a:solidFill>
                <a:latin typeface="Cambria" pitchFamily="18" charset="0"/>
              </a:rPr>
              <a:t> человек</a:t>
            </a:r>
          </a:p>
          <a:p>
            <a:pPr algn="ctr"/>
            <a:endParaRPr lang="ru-RU" sz="2000" dirty="0">
              <a:solidFill>
                <a:srgbClr val="00316B"/>
              </a:solidFill>
              <a:latin typeface="Cambria" pitchFamily="18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09F213B-3077-4157-9AFB-05F4E403E3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892" y="1047452"/>
            <a:ext cx="2341329" cy="181050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C10973E-16F9-4E55-9ABE-E97534463B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296" y="749762"/>
            <a:ext cx="232532" cy="23253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80CA323-348A-4286-85CD-D322EB7C0F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108" y="1201434"/>
            <a:ext cx="232532" cy="232532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FE5F8E1-8FAF-4679-80B0-D5D9FFFD0469}"/>
              </a:ext>
            </a:extLst>
          </p:cNvPr>
          <p:cNvSpPr/>
          <p:nvPr/>
        </p:nvSpPr>
        <p:spPr>
          <a:xfrm>
            <a:off x="2917640" y="2759880"/>
            <a:ext cx="8708302" cy="3710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700"/>
              </a:lnSpc>
              <a:spcAft>
                <a:spcPts val="600"/>
              </a:spcAft>
            </a:pPr>
            <a:r>
              <a:rPr lang="ru-RU" sz="1600" b="1" dirty="0">
                <a:solidFill>
                  <a:srgbClr val="00316B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разработке и внедрении практики «Центр активного долголетия» использованы:</a:t>
            </a:r>
          </a:p>
          <a:p>
            <a:pPr algn="just">
              <a:lnSpc>
                <a:spcPts val="2600"/>
              </a:lnSpc>
              <a:spcAft>
                <a:spcPts val="400"/>
              </a:spcAft>
            </a:pPr>
            <a:r>
              <a:rPr lang="ru-RU" sz="1600" dirty="0">
                <a:solidFill>
                  <a:srgbClr val="00316B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Распоряжение Правительства РФ от 05.02.2016 N 164-р «Об утверждении Стратегии действий в интересах граждан старшего поколения в Российской Федерации до 2025 года» </a:t>
            </a: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https://clck.ru/dsGx7</a:t>
            </a:r>
            <a:endParaRPr lang="ru-RU" sz="1600" i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600"/>
              </a:lnSpc>
              <a:spcAft>
                <a:spcPts val="400"/>
              </a:spcAft>
            </a:pPr>
            <a:r>
              <a:rPr lang="ru-RU" sz="1600" dirty="0">
                <a:solidFill>
                  <a:srgbClr val="00316B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Постановление главы администрации (губернатора) Краснодарского края от 29.11.2019               № 822 "Об утверждении региональной программы «Укрепление здоровья, увеличение периода активного долголетия и продолжительности жизни граждан старшего поколения в Краснодарском крае" на 2020 - 2024 годы» </a:t>
            </a: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https://clck.ru/eBUEq</a:t>
            </a:r>
            <a:endParaRPr lang="ru-RU" sz="1600" i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600"/>
              </a:lnSpc>
              <a:spcAft>
                <a:spcPts val="400"/>
              </a:spcAft>
            </a:pPr>
            <a:r>
              <a:rPr lang="ru-RU" sz="1600" dirty="0">
                <a:solidFill>
                  <a:srgbClr val="00316B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Концепция политики активного долголетия </a:t>
            </a: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https://clck.ru/dsGu5</a:t>
            </a:r>
            <a:endParaRPr lang="ru-RU" sz="1600" i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600"/>
              </a:lnSpc>
              <a:spcAft>
                <a:spcPts val="400"/>
              </a:spcAft>
            </a:pPr>
            <a:r>
              <a:rPr lang="ru-RU" sz="1600" dirty="0">
                <a:solidFill>
                  <a:srgbClr val="00316B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Сборник «Лучшие практики активного долголетия»  </a:t>
            </a: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https://clck.ru/dsHST</a:t>
            </a:r>
            <a:endParaRPr lang="ru-RU" sz="1600" i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D2D824D-5EAC-4436-91E1-7380418075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792" y="3278190"/>
            <a:ext cx="232532" cy="23253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29C86C4-BD25-4298-9E6B-F72DE2FA76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666" y="5695723"/>
            <a:ext cx="232532" cy="23253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0B7F4A7-5686-4D65-AB7B-EF24BEEF7D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666" y="4337442"/>
            <a:ext cx="232532" cy="23253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1B3B664-E1AE-4D04-BD90-0C793232CA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666" y="6090557"/>
            <a:ext cx="232532" cy="2325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D0A3DA-676C-473F-9906-8BF013114DD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480" y="1043136"/>
            <a:ext cx="1686656" cy="2385863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90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3788"/>
          <a:stretch/>
        </p:blipFill>
        <p:spPr>
          <a:xfrm flipV="1">
            <a:off x="0" y="6542117"/>
            <a:ext cx="12192000" cy="3158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5421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5C24F40-A380-4D28-8D91-913B5338FE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3788"/>
          <a:stretch/>
        </p:blipFill>
        <p:spPr>
          <a:xfrm flipV="1">
            <a:off x="0" y="1"/>
            <a:ext cx="12192000" cy="7902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79418" y="490340"/>
            <a:ext cx="90014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000" dirty="0">
              <a:solidFill>
                <a:srgbClr val="00316B"/>
              </a:solidFill>
              <a:latin typeface="Cambria" pitchFamily="18" charset="0"/>
            </a:endParaRPr>
          </a:p>
          <a:p>
            <a:endParaRPr lang="ru-RU" sz="2000" dirty="0">
              <a:solidFill>
                <a:srgbClr val="00316B"/>
              </a:solidFill>
              <a:latin typeface="Cambria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278578" y="828881"/>
            <a:ext cx="910787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900" dirty="0">
                <a:solidFill>
                  <a:srgbClr val="00316B"/>
                </a:solidFill>
                <a:latin typeface="Cambria" pitchFamily="18" charset="0"/>
              </a:rPr>
              <a:t>В настоящее время в Новороссийске проживают более </a:t>
            </a:r>
            <a:r>
              <a:rPr lang="ru-RU" sz="2000" dirty="0">
                <a:solidFill>
                  <a:srgbClr val="00316B"/>
                </a:solidFill>
                <a:latin typeface="Cambria" pitchFamily="18" charset="0"/>
              </a:rPr>
              <a:t>80 </a:t>
            </a:r>
            <a:r>
              <a:rPr lang="en-US" sz="2000" dirty="0">
                <a:solidFill>
                  <a:srgbClr val="00316B"/>
                </a:solidFill>
                <a:latin typeface="Cambria" pitchFamily="18" charset="0"/>
              </a:rPr>
              <a:t>000</a:t>
            </a:r>
            <a:r>
              <a:rPr lang="ru-RU" sz="2000" dirty="0">
                <a:solidFill>
                  <a:srgbClr val="00316B"/>
                </a:solidFill>
                <a:latin typeface="Cambria" pitchFamily="18" charset="0"/>
              </a:rPr>
              <a:t> </a:t>
            </a:r>
            <a:r>
              <a:rPr lang="ru-RU" sz="1900" dirty="0">
                <a:solidFill>
                  <a:srgbClr val="00316B"/>
                </a:solidFill>
                <a:latin typeface="Cambria" pitchFamily="18" charset="0"/>
              </a:rPr>
              <a:t>граждан старшего возраста, что составляет </a:t>
            </a:r>
            <a:r>
              <a:rPr lang="ru-RU" sz="2000" dirty="0">
                <a:solidFill>
                  <a:srgbClr val="00316B"/>
                </a:solidFill>
                <a:latin typeface="Cambria" pitchFamily="18" charset="0"/>
              </a:rPr>
              <a:t>20,9% </a:t>
            </a:r>
            <a:r>
              <a:rPr lang="ru-RU" sz="1900" dirty="0">
                <a:solidFill>
                  <a:srgbClr val="00316B"/>
                </a:solidFill>
                <a:latin typeface="Cambria" pitchFamily="18" charset="0"/>
              </a:rPr>
              <a:t>от общей численности населения. </a:t>
            </a:r>
          </a:p>
          <a:p>
            <a:pPr algn="just"/>
            <a:r>
              <a:rPr lang="ru-RU" sz="1900" dirty="0">
                <a:solidFill>
                  <a:srgbClr val="00316B"/>
                </a:solidFill>
                <a:latin typeface="Cambria" pitchFamily="18" charset="0"/>
              </a:rPr>
              <a:t>Последствия социальной изоляции, вызванные пандемией коронавируса в 2020 году, негативно повлияли на эмоциональное состояние пожилых людей, которым трудно адаптироваться в современных условиях, привели к ухудшению условий их жизнедеятельности, негативно повлияли на физическое и психическое самочувствие.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940527" y="3141166"/>
            <a:ext cx="91078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Для решения проблемы возникла необходимость реализовать комплекс мер по привлечению пожилых людей к практикам активного долголетия и здорового образа на основе социального партнерства. </a:t>
            </a:r>
            <a:endParaRPr lang="ru-RU" sz="2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0075" y="4243057"/>
            <a:ext cx="10559143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200" b="1" u="sng" dirty="0">
                <a:solidFill>
                  <a:srgbClr val="00316B"/>
                </a:solidFill>
                <a:latin typeface="Cambria" pitchFamily="18" charset="0"/>
              </a:rPr>
              <a:t>ПРИНЯТО РЕШЕНИЕ </a:t>
            </a:r>
          </a:p>
          <a:p>
            <a:pPr algn="ctr"/>
            <a:r>
              <a:rPr lang="ru-RU" sz="2300" b="1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Создать на базе </a:t>
            </a:r>
          </a:p>
          <a:p>
            <a:pPr algn="ctr"/>
            <a:r>
              <a:rPr lang="ru-RU" sz="2300" b="1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ГБУ СО КК «Новороссийский комплексный центр </a:t>
            </a:r>
          </a:p>
          <a:p>
            <a:pPr algn="ctr">
              <a:spcAft>
                <a:spcPts val="600"/>
              </a:spcAft>
            </a:pPr>
            <a:r>
              <a:rPr lang="ru-RU" sz="2300" b="1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социального обслуживания населения» </a:t>
            </a:r>
            <a:endParaRPr lang="en-US" sz="2300" b="1" dirty="0">
              <a:solidFill>
                <a:srgbClr val="00316B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300" b="1" cap="all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«Центр активного долголетия» </a:t>
            </a:r>
            <a:endParaRPr lang="ru-RU" sz="2300" b="1" cap="all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EE8D3BD-6027-432E-9E80-38FD698A10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766" y="3075650"/>
            <a:ext cx="2290354" cy="337663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7A22939-5563-44A5-8CB0-BDF814D116CD}"/>
              </a:ext>
            </a:extLst>
          </p:cNvPr>
          <p:cNvSpPr/>
          <p:nvPr/>
        </p:nvSpPr>
        <p:spPr>
          <a:xfrm>
            <a:off x="-15835" y="400353"/>
            <a:ext cx="12192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C00000"/>
                </a:solidFill>
                <a:latin typeface="Cambria" pitchFamily="18" charset="0"/>
              </a:rPr>
              <a:t>ПРОБЛЕМА</a:t>
            </a:r>
            <a:endParaRPr lang="ru-RU" sz="22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4E4381F-C89A-4F64-B1B1-0D81DEEABA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346902"/>
            <a:ext cx="2095698" cy="279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1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3788"/>
          <a:stretch/>
        </p:blipFill>
        <p:spPr>
          <a:xfrm flipV="1">
            <a:off x="0" y="6542117"/>
            <a:ext cx="12192000" cy="3158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02" y="0"/>
            <a:ext cx="12167996" cy="65421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03059" y="282348"/>
            <a:ext cx="969947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u="sng" cap="all" dirty="0">
                <a:solidFill>
                  <a:srgbClr val="D30809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sz="2100" dirty="0">
                <a:solidFill>
                  <a:srgbClr val="D30809"/>
                </a:solidFill>
              </a:rPr>
              <a:t> </a:t>
            </a:r>
            <a:r>
              <a:rPr lang="ru-RU" sz="2100" b="1" cap="all" dirty="0">
                <a:solidFill>
                  <a:srgbClr val="D30809"/>
                </a:solidFill>
                <a:latin typeface="Cambria" pitchFamily="18" charset="0"/>
                <a:cs typeface="Times New Roman" panose="02020603050405020304" pitchFamily="18" charset="0"/>
              </a:rPr>
              <a:t>повышение качества жизни </a:t>
            </a:r>
            <a:r>
              <a:rPr lang="ru-RU" sz="2100" b="1" cap="all" dirty="0">
                <a:solidFill>
                  <a:srgbClr val="D30809"/>
                </a:solidFill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граждан старшего возраста </a:t>
            </a:r>
          </a:p>
          <a:p>
            <a:pPr algn="ctr"/>
            <a:r>
              <a:rPr lang="ru-RU" sz="2100" b="1" cap="all" dirty="0">
                <a:solidFill>
                  <a:srgbClr val="D30809"/>
                </a:solidFill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посредством создания «Центра активного долголетия»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070"/>
          <a:stretch/>
        </p:blipFill>
        <p:spPr>
          <a:xfrm>
            <a:off x="9700380" y="-32139"/>
            <a:ext cx="2291323" cy="2902978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16D28984-B2C8-4585-B55A-FBCFBD79FEB6}"/>
              </a:ext>
            </a:extLst>
          </p:cNvPr>
          <p:cNvSpPr/>
          <p:nvPr/>
        </p:nvSpPr>
        <p:spPr>
          <a:xfrm>
            <a:off x="674754" y="1076281"/>
            <a:ext cx="1001937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solidFill>
                  <a:srgbClr val="00316B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задачи: </a:t>
            </a:r>
          </a:p>
          <a:p>
            <a:pPr marL="265113">
              <a:spcAft>
                <a:spcPts val="600"/>
              </a:spcAft>
            </a:pPr>
            <a:r>
              <a:rPr lang="ru-RU" dirty="0">
                <a:solidFill>
                  <a:srgbClr val="00316B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условий для реализаций потребностей граждан старшего возраста                                         в социальной активности и здоровом образе жизни</a:t>
            </a:r>
          </a:p>
          <a:p>
            <a:pPr marL="265113">
              <a:spcAft>
                <a:spcPts val="600"/>
              </a:spcAft>
            </a:pPr>
            <a:r>
              <a:rPr lang="ru-RU" dirty="0">
                <a:solidFill>
                  <a:srgbClr val="00316B"/>
                </a:solidFill>
                <a:latin typeface="Cambria" pitchFamily="18" charset="0"/>
              </a:rPr>
              <a:t>привлечение граждан старшего возраста к занятиям в «Центре активного долголетия»</a:t>
            </a:r>
          </a:p>
          <a:p>
            <a:pPr marL="265113">
              <a:spcAft>
                <a:spcPts val="600"/>
              </a:spcAft>
            </a:pPr>
            <a:r>
              <a:rPr lang="ru-RU" dirty="0">
                <a:solidFill>
                  <a:srgbClr val="00316B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популяризация и распространение позитивного опыта по развитию активного долголетия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252982C-1C05-4950-AA44-43A4A39C50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3788"/>
          <a:stretch/>
        </p:blipFill>
        <p:spPr>
          <a:xfrm flipV="1">
            <a:off x="0" y="1"/>
            <a:ext cx="12192000" cy="7902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45645F3-B4A3-4C41-AED1-49853373D9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15" y="1389143"/>
            <a:ext cx="264998" cy="26499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47A599E-A230-4425-AE0F-DDC186BFF2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15" y="2001839"/>
            <a:ext cx="264998" cy="26499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D5B8CD1-096A-455E-8859-3A2AC4F0BF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15" y="2337989"/>
            <a:ext cx="264998" cy="264998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6B35253-698B-41C9-B1FE-77079886375B}"/>
              </a:ext>
            </a:extLst>
          </p:cNvPr>
          <p:cNvSpPr/>
          <p:nvPr/>
        </p:nvSpPr>
        <p:spPr>
          <a:xfrm>
            <a:off x="12002" y="2497076"/>
            <a:ext cx="12192000" cy="639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200"/>
              </a:lnSpc>
            </a:pPr>
            <a:r>
              <a:rPr lang="ru-RU" sz="1600" b="1" cap="all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РЕСУРСНОЕ ОБЕСПЕЧЕНИЕ</a:t>
            </a:r>
          </a:p>
        </p:txBody>
      </p:sp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id="{F764D584-FA74-43F4-ACCC-D369336586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1135761"/>
              </p:ext>
            </p:extLst>
          </p:nvPr>
        </p:nvGraphicFramePr>
        <p:xfrm>
          <a:off x="249283" y="3177463"/>
          <a:ext cx="11693433" cy="3183969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23719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88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891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833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34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316B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Кадровые ресурсы</a:t>
                      </a:r>
                      <a:endParaRPr lang="ru-RU" sz="1300" b="1" dirty="0">
                        <a:solidFill>
                          <a:srgbClr val="00316B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>
                    <a:lnT w="9525" cap="flat" cmpd="sng" algn="ctr">
                      <a:solidFill>
                        <a:srgbClr val="0031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1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316B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Социальные партнеры</a:t>
                      </a:r>
                      <a:endParaRPr lang="ru-RU" sz="1300" b="1" dirty="0">
                        <a:solidFill>
                          <a:srgbClr val="00316B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>
                    <a:lnT w="9525" cap="flat" cmpd="sng" algn="ctr">
                      <a:solidFill>
                        <a:srgbClr val="0031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1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316B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Финансирование</a:t>
                      </a:r>
                      <a:endParaRPr lang="ru-RU" sz="1300" b="1" dirty="0">
                        <a:solidFill>
                          <a:srgbClr val="00316B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>
                    <a:lnT w="9525" cap="flat" cmpd="sng" algn="ctr">
                      <a:solidFill>
                        <a:srgbClr val="0031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1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316B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Информационные ресурсы</a:t>
                      </a:r>
                      <a:endParaRPr lang="ru-RU" sz="1300" b="1" dirty="0">
                        <a:solidFill>
                          <a:srgbClr val="00316B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>
                    <a:lnT w="9525" cap="flat" cmpd="sng" algn="ctr">
                      <a:solidFill>
                        <a:srgbClr val="0031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1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0552"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115000"/>
                        </a:lnSpc>
                        <a:spcAft>
                          <a:spcPts val="600"/>
                        </a:spcAft>
                        <a:buClr>
                          <a:schemeClr val="accent5">
                            <a:lumMod val="50000"/>
                          </a:schemeClr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dirty="0">
                          <a:solidFill>
                            <a:srgbClr val="00316B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Специалисты Новороссийского КЦСОН</a:t>
                      </a:r>
                    </a:p>
                    <a:p>
                      <a:pPr marL="182563" indent="-182563">
                        <a:lnSpc>
                          <a:spcPct val="115000"/>
                        </a:lnSpc>
                        <a:spcAft>
                          <a:spcPts val="600"/>
                        </a:spcAft>
                        <a:buClr>
                          <a:schemeClr val="accent5">
                            <a:lumMod val="50000"/>
                          </a:schemeClr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dirty="0">
                          <a:solidFill>
                            <a:srgbClr val="00316B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Серебряные волонтеры</a:t>
                      </a:r>
                    </a:p>
                    <a:p>
                      <a:pPr marL="182563" indent="-182563">
                        <a:lnSpc>
                          <a:spcPct val="115000"/>
                        </a:lnSpc>
                        <a:spcAft>
                          <a:spcPts val="600"/>
                        </a:spcAft>
                        <a:buClr>
                          <a:schemeClr val="accent5">
                            <a:lumMod val="50000"/>
                          </a:schemeClr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dirty="0">
                          <a:solidFill>
                            <a:srgbClr val="00316B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Привлеченные специалисты</a:t>
                      </a:r>
                      <a:endParaRPr lang="ru-RU" sz="1400" b="0" dirty="0">
                        <a:solidFill>
                          <a:srgbClr val="00316B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>
                    <a:lnT w="9525" cap="flat" cmpd="sng" algn="ctr">
                      <a:solidFill>
                        <a:srgbClr val="0031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1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100000"/>
                        </a:lnSpc>
                        <a:spcAft>
                          <a:spcPts val="500"/>
                        </a:spcAft>
                        <a:buClr>
                          <a:schemeClr val="accent5">
                            <a:lumMod val="50000"/>
                          </a:schemeClr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solidFill>
                            <a:srgbClr val="00316B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Попечительский совет                           Новороссийского КЦСОН</a:t>
                      </a:r>
                    </a:p>
                    <a:p>
                      <a:pPr marL="182563" indent="-182563">
                        <a:lnSpc>
                          <a:spcPct val="100000"/>
                        </a:lnSpc>
                        <a:spcAft>
                          <a:spcPts val="500"/>
                        </a:spcAft>
                        <a:buClr>
                          <a:schemeClr val="accent5">
                            <a:lumMod val="50000"/>
                          </a:schemeClr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solidFill>
                            <a:srgbClr val="00316B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ООО «Экскурсионное бюро «Колумб»</a:t>
                      </a:r>
                    </a:p>
                    <a:p>
                      <a:pPr marL="182563" indent="-182563">
                        <a:lnSpc>
                          <a:spcPct val="100000"/>
                        </a:lnSpc>
                        <a:spcAft>
                          <a:spcPts val="500"/>
                        </a:spcAft>
                        <a:buClr>
                          <a:schemeClr val="accent5">
                            <a:lumMod val="50000"/>
                          </a:schemeClr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solidFill>
                            <a:srgbClr val="00316B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БФ «Сердца поколений»</a:t>
                      </a:r>
                    </a:p>
                    <a:p>
                      <a:pPr marL="182563" marR="0" lvl="0" indent="-182563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chemeClr val="accent5">
                            <a:lumMod val="50000"/>
                          </a:schemeClr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00316B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БФ «Прекрасное далеко»</a:t>
                      </a:r>
                    </a:p>
                    <a:p>
                      <a:pPr marL="182563" marR="0" lvl="0" indent="-182563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chemeClr val="accent5">
                            <a:lumMod val="50000"/>
                          </a:schemeClr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00316B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МБО «Инициатива» </a:t>
                      </a:r>
                    </a:p>
                    <a:p>
                      <a:pPr marL="182563" marR="0" lvl="0" indent="-182563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chemeClr val="accent5">
                            <a:lumMod val="50000"/>
                          </a:schemeClr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00316B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МАУ «Планетарий имени Ю.А. Гагарина»</a:t>
                      </a:r>
                    </a:p>
                    <a:p>
                      <a:pPr marL="182563" marR="0" lvl="0" indent="-182563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chemeClr val="accent5">
                            <a:lumMod val="50000"/>
                          </a:schemeClr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00316B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ГУК КК «Новороссийский исторический музей – заповедник»</a:t>
                      </a:r>
                    </a:p>
                    <a:p>
                      <a:pPr marL="182563" marR="0" lvl="0" indent="-182563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chemeClr val="accent5">
                            <a:lumMod val="50000"/>
                          </a:schemeClr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00316B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Крейсер «Михаил Кутузов»</a:t>
                      </a:r>
                    </a:p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1200"/>
                        </a:spcAft>
                        <a:buClr>
                          <a:schemeClr val="accent5">
                            <a:lumMod val="50000"/>
                          </a:schemeClr>
                        </a:buClr>
                        <a:buFont typeface="Arial" panose="020B0604020202020204" pitchFamily="34" charset="0"/>
                        <a:buChar char="•"/>
                      </a:pPr>
                      <a:endParaRPr lang="ru-RU" sz="1400" dirty="0">
                        <a:solidFill>
                          <a:srgbClr val="00316B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>
                    <a:lnT w="9525" cap="flat" cmpd="sng" algn="ctr">
                      <a:solidFill>
                        <a:srgbClr val="0031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1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115000"/>
                        </a:lnSpc>
                        <a:spcAft>
                          <a:spcPts val="600"/>
                        </a:spcAft>
                        <a:buClr>
                          <a:schemeClr val="accent5">
                            <a:lumMod val="50000"/>
                          </a:schemeClr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solidFill>
                            <a:srgbClr val="00316B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Попечительский совет Новороссийского КЦСОН</a:t>
                      </a:r>
                    </a:p>
                    <a:p>
                      <a:pPr marL="182563" indent="-182563">
                        <a:lnSpc>
                          <a:spcPct val="115000"/>
                        </a:lnSpc>
                        <a:spcAft>
                          <a:spcPts val="600"/>
                        </a:spcAft>
                        <a:buClr>
                          <a:schemeClr val="accent5">
                            <a:lumMod val="50000"/>
                          </a:schemeClr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solidFill>
                            <a:srgbClr val="00316B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Привлеченные средства</a:t>
                      </a:r>
                      <a:endParaRPr lang="ru-RU" sz="1400" dirty="0">
                        <a:solidFill>
                          <a:srgbClr val="00316B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>
                    <a:lnT w="9525" cap="flat" cmpd="sng" algn="ctr">
                      <a:solidFill>
                        <a:srgbClr val="0031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1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115000"/>
                        </a:lnSpc>
                        <a:spcAft>
                          <a:spcPts val="600"/>
                        </a:spcAft>
                        <a:buClr>
                          <a:schemeClr val="accent5">
                            <a:lumMod val="50000"/>
                          </a:schemeClr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solidFill>
                            <a:srgbClr val="00316B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Официальный сайт                                         ГБУ СО КК                       «Новороссийский КЦСОН»                                      </a:t>
                      </a:r>
                      <a:r>
                        <a:rPr lang="en-US" sz="1400" i="1" dirty="0">
                          <a:solidFill>
                            <a:srgbClr val="00316B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novorossiysk-kcson.ru</a:t>
                      </a:r>
                      <a:endParaRPr lang="ru-RU" sz="1400" i="1" dirty="0">
                        <a:solidFill>
                          <a:srgbClr val="00316B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182563" indent="-182563" algn="l">
                        <a:lnSpc>
                          <a:spcPct val="115000"/>
                        </a:lnSpc>
                        <a:spcAft>
                          <a:spcPts val="600"/>
                        </a:spcAft>
                        <a:buClr>
                          <a:schemeClr val="accent5">
                            <a:lumMod val="50000"/>
                          </a:schemeClr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solidFill>
                            <a:srgbClr val="00316B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Электронный журнал СОННЕТ                                                             </a:t>
                      </a:r>
                      <a:r>
                        <a:rPr lang="en-US" sz="1400" i="1" dirty="0">
                          <a:solidFill>
                            <a:srgbClr val="00316B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son-net.info</a:t>
                      </a:r>
                      <a:endParaRPr lang="ru-RU" sz="1400" i="1" dirty="0">
                        <a:solidFill>
                          <a:srgbClr val="00316B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182563" indent="-182563">
                        <a:lnSpc>
                          <a:spcPct val="115000"/>
                        </a:lnSpc>
                        <a:spcAft>
                          <a:spcPts val="600"/>
                        </a:spcAft>
                        <a:buClr>
                          <a:schemeClr val="accent5">
                            <a:lumMod val="50000"/>
                          </a:schemeClr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solidFill>
                            <a:srgbClr val="00316B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Социальные сети</a:t>
                      </a:r>
                    </a:p>
                    <a:p>
                      <a:pPr marL="182563" indent="-182563">
                        <a:lnSpc>
                          <a:spcPct val="115000"/>
                        </a:lnSpc>
                        <a:spcAft>
                          <a:spcPts val="600"/>
                        </a:spcAft>
                        <a:buClr>
                          <a:schemeClr val="accent5">
                            <a:lumMod val="50000"/>
                          </a:schemeClr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i="1" dirty="0">
                          <a:solidFill>
                            <a:srgbClr val="00316B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ok.ru/nkcson</a:t>
                      </a:r>
                      <a:endParaRPr lang="ru-RU" sz="1400" i="1" dirty="0">
                        <a:solidFill>
                          <a:srgbClr val="00316B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182563" indent="-182563">
                        <a:lnSpc>
                          <a:spcPct val="115000"/>
                        </a:lnSpc>
                        <a:spcAft>
                          <a:spcPts val="600"/>
                        </a:spcAft>
                        <a:buClr>
                          <a:schemeClr val="accent5">
                            <a:lumMod val="50000"/>
                          </a:schemeClr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i="1" dirty="0">
                          <a:solidFill>
                            <a:srgbClr val="00316B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vk.com/nkcson</a:t>
                      </a:r>
                    </a:p>
                  </a:txBody>
                  <a:tcPr marL="68580" marR="68580" marT="0" marB="0">
                    <a:lnT w="9525" cap="flat" cmpd="sng" algn="ctr">
                      <a:solidFill>
                        <a:srgbClr val="0031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1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DEAE18E-EAC3-4251-A3B4-C49D53B819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696" y="4208669"/>
            <a:ext cx="239137" cy="239137"/>
          </a:xfrm>
          <a:prstGeom prst="rect">
            <a:avLst/>
          </a:prstGeom>
        </p:spPr>
      </p:pic>
      <p:pic>
        <p:nvPicPr>
          <p:cNvPr id="18" name="Picture 2" descr="Файл:Odnoklassniki.svg — Википедия">
            <a:extLst>
              <a:ext uri="{FF2B5EF4-FFF2-40B4-BE49-F238E27FC236}">
                <a16:creationId xmlns:a16="http://schemas.microsoft.com/office/drawing/2014/main" id="{1AAAD513-2988-442F-B119-4135E4248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900" y="5415503"/>
            <a:ext cx="233712" cy="232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ВКонтакте">
            <a:extLst>
              <a:ext uri="{FF2B5EF4-FFF2-40B4-BE49-F238E27FC236}">
                <a16:creationId xmlns:a16="http://schemas.microsoft.com/office/drawing/2014/main" id="{38EA18BF-B03C-43FF-8446-5BA114A1C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853" y="5721034"/>
            <a:ext cx="231807" cy="232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29AEFBC-1119-4117-9267-BD841EE028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3948" y="4774666"/>
            <a:ext cx="236291" cy="239138"/>
          </a:xfrm>
          <a:prstGeom prst="rect">
            <a:avLst/>
          </a:prstGeom>
        </p:spPr>
      </p:pic>
      <p:pic>
        <p:nvPicPr>
          <p:cNvPr id="27" name="Picture 4" descr="https://yt3.ggpht.com/a/AATXAJzupSb0H9bUT_ZKHZ_PRjkeAb4v_6m-9LlRIw=s900-c-k-c0xffffffff-no-rj-mo">
            <a:extLst>
              <a:ext uri="{FF2B5EF4-FFF2-40B4-BE49-F238E27FC236}">
                <a16:creationId xmlns:a16="http://schemas.microsoft.com/office/drawing/2014/main" id="{15D378DF-A853-4EAA-9DC8-60AEEECAB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15" y="4814528"/>
            <a:ext cx="1487799" cy="145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E02AEDB-F206-4754-ABFF-CA5BB30D1FB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6264" y="4520465"/>
            <a:ext cx="1820091" cy="169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1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3788"/>
          <a:stretch/>
        </p:blipFill>
        <p:spPr>
          <a:xfrm flipV="1">
            <a:off x="0" y="6542117"/>
            <a:ext cx="12192000" cy="3158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19" y="1"/>
            <a:ext cx="12192000" cy="65421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135217"/>
            <a:ext cx="12167996" cy="709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200"/>
              </a:lnSpc>
            </a:pPr>
            <a:r>
              <a:rPr lang="ru-RU" sz="3200" b="1" cap="all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Центр активного долголетия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6A8DC23-D9A2-45C5-8BDE-F1D230EE7E43}"/>
              </a:ext>
            </a:extLst>
          </p:cNvPr>
          <p:cNvSpPr/>
          <p:nvPr/>
        </p:nvSpPr>
        <p:spPr>
          <a:xfrm>
            <a:off x="541546" y="1856090"/>
            <a:ext cx="2880580" cy="3539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1700" b="1" dirty="0">
                <a:solidFill>
                  <a:srgbClr val="00316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Ритмика и пластика</a:t>
            </a:r>
          </a:p>
        </p:txBody>
      </p:sp>
      <p:cxnSp>
        <p:nvCxnSpPr>
          <p:cNvPr id="83" name="Прямая соединительная линия 82">
            <a:extLst>
              <a:ext uri="{FF2B5EF4-FFF2-40B4-BE49-F238E27FC236}">
                <a16:creationId xmlns:a16="http://schemas.microsoft.com/office/drawing/2014/main" id="{20E1AC9E-83DB-452C-9406-0BBC48D1C530}"/>
              </a:ext>
            </a:extLst>
          </p:cNvPr>
          <p:cNvCxnSpPr>
            <a:cxnSpLocks/>
            <a:stCxn id="13" idx="2"/>
            <a:endCxn id="36" idx="2"/>
          </p:cNvCxnSpPr>
          <p:nvPr/>
        </p:nvCxnSpPr>
        <p:spPr>
          <a:xfrm flipH="1">
            <a:off x="1975999" y="2210033"/>
            <a:ext cx="5837" cy="2286746"/>
          </a:xfrm>
          <a:prstGeom prst="line">
            <a:avLst/>
          </a:prstGeom>
          <a:ln>
            <a:solidFill>
              <a:srgbClr val="0031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5645083F-A5B3-4B82-A3C0-D0095423BAB8}"/>
              </a:ext>
            </a:extLst>
          </p:cNvPr>
          <p:cNvSpPr/>
          <p:nvPr/>
        </p:nvSpPr>
        <p:spPr>
          <a:xfrm>
            <a:off x="535709" y="2440594"/>
            <a:ext cx="2880580" cy="6155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1700" b="1" dirty="0">
                <a:solidFill>
                  <a:srgbClr val="00316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Вокал и народные инструменты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9903EFB7-D535-4790-96FC-35C6D8EBB35F}"/>
              </a:ext>
            </a:extLst>
          </p:cNvPr>
          <p:cNvSpPr/>
          <p:nvPr/>
        </p:nvSpPr>
        <p:spPr>
          <a:xfrm>
            <a:off x="535709" y="3291715"/>
            <a:ext cx="2880580" cy="6155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rgbClr val="00316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Школа информационных технологий</a:t>
            </a:r>
          </a:p>
        </p:txBody>
      </p:sp>
      <p:cxnSp>
        <p:nvCxnSpPr>
          <p:cNvPr id="94" name="Прямая соединительная линия 93">
            <a:extLst>
              <a:ext uri="{FF2B5EF4-FFF2-40B4-BE49-F238E27FC236}">
                <a16:creationId xmlns:a16="http://schemas.microsoft.com/office/drawing/2014/main" id="{7BC538E0-A46E-452A-90B3-1A373EBCC8C3}"/>
              </a:ext>
            </a:extLst>
          </p:cNvPr>
          <p:cNvCxnSpPr>
            <a:cxnSpLocks/>
          </p:cNvCxnSpPr>
          <p:nvPr/>
        </p:nvCxnSpPr>
        <p:spPr>
          <a:xfrm flipH="1">
            <a:off x="10112309" y="2029560"/>
            <a:ext cx="5837" cy="2286746"/>
          </a:xfrm>
          <a:prstGeom prst="line">
            <a:avLst/>
          </a:prstGeom>
          <a:ln>
            <a:solidFill>
              <a:srgbClr val="0031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>
            <a:extLst>
              <a:ext uri="{FF2B5EF4-FFF2-40B4-BE49-F238E27FC236}">
                <a16:creationId xmlns:a16="http://schemas.microsoft.com/office/drawing/2014/main" id="{6D000F8D-E784-4BAC-B8E6-AF7861E870EC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1981792" y="1533948"/>
            <a:ext cx="44" cy="322142"/>
          </a:xfrm>
          <a:prstGeom prst="straightConnector1">
            <a:avLst/>
          </a:prstGeom>
          <a:ln>
            <a:solidFill>
              <a:srgbClr val="00316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F094B27C-FD9D-4AB9-BC3B-A80123646B0A}"/>
              </a:ext>
            </a:extLst>
          </p:cNvPr>
          <p:cNvSpPr/>
          <p:nvPr/>
        </p:nvSpPr>
        <p:spPr>
          <a:xfrm>
            <a:off x="535709" y="4142836"/>
            <a:ext cx="2880580" cy="3539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Социальный туризм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26B5181D-830C-4454-BBAA-D530B5C3213C}"/>
              </a:ext>
            </a:extLst>
          </p:cNvPr>
          <p:cNvSpPr/>
          <p:nvPr/>
        </p:nvSpPr>
        <p:spPr>
          <a:xfrm>
            <a:off x="8626665" y="1862193"/>
            <a:ext cx="2971383" cy="3539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1700" b="1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Дни здоровья</a:t>
            </a:r>
            <a:r>
              <a:rPr lang="ru-RU" sz="1700" b="1" dirty="0">
                <a:solidFill>
                  <a:srgbClr val="00316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12BA7EB9-D205-4AAF-9B24-D2DFFB67F26A}"/>
              </a:ext>
            </a:extLst>
          </p:cNvPr>
          <p:cNvSpPr/>
          <p:nvPr/>
        </p:nvSpPr>
        <p:spPr>
          <a:xfrm>
            <a:off x="8626665" y="4132206"/>
            <a:ext cx="2971383" cy="3539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1700" b="1" dirty="0">
                <a:solidFill>
                  <a:srgbClr val="00316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Мастер-классы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2BB25C2D-9208-4D7D-8F3D-4FEF48AFA094}"/>
              </a:ext>
            </a:extLst>
          </p:cNvPr>
          <p:cNvSpPr/>
          <p:nvPr/>
        </p:nvSpPr>
        <p:spPr>
          <a:xfrm>
            <a:off x="8626666" y="3286482"/>
            <a:ext cx="2971382" cy="6155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1700" b="1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Посещения                       театров, музеев, выставок</a:t>
            </a:r>
            <a:endParaRPr lang="ru-RU" sz="1700" b="1" dirty="0">
              <a:solidFill>
                <a:srgbClr val="00316B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B42800BA-CB96-4DF1-ACF1-5F4B71F1D7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3788"/>
          <a:stretch/>
        </p:blipFill>
        <p:spPr>
          <a:xfrm flipV="1">
            <a:off x="0" y="1"/>
            <a:ext cx="12192000" cy="79026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3F70CF84-0667-4CC6-8D49-6BB082F559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500" y="4637954"/>
            <a:ext cx="2828037" cy="1867956"/>
          </a:xfrm>
          <a:prstGeom prst="rect">
            <a:avLst/>
          </a:prstGeom>
        </p:spPr>
      </p:pic>
      <p:cxnSp>
        <p:nvCxnSpPr>
          <p:cNvPr id="93" name="Прямая соединительная линия 92">
            <a:extLst>
              <a:ext uri="{FF2B5EF4-FFF2-40B4-BE49-F238E27FC236}">
                <a16:creationId xmlns:a16="http://schemas.microsoft.com/office/drawing/2014/main" id="{EFF100FD-E5D6-4E61-8722-00CA86F785AC}"/>
              </a:ext>
            </a:extLst>
          </p:cNvPr>
          <p:cNvCxnSpPr>
            <a:cxnSpLocks/>
          </p:cNvCxnSpPr>
          <p:nvPr/>
        </p:nvCxnSpPr>
        <p:spPr>
          <a:xfrm flipH="1">
            <a:off x="6090163" y="2199403"/>
            <a:ext cx="5837" cy="2286746"/>
          </a:xfrm>
          <a:prstGeom prst="line">
            <a:avLst/>
          </a:prstGeom>
          <a:ln>
            <a:solidFill>
              <a:srgbClr val="0031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FDC78165-148E-4A55-AEA9-58F0D9060EEC}"/>
              </a:ext>
            </a:extLst>
          </p:cNvPr>
          <p:cNvSpPr/>
          <p:nvPr/>
        </p:nvSpPr>
        <p:spPr>
          <a:xfrm>
            <a:off x="3799465" y="2446813"/>
            <a:ext cx="4449860" cy="6155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1000"/>
              </a:spcAft>
              <a:tabLst>
                <a:tab pos="1701800" algn="l"/>
              </a:tabLst>
            </a:pPr>
            <a:r>
              <a:rPr lang="ru-RU" sz="1700" b="1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Индивидуальные занятия                                     с маломобильными гражданами на дому</a:t>
            </a:r>
          </a:p>
        </p:txBody>
      </p:sp>
      <p:cxnSp>
        <p:nvCxnSpPr>
          <p:cNvPr id="87" name="Прямая со стрелкой 86">
            <a:extLst>
              <a:ext uri="{FF2B5EF4-FFF2-40B4-BE49-F238E27FC236}">
                <a16:creationId xmlns:a16="http://schemas.microsoft.com/office/drawing/2014/main" id="{210CDE4C-8054-4506-B1D5-6E9D17136E00}"/>
              </a:ext>
            </a:extLst>
          </p:cNvPr>
          <p:cNvCxnSpPr>
            <a:cxnSpLocks/>
          </p:cNvCxnSpPr>
          <p:nvPr/>
        </p:nvCxnSpPr>
        <p:spPr>
          <a:xfrm>
            <a:off x="10112309" y="1555869"/>
            <a:ext cx="44" cy="322142"/>
          </a:xfrm>
          <a:prstGeom prst="straightConnector1">
            <a:avLst/>
          </a:prstGeom>
          <a:ln>
            <a:solidFill>
              <a:srgbClr val="00316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779308D6-EEC6-47B8-90A3-8B90C507F15E}"/>
              </a:ext>
            </a:extLst>
          </p:cNvPr>
          <p:cNvSpPr/>
          <p:nvPr/>
        </p:nvSpPr>
        <p:spPr>
          <a:xfrm>
            <a:off x="3796679" y="4145995"/>
            <a:ext cx="4449728" cy="3539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1000"/>
              </a:spcAft>
              <a:tabLst>
                <a:tab pos="1701800" algn="l"/>
              </a:tabLst>
            </a:pPr>
            <a:r>
              <a:rPr lang="ru-RU" sz="1700" b="1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Благотворительные акции</a:t>
            </a:r>
          </a:p>
        </p:txBody>
      </p:sp>
      <p:cxnSp>
        <p:nvCxnSpPr>
          <p:cNvPr id="86" name="Прямая со стрелкой 85">
            <a:extLst>
              <a:ext uri="{FF2B5EF4-FFF2-40B4-BE49-F238E27FC236}">
                <a16:creationId xmlns:a16="http://schemas.microsoft.com/office/drawing/2014/main" id="{D6E19570-6A8E-4C52-9841-A0DE401AEB71}"/>
              </a:ext>
            </a:extLst>
          </p:cNvPr>
          <p:cNvCxnSpPr>
            <a:cxnSpLocks/>
          </p:cNvCxnSpPr>
          <p:nvPr/>
        </p:nvCxnSpPr>
        <p:spPr>
          <a:xfrm>
            <a:off x="6083954" y="1538744"/>
            <a:ext cx="44" cy="322142"/>
          </a:xfrm>
          <a:prstGeom prst="straightConnector1">
            <a:avLst/>
          </a:prstGeom>
          <a:ln>
            <a:solidFill>
              <a:srgbClr val="00316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CEB3C46-C101-4E67-A010-0E46F362B8F4}"/>
              </a:ext>
            </a:extLst>
          </p:cNvPr>
          <p:cNvSpPr/>
          <p:nvPr/>
        </p:nvSpPr>
        <p:spPr>
          <a:xfrm>
            <a:off x="541500" y="939373"/>
            <a:ext cx="288058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1000"/>
              </a:spcAft>
              <a:tabLst>
                <a:tab pos="1701800" algn="l"/>
              </a:tabLst>
            </a:pPr>
            <a:r>
              <a:rPr lang="ru-RU" b="1" cap="all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Занятия в группах         по интересам</a:t>
            </a:r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39314F46-7F27-4146-B800-D5AB9A4D0909}"/>
              </a:ext>
            </a:extLst>
          </p:cNvPr>
          <p:cNvSpPr/>
          <p:nvPr/>
        </p:nvSpPr>
        <p:spPr>
          <a:xfrm>
            <a:off x="3799465" y="1861319"/>
            <a:ext cx="4449860" cy="3539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1700" b="1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Школа волонтеров</a:t>
            </a:r>
            <a:endParaRPr lang="ru-RU" sz="1700" b="1" dirty="0">
              <a:solidFill>
                <a:srgbClr val="00316B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FAC9F218-79A5-407A-B582-49276A5A5FB3}"/>
              </a:ext>
            </a:extLst>
          </p:cNvPr>
          <p:cNvSpPr/>
          <p:nvPr/>
        </p:nvSpPr>
        <p:spPr>
          <a:xfrm>
            <a:off x="3658710" y="949246"/>
            <a:ext cx="473132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1000"/>
              </a:spcAft>
              <a:tabLst>
                <a:tab pos="1701800" algn="l"/>
              </a:tabLst>
            </a:pPr>
            <a:r>
              <a:rPr lang="ru-RU" b="1" cap="all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Объединение                                   серебряных волонтеров «Бриз»</a:t>
            </a: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8F1715A7-293C-4A80-B31E-CE9BE3B04D32}"/>
              </a:ext>
            </a:extLst>
          </p:cNvPr>
          <p:cNvSpPr/>
          <p:nvPr/>
        </p:nvSpPr>
        <p:spPr>
          <a:xfrm>
            <a:off x="3796547" y="3289994"/>
            <a:ext cx="4449860" cy="6155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1000"/>
              </a:spcAft>
              <a:tabLst>
                <a:tab pos="1701800" algn="l"/>
              </a:tabLst>
            </a:pPr>
            <a:r>
              <a:rPr lang="ru-RU" sz="1700" b="1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Социально-значимые                      мероприятия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DAED5F3F-5CEB-44D2-B0C4-A66D0E074AB8}"/>
              </a:ext>
            </a:extLst>
          </p:cNvPr>
          <p:cNvSpPr/>
          <p:nvPr/>
        </p:nvSpPr>
        <p:spPr>
          <a:xfrm>
            <a:off x="8626662" y="949246"/>
            <a:ext cx="297138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1000"/>
              </a:spcAft>
              <a:tabLst>
                <a:tab pos="1701800" algn="l"/>
              </a:tabLst>
            </a:pPr>
            <a:r>
              <a:rPr lang="ru-RU" b="1" cap="all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Культурно-досуговые            мероприятия</a:t>
            </a: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661A6F77-08A2-4BCA-9702-44B34BE585EC}"/>
              </a:ext>
            </a:extLst>
          </p:cNvPr>
          <p:cNvSpPr/>
          <p:nvPr/>
        </p:nvSpPr>
        <p:spPr>
          <a:xfrm>
            <a:off x="8626662" y="2436289"/>
            <a:ext cx="2971382" cy="6155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1700" b="1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Экскурсии,                           походы выходного дня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64C76AC4-4E44-4255-8F12-5F108DE55C60}"/>
              </a:ext>
            </a:extLst>
          </p:cNvPr>
          <p:cNvSpPr/>
          <p:nvPr/>
        </p:nvSpPr>
        <p:spPr>
          <a:xfrm>
            <a:off x="2341175" y="4827179"/>
            <a:ext cx="584775" cy="584775"/>
          </a:xfrm>
          <a:prstGeom prst="ellipse">
            <a:avLst/>
          </a:prstGeom>
          <a:solidFill>
            <a:srgbClr val="FEC3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E239FBDD-2E65-40B1-BF89-A852B916BB10}"/>
              </a:ext>
            </a:extLst>
          </p:cNvPr>
          <p:cNvSpPr/>
          <p:nvPr/>
        </p:nvSpPr>
        <p:spPr>
          <a:xfrm>
            <a:off x="415118" y="4774680"/>
            <a:ext cx="169323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cap="all" dirty="0">
                <a:solidFill>
                  <a:srgbClr val="00316B"/>
                </a:solidFill>
                <a:latin typeface="Cambria" pitchFamily="18" charset="0"/>
              </a:rPr>
              <a:t>Как стать </a:t>
            </a:r>
          </a:p>
          <a:p>
            <a:r>
              <a:rPr lang="ru-RU" sz="1600" b="1" cap="all" dirty="0">
                <a:solidFill>
                  <a:srgbClr val="00316B"/>
                </a:solidFill>
                <a:latin typeface="Cambria" pitchFamily="18" charset="0"/>
              </a:rPr>
              <a:t>участником? </a:t>
            </a:r>
          </a:p>
          <a:p>
            <a:pPr algn="ctr"/>
            <a:endParaRPr lang="ru-RU" sz="2000" dirty="0">
              <a:solidFill>
                <a:srgbClr val="00316B"/>
              </a:solidFill>
              <a:latin typeface="Cambria" pitchFamily="18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B0ECEBCF-8392-42AF-94CC-025C971554F0}"/>
              </a:ext>
            </a:extLst>
          </p:cNvPr>
          <p:cNvSpPr/>
          <p:nvPr/>
        </p:nvSpPr>
        <p:spPr>
          <a:xfrm>
            <a:off x="2421345" y="4793836"/>
            <a:ext cx="2912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316B"/>
                </a:solidFill>
                <a:latin typeface="Cambria" pitchFamily="18" charset="0"/>
              </a:rPr>
              <a:t>1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D569F28B-91BB-4C16-B836-5439936A7AEA}"/>
              </a:ext>
            </a:extLst>
          </p:cNvPr>
          <p:cNvSpPr/>
          <p:nvPr/>
        </p:nvSpPr>
        <p:spPr>
          <a:xfrm>
            <a:off x="1494167" y="5383949"/>
            <a:ext cx="227879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316B"/>
                </a:solidFill>
                <a:latin typeface="Cambria" pitchFamily="18" charset="0"/>
              </a:rPr>
              <a:t>Получить информацию</a:t>
            </a:r>
          </a:p>
          <a:p>
            <a:pPr algn="ctr"/>
            <a:endParaRPr lang="ru-RU" sz="2000" dirty="0">
              <a:solidFill>
                <a:srgbClr val="00316B"/>
              </a:solidFill>
              <a:latin typeface="Cambria" pitchFamily="18" charset="0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7AD5B5BC-F3B4-4770-A45E-82C1F53704DA}"/>
              </a:ext>
            </a:extLst>
          </p:cNvPr>
          <p:cNvSpPr/>
          <p:nvPr/>
        </p:nvSpPr>
        <p:spPr>
          <a:xfrm>
            <a:off x="3514189" y="5322496"/>
            <a:ext cx="22787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316B"/>
                </a:solidFill>
                <a:latin typeface="Cambria" pitchFamily="18" charset="0"/>
              </a:rPr>
              <a:t>Подать </a:t>
            </a:r>
          </a:p>
          <a:p>
            <a:pPr algn="ctr"/>
            <a:r>
              <a:rPr lang="ru-RU" sz="1400" b="1" dirty="0">
                <a:solidFill>
                  <a:srgbClr val="00316B"/>
                </a:solidFill>
                <a:latin typeface="Cambria" pitchFamily="18" charset="0"/>
              </a:rPr>
              <a:t>заявку</a:t>
            </a:r>
          </a:p>
          <a:p>
            <a:pPr algn="ctr"/>
            <a:endParaRPr lang="ru-RU" sz="2000" dirty="0">
              <a:solidFill>
                <a:srgbClr val="00316B"/>
              </a:solidFill>
              <a:latin typeface="Cambria" pitchFamily="18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F55E9E72-A554-40C8-B337-935129FBAD09}"/>
              </a:ext>
            </a:extLst>
          </p:cNvPr>
          <p:cNvSpPr/>
          <p:nvPr/>
        </p:nvSpPr>
        <p:spPr>
          <a:xfrm>
            <a:off x="5341475" y="5323524"/>
            <a:ext cx="22787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316B"/>
                </a:solidFill>
                <a:latin typeface="Cambria" pitchFamily="18" charset="0"/>
              </a:rPr>
              <a:t>Получить </a:t>
            </a:r>
          </a:p>
          <a:p>
            <a:pPr algn="ctr"/>
            <a:r>
              <a:rPr lang="ru-RU" sz="1400" b="1" dirty="0">
                <a:solidFill>
                  <a:srgbClr val="00316B"/>
                </a:solidFill>
                <a:latin typeface="Cambria" pitchFamily="18" charset="0"/>
              </a:rPr>
              <a:t>приглашение</a:t>
            </a:r>
            <a:endParaRPr lang="ru-RU" sz="2000" b="1" dirty="0">
              <a:solidFill>
                <a:srgbClr val="00316B"/>
              </a:solidFill>
              <a:latin typeface="Cambria" pitchFamily="18" charset="0"/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9E31B7A2-1D61-4221-83CA-48DC4553DF30}"/>
              </a:ext>
            </a:extLst>
          </p:cNvPr>
          <p:cNvSpPr/>
          <p:nvPr/>
        </p:nvSpPr>
        <p:spPr>
          <a:xfrm>
            <a:off x="7163882" y="5327355"/>
            <a:ext cx="22787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316B"/>
                </a:solidFill>
                <a:latin typeface="Cambria" pitchFamily="18" charset="0"/>
              </a:rPr>
              <a:t>Принять </a:t>
            </a:r>
          </a:p>
          <a:p>
            <a:pPr algn="ctr"/>
            <a:r>
              <a:rPr lang="ru-RU" sz="1400" b="1" dirty="0">
                <a:solidFill>
                  <a:srgbClr val="00316B"/>
                </a:solidFill>
                <a:latin typeface="Cambria" pitchFamily="18" charset="0"/>
              </a:rPr>
              <a:t>участие</a:t>
            </a:r>
            <a:endParaRPr lang="ru-RU" sz="2000" b="1" dirty="0">
              <a:solidFill>
                <a:srgbClr val="00316B"/>
              </a:solidFill>
              <a:latin typeface="Cambria" pitchFamily="18" charset="0"/>
            </a:endParaRPr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BBD76B67-7459-447C-91F0-5A679DA7A60B}"/>
              </a:ext>
            </a:extLst>
          </p:cNvPr>
          <p:cNvSpPr/>
          <p:nvPr/>
        </p:nvSpPr>
        <p:spPr>
          <a:xfrm>
            <a:off x="4363891" y="4801383"/>
            <a:ext cx="584775" cy="584775"/>
          </a:xfrm>
          <a:prstGeom prst="ellipse">
            <a:avLst/>
          </a:prstGeom>
          <a:solidFill>
            <a:srgbClr val="F375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AE565841-F225-41F8-AC7E-3F77D08427AA}"/>
              </a:ext>
            </a:extLst>
          </p:cNvPr>
          <p:cNvSpPr/>
          <p:nvPr/>
        </p:nvSpPr>
        <p:spPr>
          <a:xfrm>
            <a:off x="4445520" y="4784843"/>
            <a:ext cx="2912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316B"/>
                </a:solidFill>
                <a:latin typeface="Cambria" pitchFamily="18" charset="0"/>
              </a:rPr>
              <a:t>2</a:t>
            </a:r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0550122D-6413-43DE-AADB-6913A599D852}"/>
              </a:ext>
            </a:extLst>
          </p:cNvPr>
          <p:cNvSpPr/>
          <p:nvPr/>
        </p:nvSpPr>
        <p:spPr>
          <a:xfrm>
            <a:off x="6177307" y="4789137"/>
            <a:ext cx="584775" cy="584775"/>
          </a:xfrm>
          <a:prstGeom prst="ellipse">
            <a:avLst/>
          </a:prstGeom>
          <a:solidFill>
            <a:srgbClr val="C678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FF439738-0B53-4E50-B299-7E953B5E7769}"/>
              </a:ext>
            </a:extLst>
          </p:cNvPr>
          <p:cNvSpPr/>
          <p:nvPr/>
        </p:nvSpPr>
        <p:spPr>
          <a:xfrm>
            <a:off x="6277795" y="4780936"/>
            <a:ext cx="2912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316B"/>
                </a:solidFill>
                <a:latin typeface="Cambria" pitchFamily="18" charset="0"/>
              </a:rPr>
              <a:t>3</a:t>
            </a:r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26809DE6-264D-425C-9404-47249F48E219}"/>
              </a:ext>
            </a:extLst>
          </p:cNvPr>
          <p:cNvSpPr/>
          <p:nvPr/>
        </p:nvSpPr>
        <p:spPr>
          <a:xfrm>
            <a:off x="8010743" y="4777504"/>
            <a:ext cx="584775" cy="584775"/>
          </a:xfrm>
          <a:prstGeom prst="ellipse">
            <a:avLst/>
          </a:prstGeom>
          <a:solidFill>
            <a:srgbClr val="20B6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B31E3608-2AFB-4986-A7AC-B84053252069}"/>
              </a:ext>
            </a:extLst>
          </p:cNvPr>
          <p:cNvSpPr/>
          <p:nvPr/>
        </p:nvSpPr>
        <p:spPr>
          <a:xfrm>
            <a:off x="8071472" y="4761128"/>
            <a:ext cx="2912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316B"/>
                </a:solidFill>
                <a:latin typeface="Cambria" pitchFamily="18" charset="0"/>
              </a:rPr>
              <a:t>4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47D24B2D-DD3E-4B4B-B94E-408518E33D16}"/>
              </a:ext>
            </a:extLst>
          </p:cNvPr>
          <p:cNvSpPr/>
          <p:nvPr/>
        </p:nvSpPr>
        <p:spPr>
          <a:xfrm>
            <a:off x="1304887" y="5620794"/>
            <a:ext cx="2664639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solidFill>
                  <a:srgbClr val="00316B"/>
                </a:solidFill>
                <a:latin typeface="Cambria" pitchFamily="18" charset="0"/>
              </a:rPr>
              <a:t>от социального работника</a:t>
            </a:r>
          </a:p>
          <a:p>
            <a:pPr algn="ctr"/>
            <a:r>
              <a:rPr lang="en-US" sz="1300" i="1" dirty="0">
                <a:solidFill>
                  <a:schemeClr val="accent1">
                    <a:lumMod val="75000"/>
                  </a:schemeClr>
                </a:solidFill>
                <a:latin typeface="Cambria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https://novorossiysk-kcson.ru</a:t>
            </a:r>
            <a:endParaRPr lang="ru-RU" sz="1300" i="1" dirty="0">
              <a:solidFill>
                <a:schemeClr val="accent1">
                  <a:lumMod val="75000"/>
                </a:schemeClr>
              </a:solidFill>
              <a:latin typeface="Cambria" pitchFamily="18" charset="0"/>
            </a:endParaRPr>
          </a:p>
          <a:p>
            <a:pPr algn="ctr"/>
            <a:r>
              <a:rPr lang="ru-RU" sz="1300" dirty="0">
                <a:solidFill>
                  <a:srgbClr val="00316B"/>
                </a:solidFill>
                <a:latin typeface="Cambria" pitchFamily="18" charset="0"/>
              </a:rPr>
              <a:t>8 (8617) 64-43-46</a:t>
            </a:r>
          </a:p>
          <a:p>
            <a:pPr algn="ctr"/>
            <a:endParaRPr lang="ru-RU" sz="2000" dirty="0">
              <a:solidFill>
                <a:srgbClr val="00316B"/>
              </a:solidFill>
              <a:latin typeface="Cambria" pitchFamily="18" charset="0"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AF255ED2-1585-4954-9847-9C61CB6115DD}"/>
              </a:ext>
            </a:extLst>
          </p:cNvPr>
          <p:cNvSpPr/>
          <p:nvPr/>
        </p:nvSpPr>
        <p:spPr>
          <a:xfrm>
            <a:off x="3322658" y="5790747"/>
            <a:ext cx="266463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solidFill>
                  <a:srgbClr val="00316B"/>
                </a:solidFill>
                <a:latin typeface="Cambria" pitchFamily="18" charset="0"/>
              </a:rPr>
              <a:t>в письменной или </a:t>
            </a:r>
          </a:p>
          <a:p>
            <a:pPr algn="ctr"/>
            <a:r>
              <a:rPr lang="ru-RU" sz="1300" dirty="0">
                <a:solidFill>
                  <a:srgbClr val="00316B"/>
                </a:solidFill>
                <a:latin typeface="Cambria" pitchFamily="18" charset="0"/>
              </a:rPr>
              <a:t>в устной форме</a:t>
            </a:r>
          </a:p>
          <a:p>
            <a:pPr algn="ctr"/>
            <a:endParaRPr lang="ru-RU" sz="2000" dirty="0">
              <a:solidFill>
                <a:srgbClr val="00316B"/>
              </a:solidFill>
              <a:latin typeface="Cambria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EE1662D-3AF3-428D-A262-CE41A96701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557" y="5855525"/>
            <a:ext cx="486274" cy="48627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8EEC3EF-B332-4D8A-BA67-49FDEC4792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411" y="5858611"/>
            <a:ext cx="523220" cy="52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08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3788"/>
          <a:stretch/>
        </p:blipFill>
        <p:spPr>
          <a:xfrm flipV="1">
            <a:off x="0" y="6542117"/>
            <a:ext cx="12192000" cy="3158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9" y="0"/>
            <a:ext cx="12192000" cy="654211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7996" y="11707"/>
            <a:ext cx="11696007" cy="6431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000"/>
              </a:lnSpc>
            </a:pPr>
            <a:r>
              <a:rPr lang="ru-RU" sz="2400" b="1" cap="all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Объединение серебряных волонтеров «Бриз»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6856802-BFAA-4617-8B73-C85F6C5877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3788"/>
          <a:stretch/>
        </p:blipFill>
        <p:spPr>
          <a:xfrm flipV="1">
            <a:off x="0" y="1"/>
            <a:ext cx="12192000" cy="7902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7997" y="602974"/>
            <a:ext cx="116960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316B"/>
                </a:solidFill>
                <a:latin typeface="Cambria" pitchFamily="18" charset="0"/>
              </a:rPr>
              <a:t>Для реализации практики в 2020 году был сформирован отряд серебряных волонтеров из нескольких добровольцев, который преобразовался в объединение серебряных волонтеров «Бриз».  </a:t>
            </a:r>
          </a:p>
          <a:p>
            <a:pPr algn="ctr"/>
            <a:r>
              <a:rPr lang="ru-RU" sz="1600" dirty="0">
                <a:solidFill>
                  <a:srgbClr val="00316B"/>
                </a:solidFill>
                <a:latin typeface="Cambria" pitchFamily="18" charset="0"/>
              </a:rPr>
              <a:t>Серебряные волонтеры работают под девизом «Больше радости и здоровья!»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505F06-C8C0-4011-93C1-E7B069859D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648" y="1423236"/>
            <a:ext cx="4848238" cy="3234420"/>
          </a:xfrm>
          <a:prstGeom prst="rect">
            <a:avLst/>
          </a:prstGeom>
          <a:ln w="19050">
            <a:solidFill>
              <a:schemeClr val="bg1">
                <a:lumMod val="95000"/>
              </a:schemeClr>
            </a:solidFill>
          </a:ln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9106F14-A54A-42F3-9DDD-1DCB3668FB40}"/>
              </a:ext>
            </a:extLst>
          </p:cNvPr>
          <p:cNvSpPr/>
          <p:nvPr/>
        </p:nvSpPr>
        <p:spPr>
          <a:xfrm>
            <a:off x="247996" y="4630280"/>
            <a:ext cx="11696006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600" dirty="0">
                <a:solidFill>
                  <a:srgbClr val="00316B"/>
                </a:solidFill>
                <a:latin typeface="Cambria" pitchFamily="18" charset="0"/>
              </a:rPr>
              <a:t>Волонтеры прошли обучение в школе волонтерского мастерства «Штурвал», приняли участие в практико-ориентированном семинаре во Всероссийском детском центре «Орленок».</a:t>
            </a:r>
          </a:p>
          <a:p>
            <a:pPr algn="just">
              <a:spcAft>
                <a:spcPts val="600"/>
              </a:spcAft>
            </a:pPr>
            <a:r>
              <a:rPr lang="ru-RU" sz="1600" dirty="0">
                <a:solidFill>
                  <a:srgbClr val="00316B"/>
                </a:solidFill>
                <a:latin typeface="Cambria" pitchFamily="18" charset="0"/>
              </a:rPr>
              <a:t>Они первые помощники в организации работы «Центра активного долголетия». Проводят мотивационные встречи с гражданами старшего возраста с целью привлечения их к занятиям по интересам. Особое внимание уделяется маломобильным получателям услуг на дому. Организуют поздравление с праздниками и по случаю юбилея долгожителей. Такие занятия помогают получателям услуг преодолеть последствия социальной изоляции, избавиться от одиночества, обрести друзей.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D866C93-ECD6-4EA9-8EC2-DB95843053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6114" y="1423236"/>
            <a:ext cx="5698793" cy="3232921"/>
          </a:xfrm>
          <a:prstGeom prst="rect">
            <a:avLst/>
          </a:prstGeom>
          <a:ln w="19050"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1934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3788"/>
          <a:stretch/>
        </p:blipFill>
        <p:spPr>
          <a:xfrm flipV="1">
            <a:off x="0" y="6542117"/>
            <a:ext cx="12192000" cy="3158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2" y="0"/>
            <a:ext cx="12192000" cy="654211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7996" y="0"/>
            <a:ext cx="11696007" cy="685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200"/>
              </a:lnSpc>
            </a:pPr>
            <a:r>
              <a:rPr lang="ru-RU" sz="2400" b="1" cap="all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социальный туризм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6856802-BFAA-4617-8B73-C85F6C5877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3788"/>
          <a:stretch/>
        </p:blipFill>
        <p:spPr>
          <a:xfrm flipV="1">
            <a:off x="0" y="1"/>
            <a:ext cx="12192000" cy="7902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2191" y="521949"/>
            <a:ext cx="113621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Клуб путешественников «Меридиан»</a:t>
            </a:r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718F1E3-8C5A-4007-B66E-1D3B26B76F97}"/>
              </a:ext>
            </a:extLst>
          </p:cNvPr>
          <p:cNvSpPr/>
          <p:nvPr/>
        </p:nvSpPr>
        <p:spPr>
          <a:xfrm>
            <a:off x="247996" y="859452"/>
            <a:ext cx="116960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600" dirty="0">
                <a:solidFill>
                  <a:srgbClr val="00316B"/>
                </a:solidFill>
                <a:latin typeface="Cambria" pitchFamily="18" charset="0"/>
              </a:rPr>
              <a:t>Социальный туризм является одной из самых эффективных практик активного долголетия, в основе ее использования                   в работе Центра лежит идея сочетания культурно-познавательных и лечебно-оздоровительных аспектов при организации и проведении мероприятий социального туризма.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AA43097-1DA7-4F9F-9F0E-D4E3409749BD}"/>
              </a:ext>
            </a:extLst>
          </p:cNvPr>
          <p:cNvSpPr/>
          <p:nvPr/>
        </p:nvSpPr>
        <p:spPr>
          <a:xfrm>
            <a:off x="247996" y="5048666"/>
            <a:ext cx="11696006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600" dirty="0">
                <a:solidFill>
                  <a:srgbClr val="00316B"/>
                </a:solidFill>
                <a:latin typeface="Cambria" pitchFamily="18" charset="0"/>
              </a:rPr>
              <a:t>Особое внимание уделяется привлечению к экскурсионным мероприятиям инвалидов и маломобильных граждан.                         Для них серебряными волонтерами организовано сопровождение и проведение виртуальных экскурсий на дому. </a:t>
            </a:r>
          </a:p>
          <a:p>
            <a:pPr algn="just">
              <a:spcAft>
                <a:spcPts val="600"/>
              </a:spcAft>
            </a:pPr>
            <a:r>
              <a:rPr lang="ru-RU" sz="1600" dirty="0">
                <a:solidFill>
                  <a:srgbClr val="00316B"/>
                </a:solidFill>
                <a:latin typeface="Cambria" pitchFamily="18" charset="0"/>
              </a:rPr>
              <a:t>За период внедрения практики с начала 2021 значительно расширена география экскурсий – Краснодарский край, Республика Адыгея, Крым. Все экскурсии для участников практики проводятся бесплатно на основе социального партнерства.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74CF31D-047B-4398-8ADB-DF4EFE8BF1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091" y="1710985"/>
            <a:ext cx="5413075" cy="3304647"/>
          </a:xfrm>
          <a:prstGeom prst="rect">
            <a:avLst/>
          </a:prstGeom>
          <a:ln w="19050">
            <a:solidFill>
              <a:schemeClr val="bg1">
                <a:lumMod val="95000"/>
              </a:schemeClr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EA538EE-8A8E-41D4-A11A-DED47C5046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"/>
          <a:stretch/>
        </p:blipFill>
        <p:spPr>
          <a:xfrm>
            <a:off x="5954894" y="1710985"/>
            <a:ext cx="5800015" cy="3304647"/>
          </a:xfrm>
          <a:prstGeom prst="rect">
            <a:avLst/>
          </a:prstGeom>
          <a:ln w="19050"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3927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3788"/>
          <a:stretch/>
        </p:blipFill>
        <p:spPr>
          <a:xfrm flipV="1">
            <a:off x="0" y="6542117"/>
            <a:ext cx="12192000" cy="3158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9" y="0"/>
            <a:ext cx="12192000" cy="654211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7996" y="11707"/>
            <a:ext cx="11696007" cy="6431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000"/>
              </a:lnSpc>
            </a:pPr>
            <a:r>
              <a:rPr lang="ru-RU" sz="2400" b="1" cap="all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Школа информационных технологий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6856802-BFAA-4617-8B73-C85F6C5877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3788"/>
          <a:stretch/>
        </p:blipFill>
        <p:spPr>
          <a:xfrm flipV="1">
            <a:off x="0" y="1"/>
            <a:ext cx="12192000" cy="7902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4683" y="654898"/>
            <a:ext cx="119105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316B"/>
                </a:solidFill>
                <a:latin typeface="Cambria" pitchFamily="18" charset="0"/>
              </a:rPr>
              <a:t>Повышение уровня информационной грамотности пожилых людей значительно влияет на повышение уровня их социальной активности и способствует преодолению социальной изоляции, восстановлению разрушенных социальных связей.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097A267-0B62-463F-91D0-0932DD96D1AE}"/>
              </a:ext>
            </a:extLst>
          </p:cNvPr>
          <p:cNvSpPr/>
          <p:nvPr/>
        </p:nvSpPr>
        <p:spPr>
          <a:xfrm>
            <a:off x="231962" y="4996413"/>
            <a:ext cx="11696006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600" dirty="0">
                <a:solidFill>
                  <a:srgbClr val="00316B"/>
                </a:solidFill>
                <a:latin typeface="Cambria" pitchFamily="18" charset="0"/>
              </a:rPr>
              <a:t>Занятия в Школе информационных технологий для получателей услуг предусматривают не только подготовку пользователей ПК, но и уверенное владение современными цифровыми гаджетами, изготовление и размещение                                в интернете видеороликов,  получение знаний по информационной безопасности в социальных сетях.</a:t>
            </a:r>
          </a:p>
          <a:p>
            <a:pPr algn="just">
              <a:spcAft>
                <a:spcPts val="600"/>
              </a:spcAft>
            </a:pPr>
            <a:r>
              <a:rPr lang="ru-RU" sz="1600" dirty="0">
                <a:solidFill>
                  <a:srgbClr val="00316B"/>
                </a:solidFill>
                <a:latin typeface="Cambria" pitchFamily="18" charset="0"/>
              </a:rPr>
              <a:t>Новым направлением в работе Школы информационных технологий стала организация занятий для группы людей                          с ограниченными возможностями здоровья из общества глухих с сурдопереводчиком.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22F7D7-0A4A-48C4-82DB-1BD4AA2F23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70" y="1326402"/>
            <a:ext cx="5364965" cy="3576945"/>
          </a:xfrm>
          <a:prstGeom prst="rect">
            <a:avLst/>
          </a:prstGeom>
          <a:ln w="19050">
            <a:solidFill>
              <a:schemeClr val="bg1">
                <a:lumMod val="95000"/>
              </a:schemeClr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2656A75-BE37-45ED-A7B0-BC0C8B8866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5850" y="1326402"/>
            <a:ext cx="5259080" cy="3576945"/>
          </a:xfrm>
          <a:prstGeom prst="rect">
            <a:avLst/>
          </a:prstGeom>
          <a:ln w="19050"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4309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3788"/>
          <a:stretch/>
        </p:blipFill>
        <p:spPr>
          <a:xfrm flipV="1">
            <a:off x="0" y="6542117"/>
            <a:ext cx="12192000" cy="3158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9" y="0"/>
            <a:ext cx="12192000" cy="654211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7996" y="11707"/>
            <a:ext cx="11696007" cy="6431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000"/>
              </a:lnSpc>
            </a:pPr>
            <a:r>
              <a:rPr lang="ru-RU" sz="2400" b="1" cap="all" dirty="0">
                <a:solidFill>
                  <a:srgbClr val="00316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Вокал и народные инструменты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6856802-BFAA-4617-8B73-C85F6C5877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3788"/>
          <a:stretch/>
        </p:blipFill>
        <p:spPr>
          <a:xfrm flipV="1">
            <a:off x="0" y="1"/>
            <a:ext cx="12192000" cy="7902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1961" y="593935"/>
            <a:ext cx="116960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316B"/>
                </a:solidFill>
                <a:latin typeface="Cambria" pitchFamily="18" charset="0"/>
              </a:rPr>
              <a:t>Люди старшего возраста с большой активностью, забыв про болезни и домашние дела, спешат на занятия в группу вокала и народных инструментов.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097A267-0B62-463F-91D0-0932DD96D1AE}"/>
              </a:ext>
            </a:extLst>
          </p:cNvPr>
          <p:cNvSpPr/>
          <p:nvPr/>
        </p:nvSpPr>
        <p:spPr>
          <a:xfrm>
            <a:off x="231961" y="5032473"/>
            <a:ext cx="11696006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600" dirty="0">
                <a:solidFill>
                  <a:srgbClr val="00316B"/>
                </a:solidFill>
                <a:latin typeface="Cambria" pitchFamily="18" charset="0"/>
              </a:rPr>
              <a:t>Освоение приемов игры на народных инструментах – активный умственно-физический процесс, способствующий развитию мелкой моторики рук. Сохранение подвижности пальцев у пожилых людей непосредственно связано с ясностью речи и активностью работы мозга. </a:t>
            </a:r>
          </a:p>
          <a:p>
            <a:pPr algn="just">
              <a:spcAft>
                <a:spcPts val="600"/>
              </a:spcAft>
            </a:pPr>
            <a:r>
              <a:rPr lang="ru-RU" sz="1600" dirty="0">
                <a:solidFill>
                  <a:srgbClr val="00316B"/>
                </a:solidFill>
                <a:latin typeface="Cambria" pitchFamily="18" charset="0"/>
              </a:rPr>
              <a:t>Таким образом, эти занятия не только вносят разнообразие в жизнь получателей услуг, но и приносят немалую пользу их здоровью.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2524F7-81E7-43FD-85A9-AD41368725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63" y="1233340"/>
            <a:ext cx="5616320" cy="3744503"/>
          </a:xfrm>
          <a:prstGeom prst="rect">
            <a:avLst/>
          </a:prstGeom>
          <a:ln w="19050">
            <a:solidFill>
              <a:schemeClr val="bg1">
                <a:lumMod val="95000"/>
              </a:schemeClr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58C7D92-A84E-41AD-8662-160E6DFBC5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184" y="1233341"/>
            <a:ext cx="5616753" cy="3744502"/>
          </a:xfrm>
          <a:prstGeom prst="rect">
            <a:avLst/>
          </a:prstGeom>
          <a:ln w="19050"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471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27481</TotalTime>
  <Words>1279</Words>
  <Application>Microsoft Office PowerPoint</Application>
  <PresentationFormat>Широкоэкранный</PresentationFormat>
  <Paragraphs>177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Cambria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User</cp:lastModifiedBy>
  <cp:revision>573</cp:revision>
  <cp:lastPrinted>2022-03-17T12:54:55Z</cp:lastPrinted>
  <dcterms:created xsi:type="dcterms:W3CDTF">2019-08-08T06:32:03Z</dcterms:created>
  <dcterms:modified xsi:type="dcterms:W3CDTF">2022-10-18T14:22:47Z</dcterms:modified>
</cp:coreProperties>
</file>