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5" r:id="rId2"/>
    <p:sldId id="478" r:id="rId3"/>
    <p:sldId id="485" r:id="rId4"/>
    <p:sldId id="479" r:id="rId5"/>
    <p:sldId id="484" r:id="rId6"/>
    <p:sldId id="486" r:id="rId7"/>
    <p:sldId id="487" r:id="rId8"/>
    <p:sldId id="476" r:id="rId9"/>
  </p:sldIdLst>
  <p:sldSz cx="12192000" cy="6858000"/>
  <p:notesSz cx="6858000" cy="9144000"/>
  <p:defaultTextStyle>
    <a:defPPr>
      <a:defRPr lang="ru-RU"/>
    </a:defPPr>
    <a:lvl1pPr marL="0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1pPr>
    <a:lvl2pPr marL="1825145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2pPr>
    <a:lvl3pPr marL="3650288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3pPr>
    <a:lvl4pPr marL="5475433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4pPr>
    <a:lvl5pPr marL="7300576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5pPr>
    <a:lvl6pPr marL="9125721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6pPr>
    <a:lvl7pPr marL="10950866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7pPr>
    <a:lvl8pPr marL="12776009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8pPr>
    <a:lvl9pPr marL="14601154" algn="l" defTabSz="3650288" rtl="0" eaLnBrk="1" latinLnBrk="0" hangingPunct="1">
      <a:defRPr sz="71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E7"/>
    <a:srgbClr val="0033A0"/>
    <a:srgbClr val="CF4520"/>
    <a:srgbClr val="000000"/>
    <a:srgbClr val="0031A0"/>
    <a:srgbClr val="0032A0"/>
    <a:srgbClr val="006A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598" autoAdjust="0"/>
  </p:normalViewPr>
  <p:slideViewPr>
    <p:cSldViewPr snapToGrid="0" snapToObjects="1">
      <p:cViewPr varScale="1">
        <p:scale>
          <a:sx n="109" d="100"/>
          <a:sy n="109" d="100"/>
        </p:scale>
        <p:origin x="468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376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55014611830566E-2"/>
          <c:y val="1.8316282722287185E-2"/>
          <c:w val="0.83971711521384262"/>
          <c:h val="0.8937513214043801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20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0-2C4C-9F55-6E2F8F2306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12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0-2C4C-9F55-6E2F8F2306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0-2C4C-9F55-6E2F8F230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39168"/>
        <c:axId val="124040704"/>
      </c:areaChart>
      <c:dateAx>
        <c:axId val="12403916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040704"/>
        <c:crosses val="autoZero"/>
        <c:auto val="1"/>
        <c:lblOffset val="100"/>
        <c:baseTimeUnit val="months"/>
      </c:dateAx>
      <c:valAx>
        <c:axId val="1240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03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0-EB41-A590-04B8D32E6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0-EB41-A590-04B8D32E6A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0-EB41-A590-04B8D32E6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144064"/>
        <c:axId val="123145600"/>
      </c:barChart>
      <c:catAx>
        <c:axId val="12314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145600"/>
        <c:crosses val="autoZero"/>
        <c:auto val="1"/>
        <c:lblAlgn val="ctr"/>
        <c:lblOffset val="100"/>
        <c:noMultiLvlLbl val="0"/>
      </c:catAx>
      <c:valAx>
        <c:axId val="12314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1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8E9A8-4CA5-3C4D-93B0-BBDA5325A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B81C-411F-0C43-9164-850181D6B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FD1-1369-B640-ADAD-0E6E796B53D3}" type="datetimeFigureOut">
              <a:rPr lang="x-none" smtClean="0"/>
              <a:pPr/>
              <a:t>29.08.2022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F8D07-2CAC-4F41-9927-6E091080F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481A0-F2CD-A142-A620-E0A4EE26CF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28D25-EFA5-2A49-BB7E-3930B7D74BD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28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054B08-CA46-904A-9AED-5403B8287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2FA08-872A-6E49-8389-0906F2C4A8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B8FCC-649E-2F46-9483-C4A4284A0DF7}" type="datetimeFigureOut">
              <a:rPr lang="x-none" smtClean="0"/>
              <a:pPr/>
              <a:t>29.08.2022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F08380-6384-3D4F-A1DE-19A605454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20BE23-4AC6-254B-A31C-D6F78D4A1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82FB8-EB20-4A4B-B8E2-A602247D34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F074-F5E7-024D-AFFD-0FDABFBF3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2D82-82A2-EC44-8D67-D7946490BDC8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2D82-82A2-EC44-8D67-D7946490BDC8}" type="slidenum">
              <a:rPr lang="x-none" smtClean="0"/>
              <a:pPr/>
              <a:t>2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851102"/>
            <a:ext cx="5724524" cy="226369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Апробация целевых модельных полномочий </a:t>
            </a:r>
            <a:br>
              <a:rPr lang="ru-RU" dirty="0"/>
            </a:br>
            <a:r>
              <a:rPr lang="ru-RU" dirty="0"/>
              <a:t>в рамках предоставления новых сервисов во Владимирской области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63D9DB-5E19-604D-B1E6-1A9F8619AD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8FDCA-4715-074A-A318-0F46516D3FD2}"/>
              </a:ext>
            </a:extLst>
          </p:cNvPr>
          <p:cNvSpPr txBox="1">
            <a:spLocks/>
          </p:cNvSpPr>
          <p:nvPr userDrawn="1"/>
        </p:nvSpPr>
        <p:spPr>
          <a:xfrm>
            <a:off x="584316" y="5384168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кандидат социологических наук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810824-E8B0-BB43-8ADA-96DAFD323FDF}"/>
              </a:ext>
            </a:extLst>
          </p:cNvPr>
          <p:cNvSpPr txBox="1">
            <a:spLocks/>
          </p:cNvSpPr>
          <p:nvPr userDrawn="1"/>
        </p:nvSpPr>
        <p:spPr>
          <a:xfrm>
            <a:off x="3421024" y="5417495"/>
            <a:ext cx="2357926" cy="4708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Александр Викторович Орлов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Начальник отдела проектной деятельности ГКУ ЦЗН г. Владимир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871277" y="615916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 err="1"/>
              <a:t>vladzan.ru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9E335B-BC0D-5447-9B9F-A5D6FD11E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584200"/>
            <a:ext cx="1404447" cy="558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9C21D-2C17-8C45-AD24-27C55D1E8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4" y="614940"/>
            <a:ext cx="1786165" cy="485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3D4D09-030D-A648-9D28-6A1963E5F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480646"/>
            <a:ext cx="4104302" cy="63773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049F66-F5B9-4647-8B55-85EE45A6E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682963"/>
            <a:ext cx="38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1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-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283036"/>
            <a:ext cx="5724524" cy="20579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центра занятости населения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DE61289-838C-5742-94ED-921D83801671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12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50FADBE0-98BE-EE45-8D47-62E3E6669FBB}"/>
              </a:ext>
            </a:extLst>
          </p:cNvPr>
          <p:cNvSpPr/>
          <p:nvPr userDrawn="1"/>
        </p:nvSpPr>
        <p:spPr>
          <a:xfrm>
            <a:off x="8776881" y="3257347"/>
            <a:ext cx="1495832" cy="14958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C44085-CB28-A14D-AD14-194E57B4454F}"/>
              </a:ext>
            </a:extLst>
          </p:cNvPr>
          <p:cNvSpPr/>
          <p:nvPr userDrawn="1"/>
        </p:nvSpPr>
        <p:spPr>
          <a:xfrm>
            <a:off x="3906679" y="1700213"/>
            <a:ext cx="4737418" cy="47374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5779F8-F6E1-8A4E-9BAF-67EFD352F807}"/>
              </a:ext>
            </a:extLst>
          </p:cNvPr>
          <p:cNvSpPr/>
          <p:nvPr userDrawn="1"/>
        </p:nvSpPr>
        <p:spPr>
          <a:xfrm>
            <a:off x="642621" y="2417026"/>
            <a:ext cx="3219552" cy="3219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B04BAB7-867C-AD40-95D9-375C2E174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103" y="549414"/>
            <a:ext cx="6120447" cy="1277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Соотношение количества </a:t>
            </a:r>
            <a:br>
              <a:rPr lang="ru-RU" dirty="0"/>
            </a:br>
            <a:r>
              <a:rPr lang="ru-RU" dirty="0"/>
              <a:t>соискателей по жизненным </a:t>
            </a:r>
            <a:br>
              <a:rPr lang="ru-RU" dirty="0"/>
            </a:br>
            <a:r>
              <a:rPr lang="ru-RU" dirty="0"/>
              <a:t>ситуациям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E5A0A38-6A0A-6744-8A34-5E977B7A91E2}"/>
              </a:ext>
            </a:extLst>
          </p:cNvPr>
          <p:cNvSpPr txBox="1">
            <a:spLocks/>
          </p:cNvSpPr>
          <p:nvPr userDrawn="1"/>
        </p:nvSpPr>
        <p:spPr>
          <a:xfrm>
            <a:off x="10074648" y="2837498"/>
            <a:ext cx="1162895" cy="465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>
                <a:solidFill>
                  <a:schemeClr val="tx2"/>
                </a:solidFill>
              </a:rPr>
              <a:t>Открытие бизнеса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20A76EF-319A-F340-ABC6-84119312A1F8}"/>
              </a:ext>
            </a:extLst>
          </p:cNvPr>
          <p:cNvSpPr txBox="1">
            <a:spLocks/>
          </p:cNvSpPr>
          <p:nvPr userDrawn="1"/>
        </p:nvSpPr>
        <p:spPr>
          <a:xfrm>
            <a:off x="5301934" y="3085683"/>
            <a:ext cx="2025014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500" dirty="0">
                <a:solidFill>
                  <a:schemeClr val="bg1"/>
                </a:solidFill>
              </a:rPr>
              <a:t>68%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807E06C-1FA0-7B4F-A5A7-37FDF0415A99}"/>
              </a:ext>
            </a:extLst>
          </p:cNvPr>
          <p:cNvSpPr txBox="1">
            <a:spLocks/>
          </p:cNvSpPr>
          <p:nvPr userDrawn="1"/>
        </p:nvSpPr>
        <p:spPr>
          <a:xfrm>
            <a:off x="5339720" y="4019912"/>
            <a:ext cx="1162895" cy="465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>
                <a:solidFill>
                  <a:schemeClr val="bg1"/>
                </a:solidFill>
              </a:rPr>
              <a:t>Поиск работы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0E6E2BF-2106-1F45-A899-4BF47F0C10AB}"/>
              </a:ext>
            </a:extLst>
          </p:cNvPr>
          <p:cNvSpPr txBox="1">
            <a:spLocks/>
          </p:cNvSpPr>
          <p:nvPr userDrawn="1"/>
        </p:nvSpPr>
        <p:spPr>
          <a:xfrm>
            <a:off x="1308800" y="4108688"/>
            <a:ext cx="1906840" cy="465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>
                <a:solidFill>
                  <a:schemeClr val="bg1"/>
                </a:solidFill>
              </a:rPr>
              <a:t>Переобучение </a:t>
            </a:r>
            <a:br>
              <a:rPr lang="ru-RU" sz="1500" dirty="0">
                <a:solidFill>
                  <a:schemeClr val="bg1"/>
                </a:solidFill>
              </a:rPr>
            </a:br>
            <a:r>
              <a:rPr lang="ru-RU" sz="1500" dirty="0">
                <a:solidFill>
                  <a:schemeClr val="bg1"/>
                </a:solidFill>
              </a:rPr>
              <a:t>и </a:t>
            </a:r>
            <a:r>
              <a:rPr lang="ru-RU" sz="1500" dirty="0" err="1">
                <a:solidFill>
                  <a:schemeClr val="bg1"/>
                </a:solidFill>
              </a:rPr>
              <a:t>допобразование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A9F4725-F2E6-0544-9413-F5859A3EE4F9}"/>
              </a:ext>
            </a:extLst>
          </p:cNvPr>
          <p:cNvSpPr txBox="1">
            <a:spLocks/>
          </p:cNvSpPr>
          <p:nvPr userDrawn="1"/>
        </p:nvSpPr>
        <p:spPr>
          <a:xfrm>
            <a:off x="1292776" y="3459480"/>
            <a:ext cx="1069424" cy="64032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24%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27A9641-38CE-714F-96AE-242241CAF304}"/>
              </a:ext>
            </a:extLst>
          </p:cNvPr>
          <p:cNvSpPr txBox="1">
            <a:spLocks/>
          </p:cNvSpPr>
          <p:nvPr userDrawn="1"/>
        </p:nvSpPr>
        <p:spPr>
          <a:xfrm>
            <a:off x="9196536" y="3701792"/>
            <a:ext cx="1069424" cy="64032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8%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F483AF0E-A740-8D4E-9BEC-B9716EEB8B1D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DE408FC-2CEC-3740-9836-24B52A64A53A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4AFE20-9DE6-064A-B355-D4F569D51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E1B164AC-84FC-7A4B-AB51-15318AF82116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382574F-E58F-834D-91B9-C455083E92B3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3A7DA-DFA7-6E4A-8295-2327AEFC8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689AD28-3733-2C45-8C20-A4250C597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5628219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Этапы работы</a:t>
            </a:r>
            <a:r>
              <a:rPr lang="en-US" dirty="0"/>
              <a:t> </a:t>
            </a:r>
            <a:r>
              <a:rPr lang="ru-RU" dirty="0"/>
              <a:t>сервиса</a:t>
            </a:r>
            <a:r>
              <a:rPr lang="en-US" dirty="0"/>
              <a:t> </a:t>
            </a:r>
            <a:r>
              <a:rPr lang="ru-RU" dirty="0"/>
              <a:t>«Эффективная вакансия»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CA992-0972-6644-8D9D-F8049813C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2069793"/>
            <a:ext cx="1816304" cy="2143113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93E2E9E-DD4E-4045-810D-BA05C459F415}"/>
              </a:ext>
            </a:extLst>
          </p:cNvPr>
          <p:cNvSpPr txBox="1">
            <a:spLocks/>
          </p:cNvSpPr>
          <p:nvPr userDrawn="1"/>
        </p:nvSpPr>
        <p:spPr>
          <a:xfrm>
            <a:off x="752723" y="2628483"/>
            <a:ext cx="1039153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300" dirty="0">
                <a:solidFill>
                  <a:schemeClr val="bg1"/>
                </a:solidFill>
              </a:rPr>
              <a:t>01</a:t>
            </a:r>
            <a:endParaRPr lang="ru-RU" sz="63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F28142-A542-384E-B9B7-E3E09ADE0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2069793"/>
            <a:ext cx="1816304" cy="2143113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D2F5C13-891E-CF45-9AD3-429A48E237C0}"/>
              </a:ext>
            </a:extLst>
          </p:cNvPr>
          <p:cNvSpPr txBox="1">
            <a:spLocks/>
          </p:cNvSpPr>
          <p:nvPr userDrawn="1"/>
        </p:nvSpPr>
        <p:spPr>
          <a:xfrm>
            <a:off x="4209628" y="2628483"/>
            <a:ext cx="1039153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300" dirty="0">
                <a:solidFill>
                  <a:schemeClr val="bg1"/>
                </a:solidFill>
              </a:rPr>
              <a:t>02</a:t>
            </a:r>
            <a:endParaRPr lang="ru-RU" sz="63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138F-4CBE-104A-BFF0-F0ACD694E8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97" y="2040501"/>
            <a:ext cx="1845480" cy="217753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DBCF81B-977D-F348-A2AD-52DA1B7BB189}"/>
              </a:ext>
            </a:extLst>
          </p:cNvPr>
          <p:cNvSpPr txBox="1">
            <a:spLocks/>
          </p:cNvSpPr>
          <p:nvPr userDrawn="1"/>
        </p:nvSpPr>
        <p:spPr>
          <a:xfrm>
            <a:off x="7596884" y="2628483"/>
            <a:ext cx="1039153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300" dirty="0">
                <a:solidFill>
                  <a:schemeClr val="bg1"/>
                </a:solidFill>
              </a:rPr>
              <a:t>03</a:t>
            </a:r>
            <a:endParaRPr lang="ru-RU" sz="6300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BDF91F2-6320-EB46-8C8C-16C7BBC1FAA8}"/>
              </a:ext>
            </a:extLst>
          </p:cNvPr>
          <p:cNvSpPr txBox="1">
            <a:spLocks/>
          </p:cNvSpPr>
          <p:nvPr userDrawn="1"/>
        </p:nvSpPr>
        <p:spPr>
          <a:xfrm>
            <a:off x="600910" y="4500769"/>
            <a:ext cx="2240255" cy="8677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Анализ характеристик вакансии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C4D4478-9F99-4144-B394-1D5A67C41954}"/>
              </a:ext>
            </a:extLst>
          </p:cNvPr>
          <p:cNvSpPr txBox="1">
            <a:spLocks/>
          </p:cNvSpPr>
          <p:nvPr userDrawn="1"/>
        </p:nvSpPr>
        <p:spPr>
          <a:xfrm>
            <a:off x="4007768" y="4618140"/>
            <a:ext cx="2053819" cy="9868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Анализ запросов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и пожеланий 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соискателей</a:t>
            </a:r>
          </a:p>
          <a:p>
            <a:pPr>
              <a:lnSpc>
                <a:spcPts val="1900"/>
              </a:lnSpc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71E9EEE-0C0F-624C-96F2-E9B641CBB181}"/>
              </a:ext>
            </a:extLst>
          </p:cNvPr>
          <p:cNvSpPr txBox="1">
            <a:spLocks/>
          </p:cNvSpPr>
          <p:nvPr userDrawn="1"/>
        </p:nvSpPr>
        <p:spPr>
          <a:xfrm>
            <a:off x="7444554" y="4633501"/>
            <a:ext cx="2379918" cy="7414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Анализ аналогичных предложений 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на рынке труда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69F02-0119-1D49-94A5-DDAF878BF6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132" y="3108632"/>
            <a:ext cx="1422400" cy="5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FA5AFF-F7DA-6345-ADDF-C62B9CB11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26445" y="3108633"/>
            <a:ext cx="1384300" cy="5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5ADB75-9064-A14B-A854-FB91B0296D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8000" y="3108633"/>
            <a:ext cx="27940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F9D0A9-6612-B747-A5DF-E2640D7C9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38" y="2062574"/>
            <a:ext cx="1802427" cy="2126739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CB58DA1-B6CD-B943-80E2-51E8EA59A8F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8A2B58-433E-6442-9769-80ABBB19EC88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C86B81-1213-4A40-A48F-832744633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81F381E-F10D-1F4E-A1C6-0790DD2B1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5628219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Этапы работы</a:t>
            </a:r>
            <a:r>
              <a:rPr lang="en-US" dirty="0"/>
              <a:t> </a:t>
            </a:r>
            <a:r>
              <a:rPr lang="ru-RU" dirty="0"/>
              <a:t>сервиса</a:t>
            </a:r>
            <a:r>
              <a:rPr lang="en-US" dirty="0"/>
              <a:t> </a:t>
            </a:r>
            <a:r>
              <a:rPr lang="ru-RU" dirty="0"/>
              <a:t>«Эффективная вакансия»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39F09DD-5AE8-ED44-A907-6658E1843514}"/>
              </a:ext>
            </a:extLst>
          </p:cNvPr>
          <p:cNvSpPr txBox="1">
            <a:spLocks/>
          </p:cNvSpPr>
          <p:nvPr userDrawn="1"/>
        </p:nvSpPr>
        <p:spPr>
          <a:xfrm>
            <a:off x="4209628" y="2628483"/>
            <a:ext cx="1039153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300" dirty="0">
                <a:solidFill>
                  <a:schemeClr val="bg1"/>
                </a:solidFill>
              </a:rPr>
              <a:t>05</a:t>
            </a:r>
            <a:endParaRPr lang="ru-RU" sz="63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CAB9F0-B2CD-2842-99CE-E7969B99B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2040501"/>
            <a:ext cx="1845480" cy="217753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D2330F0-5F67-114E-81F8-766185899E8A}"/>
              </a:ext>
            </a:extLst>
          </p:cNvPr>
          <p:cNvSpPr txBox="1">
            <a:spLocks/>
          </p:cNvSpPr>
          <p:nvPr userDrawn="1"/>
        </p:nvSpPr>
        <p:spPr>
          <a:xfrm>
            <a:off x="726850" y="2628483"/>
            <a:ext cx="1293679" cy="9957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300" dirty="0">
                <a:solidFill>
                  <a:schemeClr val="bg1"/>
                </a:solidFill>
              </a:rPr>
              <a:t>04</a:t>
            </a:r>
            <a:endParaRPr lang="ru-RU" sz="6300" dirty="0">
              <a:solidFill>
                <a:schemeClr val="bg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58CB7C9-1ED7-EF47-B912-1294873D0D73}"/>
              </a:ext>
            </a:extLst>
          </p:cNvPr>
          <p:cNvSpPr txBox="1">
            <a:spLocks/>
          </p:cNvSpPr>
          <p:nvPr userDrawn="1"/>
        </p:nvSpPr>
        <p:spPr>
          <a:xfrm>
            <a:off x="4007768" y="4618140"/>
            <a:ext cx="2267620" cy="9868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Корректировка профиля вакансии, размещение в базе вакансий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9C91D3F-54DB-7F42-AB85-A9FFA24376C6}"/>
              </a:ext>
            </a:extLst>
          </p:cNvPr>
          <p:cNvSpPr txBox="1">
            <a:spLocks/>
          </p:cNvSpPr>
          <p:nvPr userDrawn="1"/>
        </p:nvSpPr>
        <p:spPr>
          <a:xfrm>
            <a:off x="550863" y="4626919"/>
            <a:ext cx="2379918" cy="98685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Подготовка рекомендаций по корректировке вакансии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3AB0B6F0-FAF0-E941-BE2F-2CBFD5A8DDDF}"/>
              </a:ext>
            </a:extLst>
          </p:cNvPr>
          <p:cNvSpPr txBox="1">
            <a:spLocks/>
          </p:cNvSpPr>
          <p:nvPr userDrawn="1"/>
        </p:nvSpPr>
        <p:spPr>
          <a:xfrm>
            <a:off x="7411833" y="1704874"/>
            <a:ext cx="1268607" cy="40999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Результат: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8D1AB38-E66B-6A43-A316-B1FF84042BAD}"/>
              </a:ext>
            </a:extLst>
          </p:cNvPr>
          <p:cNvSpPr txBox="1">
            <a:spLocks/>
          </p:cNvSpPr>
          <p:nvPr userDrawn="1"/>
        </p:nvSpPr>
        <p:spPr>
          <a:xfrm>
            <a:off x="7417382" y="2308300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в 2 раза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90CA065-9E52-894F-BBD7-9FFCE4DAA862}"/>
              </a:ext>
            </a:extLst>
          </p:cNvPr>
          <p:cNvSpPr txBox="1">
            <a:spLocks/>
          </p:cNvSpPr>
          <p:nvPr userDrawn="1"/>
        </p:nvSpPr>
        <p:spPr>
          <a:xfrm>
            <a:off x="7392144" y="4077072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в 10 раз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B5F1AC8-6FEE-3243-A545-63ADE0350F9D}"/>
              </a:ext>
            </a:extLst>
          </p:cNvPr>
          <p:cNvSpPr txBox="1">
            <a:spLocks/>
          </p:cNvSpPr>
          <p:nvPr userDrawn="1"/>
        </p:nvSpPr>
        <p:spPr>
          <a:xfrm>
            <a:off x="7391400" y="2999288"/>
            <a:ext cx="3515237" cy="7414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Увеличилось число кандидатов, пришедших на собеседование с работодателями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494427D-C669-534A-8F51-BFA07BB07D99}"/>
              </a:ext>
            </a:extLst>
          </p:cNvPr>
          <p:cNvSpPr txBox="1">
            <a:spLocks/>
          </p:cNvSpPr>
          <p:nvPr userDrawn="1"/>
        </p:nvSpPr>
        <p:spPr>
          <a:xfrm>
            <a:off x="7391400" y="4757101"/>
            <a:ext cx="3515237" cy="5064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Увеличилось числа кандидатов, принятых на работу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438A7-4FFD-CE48-8606-529062E8DF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8084" y="3108632"/>
            <a:ext cx="1409700" cy="50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A17EC2-7C51-274B-A6D5-CD0A048731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22662" y="3108635"/>
            <a:ext cx="6223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85720B5C-F2DA-F343-B5DE-7AFC2691F94B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CE008A8-5C7C-6947-9CC7-DBE502AE26C3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B33C32-7913-D340-9017-5E31586A8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9B64C1F-DAAB-F84F-9FBD-D35FCB365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47596"/>
            <a:ext cx="5628219" cy="4513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57B165D-54C0-C74F-8D4C-E4B94C6B592E}"/>
              </a:ext>
            </a:extLst>
          </p:cNvPr>
          <p:cNvSpPr txBox="1">
            <a:spLocks/>
          </p:cNvSpPr>
          <p:nvPr userDrawn="1"/>
        </p:nvSpPr>
        <p:spPr>
          <a:xfrm>
            <a:off x="595107" y="5288194"/>
            <a:ext cx="2379918" cy="1952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000" dirty="0">
                <a:solidFill>
                  <a:srgbClr val="000000"/>
                </a:solidFill>
              </a:rPr>
              <a:t>Подпись для фотографии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968CBD4-5A7D-DB4D-B530-EE6E8F5BD120}"/>
              </a:ext>
            </a:extLst>
          </p:cNvPr>
          <p:cNvSpPr txBox="1">
            <a:spLocks/>
          </p:cNvSpPr>
          <p:nvPr userDrawn="1"/>
        </p:nvSpPr>
        <p:spPr>
          <a:xfrm>
            <a:off x="6275388" y="5288194"/>
            <a:ext cx="1966875" cy="1952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000" dirty="0">
                <a:solidFill>
                  <a:srgbClr val="000000"/>
                </a:solidFill>
              </a:rPr>
              <a:t>Подпись для фотографии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5AD2-5BDF-C644-931B-9E616D125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1700213"/>
            <a:ext cx="5182288" cy="3457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BB85D-3D3F-214C-983B-318A346FD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7" y="1700212"/>
            <a:ext cx="5184441" cy="3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0D2DF86D-5518-D849-ADE6-E3EE76E83E38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A940E9-7B69-5B4F-B3A8-6B786DA7FCD1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CA87E4-1606-B547-A971-D508A7A2C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50F7A-FCC6-E54D-B42B-63BFC1BF7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8" y="1700212"/>
            <a:ext cx="5182288" cy="345757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3DD8124-1954-0245-976D-5C3A2C2FE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47596"/>
            <a:ext cx="5628219" cy="4513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 «Моё резюме»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9BD183-8894-2C48-ABB6-42FA1941E288}"/>
              </a:ext>
            </a:extLst>
          </p:cNvPr>
          <p:cNvSpPr txBox="1">
            <a:spLocks/>
          </p:cNvSpPr>
          <p:nvPr userDrawn="1"/>
        </p:nvSpPr>
        <p:spPr>
          <a:xfrm>
            <a:off x="550864" y="1750913"/>
            <a:ext cx="4906040" cy="280634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marL="144000" indent="-144000">
              <a:lnSpc>
                <a:spcPts val="19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</a:rPr>
              <a:t>Анализ профессиональных и деловых качеств соискателя</a:t>
            </a:r>
          </a:p>
          <a:p>
            <a:pPr marL="144000" indent="-144000">
              <a:lnSpc>
                <a:spcPts val="19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</a:rPr>
              <a:t>Выявление конкурентных преимуществ соискателя</a:t>
            </a:r>
          </a:p>
          <a:p>
            <a:pPr marL="144000" indent="-144000">
              <a:lnSpc>
                <a:spcPts val="19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</a:rPr>
              <a:t>Подготовка рекомендаций по корректировке профиля соискателя</a:t>
            </a:r>
          </a:p>
          <a:p>
            <a:pPr marL="144000" indent="-144000">
              <a:lnSpc>
                <a:spcPts val="19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</a:rPr>
              <a:t>Самостоятельная (либо при помощи карьерного консультанта) корректировка профиля соискателя (составление резюме), размещение в базе соискателей </a:t>
            </a:r>
          </a:p>
        </p:txBody>
      </p:sp>
    </p:spTree>
    <p:extLst>
      <p:ext uri="{BB962C8B-B14F-4D97-AF65-F5344CB8AC3E}">
        <p14:creationId xmlns:p14="http://schemas.microsoft.com/office/powerpoint/2010/main" val="142709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37B8C47A-0A63-E544-B9A7-B426C0FDCB96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EB3B25-7016-864E-ABA5-503DB218620D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93B00-B7B8-3840-9625-0A65EC2A7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BD46CEB-D37F-E844-B8D8-B17FE6285472}"/>
              </a:ext>
            </a:extLst>
          </p:cNvPr>
          <p:cNvSpPr txBox="1">
            <a:spLocks/>
          </p:cNvSpPr>
          <p:nvPr userDrawn="1"/>
        </p:nvSpPr>
        <p:spPr>
          <a:xfrm>
            <a:off x="6301370" y="4005263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в 2 раза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F71996-7FDC-3444-AF32-7078767D100C}"/>
              </a:ext>
            </a:extLst>
          </p:cNvPr>
          <p:cNvSpPr txBox="1">
            <a:spLocks/>
          </p:cNvSpPr>
          <p:nvPr userDrawn="1"/>
        </p:nvSpPr>
        <p:spPr>
          <a:xfrm>
            <a:off x="6275388" y="1729709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в 10 раз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71FFB54-DD5C-DB41-A095-977A688B95E7}"/>
              </a:ext>
            </a:extLst>
          </p:cNvPr>
          <p:cNvSpPr txBox="1">
            <a:spLocks/>
          </p:cNvSpPr>
          <p:nvPr userDrawn="1"/>
        </p:nvSpPr>
        <p:spPr>
          <a:xfrm>
            <a:off x="6275389" y="4637259"/>
            <a:ext cx="2957102" cy="10012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увеличилось число кандидатов, пришедших на собеседование с работодателями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D4D58E-F9C7-4242-8CD7-0C977B83BA71}"/>
              </a:ext>
            </a:extLst>
          </p:cNvPr>
          <p:cNvSpPr txBox="1">
            <a:spLocks/>
          </p:cNvSpPr>
          <p:nvPr userDrawn="1"/>
        </p:nvSpPr>
        <p:spPr>
          <a:xfrm>
            <a:off x="6231144" y="2435286"/>
            <a:ext cx="2692375" cy="7169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увеличилось число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кандидатов, принятых на работу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BA5FB06-77AB-254C-B0C3-07CEA3F1E864}"/>
              </a:ext>
            </a:extLst>
          </p:cNvPr>
          <p:cNvSpPr txBox="1">
            <a:spLocks/>
          </p:cNvSpPr>
          <p:nvPr userDrawn="1"/>
        </p:nvSpPr>
        <p:spPr>
          <a:xfrm>
            <a:off x="623392" y="1729709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en-US" sz="4800" dirty="0">
                <a:solidFill>
                  <a:schemeClr val="tx2"/>
                </a:solidFill>
              </a:rPr>
              <a:t>35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5FD5548-C00F-5C42-A3DD-F9AF4ADA837F}"/>
              </a:ext>
            </a:extLst>
          </p:cNvPr>
          <p:cNvSpPr txBox="1">
            <a:spLocks/>
          </p:cNvSpPr>
          <p:nvPr userDrawn="1"/>
        </p:nvSpPr>
        <p:spPr>
          <a:xfrm>
            <a:off x="579148" y="2391042"/>
            <a:ext cx="2429523" cy="99371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вакансий проанализировано, по ним составлены рекомендации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6B68BCC-5526-D94F-ACD8-7F5A621E9DB7}"/>
              </a:ext>
            </a:extLst>
          </p:cNvPr>
          <p:cNvSpPr txBox="1">
            <a:spLocks/>
          </p:cNvSpPr>
          <p:nvPr userDrawn="1"/>
        </p:nvSpPr>
        <p:spPr>
          <a:xfrm>
            <a:off x="3431704" y="1729709"/>
            <a:ext cx="2759928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на 10</a:t>
            </a:r>
            <a:r>
              <a:rPr lang="en-US" sz="4800" dirty="0">
                <a:solidFill>
                  <a:schemeClr val="tx2"/>
                </a:solidFill>
              </a:rPr>
              <a:t>%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E1CFB40-17B7-4B45-B8C1-A3E10A2F9DCA}"/>
              </a:ext>
            </a:extLst>
          </p:cNvPr>
          <p:cNvSpPr txBox="1">
            <a:spLocks/>
          </p:cNvSpPr>
          <p:nvPr userDrawn="1"/>
        </p:nvSpPr>
        <p:spPr>
          <a:xfrm>
            <a:off x="3431704" y="2346797"/>
            <a:ext cx="2438153" cy="7946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увеличилось число подходящих кандидатов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553D3C5-1133-B249-934F-7D8FD82A3D30}"/>
              </a:ext>
            </a:extLst>
          </p:cNvPr>
          <p:cNvSpPr txBox="1">
            <a:spLocks/>
          </p:cNvSpPr>
          <p:nvPr userDrawn="1"/>
        </p:nvSpPr>
        <p:spPr>
          <a:xfrm>
            <a:off x="527911" y="4034560"/>
            <a:ext cx="2269009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4800" dirty="0">
                <a:solidFill>
                  <a:schemeClr val="tx2"/>
                </a:solidFill>
              </a:rPr>
              <a:t>на 5 </a:t>
            </a:r>
            <a:r>
              <a:rPr lang="en-US" sz="4800" dirty="0">
                <a:solidFill>
                  <a:schemeClr val="tx2"/>
                </a:solidFill>
              </a:rPr>
              <a:t>%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B5043F-3ADD-3146-8572-7F32460C9AFF}"/>
              </a:ext>
            </a:extLst>
          </p:cNvPr>
          <p:cNvSpPr txBox="1">
            <a:spLocks/>
          </p:cNvSpPr>
          <p:nvPr userDrawn="1"/>
        </p:nvSpPr>
        <p:spPr>
          <a:xfrm>
            <a:off x="3431704" y="4710641"/>
            <a:ext cx="2692375" cy="44714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работодателя</a:t>
            </a:r>
          </a:p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приняли участие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8669FDF-6916-F247-A5CB-C470F42D3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47596"/>
            <a:ext cx="8006617" cy="4513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 «Эффективная вакансия»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C0D85CA-0CB8-AD46-9D86-AAF59D820B9D}"/>
              </a:ext>
            </a:extLst>
          </p:cNvPr>
          <p:cNvSpPr txBox="1">
            <a:spLocks/>
          </p:cNvSpPr>
          <p:nvPr userDrawn="1"/>
        </p:nvSpPr>
        <p:spPr>
          <a:xfrm>
            <a:off x="551385" y="4743892"/>
            <a:ext cx="2103326" cy="6650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000000"/>
                </a:solidFill>
              </a:rPr>
              <a:t>уменьшилось число отказов работодателей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F1DDF83-281C-D242-8365-53F7A8F48EBC}"/>
              </a:ext>
            </a:extLst>
          </p:cNvPr>
          <p:cNvSpPr txBox="1">
            <a:spLocks/>
          </p:cNvSpPr>
          <p:nvPr userDrawn="1"/>
        </p:nvSpPr>
        <p:spPr>
          <a:xfrm>
            <a:off x="3448128" y="4034560"/>
            <a:ext cx="1057115" cy="677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en-US" sz="4800" dirty="0">
                <a:solidFill>
                  <a:schemeClr val="tx2"/>
                </a:solidFill>
              </a:rPr>
              <a:t>24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4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08AAA3BA-036B-6A45-8F28-79A42A8E3151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FEF12-6200-6A4A-8585-F14B6B288305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3A73-0933-F44E-98E2-8710FF48E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E03CA8-1E93-284F-9296-0204F2F24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5628219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915350-7B0F-DB41-8E4F-18653D13C2C5}"/>
              </a:ext>
            </a:extLst>
          </p:cNvPr>
          <p:cNvSpPr txBox="1">
            <a:spLocks/>
          </p:cNvSpPr>
          <p:nvPr userDrawn="1"/>
        </p:nvSpPr>
        <p:spPr>
          <a:xfrm>
            <a:off x="576162" y="1858582"/>
            <a:ext cx="6503064" cy="3514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b="0" i="0" dirty="0">
                <a:solidFill>
                  <a:srgbClr val="000000"/>
                </a:solidFill>
                <a:latin typeface="Montserrat" pitchFamily="2" charset="77"/>
              </a:rPr>
              <a:t>Одной из форм взаимодействия </a:t>
            </a:r>
            <a:r>
              <a:rPr lang="en-US" sz="2800" b="0" i="0" dirty="0">
                <a:solidFill>
                  <a:srgbClr val="000000"/>
                </a:solidFill>
                <a:latin typeface="Montserrat" pitchFamily="2" charset="77"/>
              </a:rPr>
              <a:t/>
            </a:r>
            <a:br>
              <a:rPr lang="en-US" sz="2800" b="0" i="0" dirty="0">
                <a:solidFill>
                  <a:srgbClr val="000000"/>
                </a:solidFill>
                <a:latin typeface="Montserrat" pitchFamily="2" charset="77"/>
              </a:rPr>
            </a:br>
            <a:r>
              <a:rPr lang="ru-RU" sz="2800" b="0" i="0" dirty="0">
                <a:solidFill>
                  <a:srgbClr val="000000"/>
                </a:solidFill>
                <a:latin typeface="Montserrat" pitchFamily="2" charset="77"/>
              </a:rPr>
              <a:t>с потребителями услуг являются сервисы.  В целом сервисы рассматриваются как дополни</a:t>
            </a:r>
            <a:r>
              <a:rPr lang="en-US" sz="2800" b="0" i="0" dirty="0">
                <a:solidFill>
                  <a:srgbClr val="000000"/>
                </a:solidFill>
                <a:latin typeface="Montserrat" pitchFamily="2" charset="77"/>
              </a:rPr>
              <a:t>-</a:t>
            </a:r>
            <a:r>
              <a:rPr lang="ru-RU" sz="2800" b="0" i="0" dirty="0">
                <a:solidFill>
                  <a:srgbClr val="000000"/>
                </a:solidFill>
                <a:latin typeface="Montserrat" pitchFamily="2" charset="77"/>
              </a:rPr>
              <a:t>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C001C-7DC9-4746-AC43-96E234E57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663" y="1912886"/>
            <a:ext cx="305415" cy="36358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4DB8F3-C004-EF49-9BE8-F7647DD57EEE}"/>
              </a:ext>
            </a:extLst>
          </p:cNvPr>
          <p:cNvSpPr txBox="1">
            <a:spLocks/>
          </p:cNvSpPr>
          <p:nvPr userDrawn="1"/>
        </p:nvSpPr>
        <p:spPr>
          <a:xfrm>
            <a:off x="7977957" y="2232231"/>
            <a:ext cx="2812026" cy="122725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Выделение сервисов в отдельную форму взаимодействия с потребителями услуг позволит центрам занятости населения оказывать более индивидуальный, вариативный комплект услуг в зависимости от потребностей целевых групп потребителей ЦЗН.</a:t>
            </a:r>
          </a:p>
        </p:txBody>
      </p:sp>
    </p:spTree>
    <p:extLst>
      <p:ext uri="{BB962C8B-B14F-4D97-AF65-F5344CB8AC3E}">
        <p14:creationId xmlns:p14="http://schemas.microsoft.com/office/powerpoint/2010/main" val="304344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BFE398B4-4AAA-2348-9E66-2407023EA324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35020CD-92B2-6342-B7F8-430D4063AD32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3EADB-7281-1045-9EAF-A281312C1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5398F20-159D-5141-869B-088B5C03E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4676605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Услуги</a:t>
            </a:r>
            <a:br>
              <a:rPr lang="ru-RU" dirty="0"/>
            </a:br>
            <a:r>
              <a:rPr lang="ru-RU" dirty="0"/>
              <a:t>для соискателей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7ADA7-33AF-3949-AAC7-77A6D77DA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2276475"/>
            <a:ext cx="5334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AAE0A-CA5C-8347-A491-5E9BAEE781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3429000"/>
            <a:ext cx="5969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F1382E-BC7C-1743-96EA-049DA88368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4583113"/>
            <a:ext cx="4953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4ED6AE-AFEB-8749-BCF6-D2D098FDA2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38" y="2055813"/>
            <a:ext cx="533400" cy="787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FEFAF-C44E-A242-895B-090A52BB9A6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38" y="3457575"/>
            <a:ext cx="622300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F9A242-49CF-A741-87AB-886087DD95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13" y="4535488"/>
            <a:ext cx="419100" cy="58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3227E3-7728-8B45-B30D-B0E5A2BA0F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788" y="2276475"/>
            <a:ext cx="53340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923232-BFF5-F74F-B918-F95F114C66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263" y="3382963"/>
            <a:ext cx="533400" cy="62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6A137D-95B8-6747-BDAA-EF2345315D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3" y="4478338"/>
            <a:ext cx="495300" cy="6604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74CB1B4-2B94-9449-A796-F7D794FC5134}"/>
              </a:ext>
            </a:extLst>
          </p:cNvPr>
          <p:cNvSpPr txBox="1">
            <a:spLocks/>
          </p:cNvSpPr>
          <p:nvPr userDrawn="1"/>
        </p:nvSpPr>
        <p:spPr>
          <a:xfrm>
            <a:off x="1335764" y="2165066"/>
            <a:ext cx="1079375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Поиск работы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12C0108-0849-004E-98D9-930B948AC414}"/>
              </a:ext>
            </a:extLst>
          </p:cNvPr>
          <p:cNvSpPr txBox="1">
            <a:spLocks/>
          </p:cNvSpPr>
          <p:nvPr userDrawn="1"/>
        </p:nvSpPr>
        <p:spPr>
          <a:xfrm>
            <a:off x="4768716" y="2367197"/>
            <a:ext cx="2102184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Содействие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занятости людей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с инвалидностью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C724736-6EBF-7E43-99C5-1EE67DB2B9E5}"/>
              </a:ext>
            </a:extLst>
          </p:cNvPr>
          <p:cNvSpPr txBox="1">
            <a:spLocks/>
          </p:cNvSpPr>
          <p:nvPr userDrawn="1"/>
        </p:nvSpPr>
        <p:spPr>
          <a:xfrm>
            <a:off x="8251609" y="2359642"/>
            <a:ext cx="2088481" cy="2723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Профориентация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7A791C6-D395-5D42-9237-D80D4B8E3FFA}"/>
              </a:ext>
            </a:extLst>
          </p:cNvPr>
          <p:cNvSpPr txBox="1">
            <a:spLocks/>
          </p:cNvSpPr>
          <p:nvPr userDrawn="1"/>
        </p:nvSpPr>
        <p:spPr>
          <a:xfrm>
            <a:off x="1343472" y="3356992"/>
            <a:ext cx="1919492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Психологическая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поддержка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F51AA14-FE4B-F84B-A43F-8C3BDEFED3F2}"/>
              </a:ext>
            </a:extLst>
          </p:cNvPr>
          <p:cNvSpPr txBox="1">
            <a:spLocks/>
          </p:cNvSpPr>
          <p:nvPr userDrawn="1"/>
        </p:nvSpPr>
        <p:spPr>
          <a:xfrm>
            <a:off x="4799856" y="3356992"/>
            <a:ext cx="1919492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Переобучение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и </a:t>
            </a:r>
            <a:r>
              <a:rPr lang="ru-RU" sz="1500" dirty="0" err="1"/>
              <a:t>допобразование</a:t>
            </a:r>
            <a:endParaRPr lang="ru-RU" sz="150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DF8DAA6-3702-EB4E-9614-9477B726DA4E}"/>
              </a:ext>
            </a:extLst>
          </p:cNvPr>
          <p:cNvSpPr txBox="1">
            <a:spLocks/>
          </p:cNvSpPr>
          <p:nvPr userDrawn="1"/>
        </p:nvSpPr>
        <p:spPr>
          <a:xfrm>
            <a:off x="8189223" y="3356992"/>
            <a:ext cx="2090555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Трудоустройство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ru-RU" sz="1500" dirty="0"/>
              <a:t>в других регионах 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79601AAE-2618-064A-A7A7-E6DE4EBD489B}"/>
              </a:ext>
            </a:extLst>
          </p:cNvPr>
          <p:cNvSpPr txBox="1">
            <a:spLocks/>
          </p:cNvSpPr>
          <p:nvPr userDrawn="1"/>
        </p:nvSpPr>
        <p:spPr>
          <a:xfrm>
            <a:off x="1319904" y="4517290"/>
            <a:ext cx="1919492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Временное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трудоустройство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CEB33BA-5667-1A4A-9839-48A074013BDA}"/>
              </a:ext>
            </a:extLst>
          </p:cNvPr>
          <p:cNvSpPr txBox="1">
            <a:spLocks/>
          </p:cNvSpPr>
          <p:nvPr userDrawn="1"/>
        </p:nvSpPr>
        <p:spPr>
          <a:xfrm>
            <a:off x="4808393" y="4516138"/>
            <a:ext cx="1919492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Открытие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бизнеса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802C6BC3-512F-C547-976C-2D17424E8369}"/>
              </a:ext>
            </a:extLst>
          </p:cNvPr>
          <p:cNvSpPr txBox="1">
            <a:spLocks/>
          </p:cNvSpPr>
          <p:nvPr userDrawn="1"/>
        </p:nvSpPr>
        <p:spPr>
          <a:xfrm>
            <a:off x="8199474" y="4516138"/>
            <a:ext cx="1744993" cy="5907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500" dirty="0"/>
              <a:t>Социальная 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адаптация </a:t>
            </a:r>
          </a:p>
        </p:txBody>
      </p:sp>
    </p:spTree>
    <p:extLst>
      <p:ext uri="{BB962C8B-B14F-4D97-AF65-F5344CB8AC3E}">
        <p14:creationId xmlns:p14="http://schemas.microsoft.com/office/powerpoint/2010/main" val="196303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681B69-55CC-FF41-8105-14C9D0F0E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58132"/>
            <a:ext cx="5628219" cy="41033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 для апробации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7A0CE1-C012-B24A-B25A-734BB8150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4" y="1612593"/>
            <a:ext cx="867026" cy="1023031"/>
          </a:xfrm>
          <a:prstGeom prst="rect">
            <a:avLst/>
          </a:prstGeom>
        </p:spPr>
      </p:pic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1623D91E-4415-4B45-94E9-DCB4097272CE}"/>
              </a:ext>
            </a:extLst>
          </p:cNvPr>
          <p:cNvSpPr txBox="1">
            <a:spLocks/>
          </p:cNvSpPr>
          <p:nvPr userDrawn="1"/>
        </p:nvSpPr>
        <p:spPr>
          <a:xfrm>
            <a:off x="641539" y="1794342"/>
            <a:ext cx="781421" cy="5762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>
                <a:solidFill>
                  <a:schemeClr val="bg1"/>
                </a:solidFill>
              </a:rPr>
              <a:t>01</a:t>
            </a:r>
            <a:endParaRPr lang="ru-RU" sz="2900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DF5826-D093-384E-B04F-E47093C4F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1612593"/>
            <a:ext cx="867026" cy="1023031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CB14123-F0B3-0245-B179-EB375014465B}"/>
              </a:ext>
            </a:extLst>
          </p:cNvPr>
          <p:cNvSpPr txBox="1">
            <a:spLocks/>
          </p:cNvSpPr>
          <p:nvPr userDrawn="1"/>
        </p:nvSpPr>
        <p:spPr>
          <a:xfrm>
            <a:off x="4064453" y="1794342"/>
            <a:ext cx="781421" cy="5762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>
                <a:solidFill>
                  <a:schemeClr val="bg1"/>
                </a:solidFill>
              </a:rPr>
              <a:t>02</a:t>
            </a:r>
            <a:endParaRPr lang="ru-RU" sz="2900" dirty="0">
              <a:solidFill>
                <a:schemeClr val="bg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5B6226-3B27-3D47-BEAE-90A0D8C88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811" y="1612593"/>
            <a:ext cx="867026" cy="1023031"/>
          </a:xfrm>
          <a:prstGeom prst="rect">
            <a:avLst/>
          </a:prstGeom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8FC5EDF1-318D-854C-BFE9-9CF690FD7E56}"/>
              </a:ext>
            </a:extLst>
          </p:cNvPr>
          <p:cNvSpPr txBox="1">
            <a:spLocks/>
          </p:cNvSpPr>
          <p:nvPr userDrawn="1"/>
        </p:nvSpPr>
        <p:spPr>
          <a:xfrm>
            <a:off x="7480496" y="1794342"/>
            <a:ext cx="781421" cy="5762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>
                <a:solidFill>
                  <a:schemeClr val="bg1"/>
                </a:solidFill>
              </a:rPr>
              <a:t>03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DA232A37-AF7A-634A-ADDE-C9ACB4DD0063}"/>
              </a:ext>
            </a:extLst>
          </p:cNvPr>
          <p:cNvSpPr txBox="1">
            <a:spLocks/>
          </p:cNvSpPr>
          <p:nvPr userDrawn="1"/>
        </p:nvSpPr>
        <p:spPr>
          <a:xfrm>
            <a:off x="569619" y="2816711"/>
            <a:ext cx="1643916" cy="3409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Моё резюме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C6CDC65-FE4A-334F-A846-6B82231F3B16}"/>
              </a:ext>
            </a:extLst>
          </p:cNvPr>
          <p:cNvSpPr txBox="1">
            <a:spLocks/>
          </p:cNvSpPr>
          <p:nvPr userDrawn="1"/>
        </p:nvSpPr>
        <p:spPr>
          <a:xfrm>
            <a:off x="4007768" y="2816711"/>
            <a:ext cx="2473714" cy="3409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Моё резюме</a:t>
            </a:r>
            <a:r>
              <a:rPr lang="en-US" sz="1600" dirty="0">
                <a:solidFill>
                  <a:schemeClr val="tx2"/>
                </a:solidFill>
              </a:rPr>
              <a:t>-</a:t>
            </a:r>
            <a:r>
              <a:rPr lang="ru-RU" sz="1600" dirty="0">
                <a:solidFill>
                  <a:schemeClr val="tx2"/>
                </a:solidFill>
              </a:rPr>
              <a:t>онлайн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EE98FD14-D142-C545-B9BD-B3EA35177735}"/>
              </a:ext>
            </a:extLst>
          </p:cNvPr>
          <p:cNvSpPr txBox="1">
            <a:spLocks/>
          </p:cNvSpPr>
          <p:nvPr userDrawn="1"/>
        </p:nvSpPr>
        <p:spPr>
          <a:xfrm>
            <a:off x="7432485" y="2816711"/>
            <a:ext cx="2473714" cy="3409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Моё собеседование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64726DFC-B49F-BB42-983F-93341B9AB046}"/>
              </a:ext>
            </a:extLst>
          </p:cNvPr>
          <p:cNvSpPr txBox="1">
            <a:spLocks/>
          </p:cNvSpPr>
          <p:nvPr userDrawn="1"/>
        </p:nvSpPr>
        <p:spPr>
          <a:xfrm>
            <a:off x="571128" y="3159964"/>
            <a:ext cx="2723402" cy="17287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Сервис предлагается тем, кто находится в поисках работы или планирует ее поменять. </a:t>
            </a:r>
          </a:p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Сотрудники Центра занятости дают рекомендации по составлению и корректировке резюме, что повышает шансы соискателя получить работу и делает его более конкурентоспособным на рынке труда. 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FC4E7A10-6D12-4E42-B150-79EE4F9B3FCE}"/>
              </a:ext>
            </a:extLst>
          </p:cNvPr>
          <p:cNvSpPr txBox="1">
            <a:spLocks/>
          </p:cNvSpPr>
          <p:nvPr userDrawn="1"/>
        </p:nvSpPr>
        <p:spPr>
          <a:xfrm>
            <a:off x="4007768" y="3159964"/>
            <a:ext cx="2843212" cy="17287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Сервис предлагается тем, кто находится в поисках работы или планирует ее поменять. </a:t>
            </a:r>
          </a:p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Есть возможность составить резюме с нуля самостоятельно по шаблону, </a:t>
            </a:r>
            <a:r>
              <a:rPr lang="ru-RU" sz="1000" b="0" i="0" dirty="0" err="1">
                <a:solidFill>
                  <a:srgbClr val="000000"/>
                </a:solidFill>
                <a:latin typeface="Montserrat" pitchFamily="2" charset="77"/>
              </a:rPr>
              <a:t>самопроверить</a:t>
            </a: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 резюме.</a:t>
            </a:r>
          </a:p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Сотрудники Центра занятости дают рекомендации по составлению и корректировке резюме. 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72844F50-939F-3446-AE63-97FD268837D3}"/>
              </a:ext>
            </a:extLst>
          </p:cNvPr>
          <p:cNvSpPr txBox="1">
            <a:spLocks/>
          </p:cNvSpPr>
          <p:nvPr userDrawn="1"/>
        </p:nvSpPr>
        <p:spPr>
          <a:xfrm>
            <a:off x="7432484" y="3280813"/>
            <a:ext cx="2880569" cy="107033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Сервис направлен на подготовку соискателя представить работодателю свою кандидатуру, подсказывает, как отвечать на самые сложные вопросы и получить достойную работу. </a:t>
            </a:r>
          </a:p>
          <a:p>
            <a:pPr>
              <a:lnSpc>
                <a:spcPts val="1400"/>
              </a:lnSpc>
            </a:pP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Целевой </a:t>
            </a:r>
            <a:r>
              <a:rPr lang="ru-RU" sz="1000" b="0" i="0" dirty="0" err="1">
                <a:solidFill>
                  <a:srgbClr val="000000"/>
                </a:solidFill>
                <a:latin typeface="Montserrat" pitchFamily="2" charset="77"/>
              </a:rPr>
              <a:t>рекрутмент</a:t>
            </a:r>
            <a:r>
              <a:rPr lang="ru-RU" sz="1000" b="0" i="0" dirty="0">
                <a:solidFill>
                  <a:srgbClr val="000000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07B39ACD-861E-384D-926E-7B3D30DA7B14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4F914701-D47B-1840-B614-6665B1B602C2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2D6783E-E08F-6B45-A864-27ABD6FF5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851102"/>
            <a:ext cx="5724524" cy="226369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Апробация целевых модельных полномочий </a:t>
            </a:r>
            <a:br>
              <a:rPr lang="ru-RU" dirty="0"/>
            </a:br>
            <a:r>
              <a:rPr lang="ru-RU" dirty="0"/>
              <a:t>в рамках предоставления новых сервисов во Владимирской области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63D9DB-5E19-604D-B1E6-1A9F8619AD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rgbClr val="0031A0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8FDCA-4715-074A-A318-0F46516D3FD2}"/>
              </a:ext>
            </a:extLst>
          </p:cNvPr>
          <p:cNvSpPr txBox="1">
            <a:spLocks/>
          </p:cNvSpPr>
          <p:nvPr userDrawn="1"/>
        </p:nvSpPr>
        <p:spPr>
          <a:xfrm>
            <a:off x="584316" y="5384168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solidFill>
                  <a:srgbClr val="0031A0"/>
                </a:solidFill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rgbClr val="0031A0"/>
                </a:solidFill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rgbClr val="0031A0"/>
                </a:solidFill>
                <a:latin typeface="Montserrat Medium" pitchFamily="2" charset="77"/>
              </a:rPr>
              <a:t>кандидат социологических наук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810824-E8B0-BB43-8ADA-96DAFD323FDF}"/>
              </a:ext>
            </a:extLst>
          </p:cNvPr>
          <p:cNvSpPr txBox="1">
            <a:spLocks/>
          </p:cNvSpPr>
          <p:nvPr userDrawn="1"/>
        </p:nvSpPr>
        <p:spPr>
          <a:xfrm>
            <a:off x="3421024" y="5417495"/>
            <a:ext cx="2357926" cy="4708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solidFill>
                  <a:srgbClr val="0031A0"/>
                </a:solidFill>
                <a:latin typeface="Montserrat" pitchFamily="2" charset="77"/>
              </a:rPr>
              <a:t>Александр Викторович Орлов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rgbClr val="0031A0"/>
                </a:solidFill>
                <a:latin typeface="Montserrat Medium" pitchFamily="2" charset="77"/>
              </a:rPr>
              <a:t>Начальник отдела проектной деятельности ГКУ ЦЗН г. Владимир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871277" y="615916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rgbClr val="0031A0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 err="1"/>
              <a:t>vladzan.ru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9E335B-BC0D-5447-9B9F-A5D6FD11E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584200"/>
            <a:ext cx="1404447" cy="558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9C21D-2C17-8C45-AD24-27C55D1E8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4" y="618096"/>
            <a:ext cx="1786165" cy="479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3D4D09-030D-A648-9D28-6A1963E5F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480646"/>
            <a:ext cx="4104302" cy="63773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049F66-F5B9-4647-8B55-85EE45A6E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682963"/>
            <a:ext cx="38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6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22F6FDAE-2548-8448-8078-AB57C8D34CBC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AC9B261-1B34-A848-AF03-42BAC3E2CA28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F27D8-8342-F845-A59F-3C43258F7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DE38C76-1A3A-5C45-9902-0EC20E00C5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47596"/>
            <a:ext cx="5628219" cy="4513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CB48D9-D46C-374F-88C4-A919CB016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401" y="1700213"/>
            <a:ext cx="6857837" cy="3997325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C1A00C1-F0AD-7F4D-B198-81316DDE8D57}"/>
              </a:ext>
            </a:extLst>
          </p:cNvPr>
          <p:cNvSpPr txBox="1">
            <a:spLocks/>
          </p:cNvSpPr>
          <p:nvPr userDrawn="1"/>
        </p:nvSpPr>
        <p:spPr>
          <a:xfrm>
            <a:off x="591204" y="1667295"/>
            <a:ext cx="2759928" cy="2610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Сервисы как часть услуг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16E6380-876A-A642-9564-D4BEC0D149E1}"/>
              </a:ext>
            </a:extLst>
          </p:cNvPr>
          <p:cNvSpPr txBox="1">
            <a:spLocks/>
          </p:cNvSpPr>
          <p:nvPr userDrawn="1"/>
        </p:nvSpPr>
        <p:spPr>
          <a:xfrm>
            <a:off x="564310" y="2147276"/>
            <a:ext cx="3444128" cy="99070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Одной из форм взаимодействия с потребителями услуг являются сервисы.  В целом сервисы рассматриваются как дополнительный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E4A6751-23F1-A441-8080-E7B70291020A}"/>
              </a:ext>
            </a:extLst>
          </p:cNvPr>
          <p:cNvSpPr txBox="1">
            <a:spLocks/>
          </p:cNvSpPr>
          <p:nvPr userDrawn="1"/>
        </p:nvSpPr>
        <p:spPr>
          <a:xfrm>
            <a:off x="591203" y="3600831"/>
            <a:ext cx="2840971" cy="4782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Сервис как отдельная форма взаимодействия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F164F82F-294D-5D49-B25A-D6D400CD21E3}"/>
              </a:ext>
            </a:extLst>
          </p:cNvPr>
          <p:cNvSpPr txBox="1">
            <a:spLocks/>
          </p:cNvSpPr>
          <p:nvPr userDrawn="1"/>
        </p:nvSpPr>
        <p:spPr>
          <a:xfrm>
            <a:off x="564310" y="4293096"/>
            <a:ext cx="3444128" cy="99070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Выделение сервисов в отдельную форму взаимодействия с потребителями услуг позволит центрам занятости населения оказывать более индивидуальный, вариативный комплект услуг </a:t>
            </a: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ru-RU" sz="1000" dirty="0">
                <a:solidFill>
                  <a:srgbClr val="000000"/>
                </a:solidFill>
              </a:rPr>
              <a:t>в зависимости от потребностей целевых групп потребителей ЦЗН.</a:t>
            </a:r>
          </a:p>
        </p:txBody>
      </p:sp>
    </p:spTree>
    <p:extLst>
      <p:ext uri="{BB962C8B-B14F-4D97-AF65-F5344CB8AC3E}">
        <p14:creationId xmlns:p14="http://schemas.microsoft.com/office/powerpoint/2010/main" val="49424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291ADA-F2A3-FB45-B532-7613E2A2B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47596"/>
            <a:ext cx="5628219" cy="4513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6F6F9F0-8408-C040-81A7-3D9B156FDC68}"/>
              </a:ext>
            </a:extLst>
          </p:cNvPr>
          <p:cNvSpPr txBox="1">
            <a:spLocks/>
          </p:cNvSpPr>
          <p:nvPr userDrawn="1"/>
        </p:nvSpPr>
        <p:spPr>
          <a:xfrm>
            <a:off x="7994557" y="1667295"/>
            <a:ext cx="2759928" cy="2610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Сервисы как часть услуг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ABAD26A-A5DB-7742-8367-C8E6B3224786}"/>
              </a:ext>
            </a:extLst>
          </p:cNvPr>
          <p:cNvSpPr txBox="1">
            <a:spLocks/>
          </p:cNvSpPr>
          <p:nvPr userDrawn="1"/>
        </p:nvSpPr>
        <p:spPr>
          <a:xfrm>
            <a:off x="7994558" y="2070846"/>
            <a:ext cx="3179948" cy="24925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Одной из форм взаимодействия с потребителями услуг являются сервисы. </a:t>
            </a:r>
          </a:p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 целом сервисы рассматриваются как дополнительный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Выделение сервисов в отдельную форму взаимодействия с потребителями услуг позволит центрам занятости населения оказывать более индивидуальный, вариативный комплект услуг в зависимости от потребностей целевых групп потребителей ЦЗН.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A63DD6F-D68B-E445-8417-E1BF92F75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1700212"/>
            <a:ext cx="6854992" cy="3997326"/>
          </a:xfrm>
          <a:prstGeom prst="rect">
            <a:avLst/>
          </a:prstGeom>
        </p:spPr>
      </p:pic>
      <p:sp>
        <p:nvSpPr>
          <p:cNvPr id="28" name="Объект 2">
            <a:extLst>
              <a:ext uri="{FF2B5EF4-FFF2-40B4-BE49-F238E27FC236}">
                <a16:creationId xmlns:a16="http://schemas.microsoft.com/office/drawing/2014/main" id="{742EC435-0DAA-EA43-BB3E-2DD953F1B47A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7FF7039-9F88-5044-B1A5-8F203A157381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6967095-8753-E443-9EBE-950C5D5882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>
            <a:extLst>
              <a:ext uri="{FF2B5EF4-FFF2-40B4-BE49-F238E27FC236}">
                <a16:creationId xmlns:a16="http://schemas.microsoft.com/office/drawing/2014/main" id="{A9195D98-984C-1449-AE88-22A7D98A5527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22AABA8-CA94-D243-AFE6-8D236D192737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D75881-27F6-BE43-B629-329358895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7167061C-CBAD-3C4F-9AE0-8DB905966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6817579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Прирост количества </a:t>
            </a:r>
            <a:br>
              <a:rPr lang="ru-RU" dirty="0"/>
            </a:br>
            <a:r>
              <a:rPr lang="ru-RU" dirty="0"/>
              <a:t>соискателей в 2020-2021 годах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D843208-9892-6945-8B54-92EF488EE74C}"/>
              </a:ext>
            </a:extLst>
          </p:cNvPr>
          <p:cNvSpPr txBox="1">
            <a:spLocks/>
          </p:cNvSpPr>
          <p:nvPr userDrawn="1"/>
        </p:nvSpPr>
        <p:spPr>
          <a:xfrm>
            <a:off x="6851650" y="3287735"/>
            <a:ext cx="1701893" cy="3901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Подзаголовок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F2229C12-07CC-EA40-B419-CF627AC438AD}"/>
              </a:ext>
            </a:extLst>
          </p:cNvPr>
          <p:cNvSpPr txBox="1">
            <a:spLocks/>
          </p:cNvSpPr>
          <p:nvPr userDrawn="1"/>
        </p:nvSpPr>
        <p:spPr>
          <a:xfrm>
            <a:off x="6851650" y="3781280"/>
            <a:ext cx="2844800" cy="13017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Одной из форм взаимодействия с потребителями услуг являются сервисы. </a:t>
            </a:r>
          </a:p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 целом сервисы рассматриваются как дополнительный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ACA264C6-AE27-DA42-9E72-0495ECF0DA3D}"/>
              </a:ext>
            </a:extLst>
          </p:cNvPr>
          <p:cNvSpPr txBox="1">
            <a:spLocks/>
          </p:cNvSpPr>
          <p:nvPr userDrawn="1"/>
        </p:nvSpPr>
        <p:spPr>
          <a:xfrm>
            <a:off x="7269832" y="171366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1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14E521B4-27FC-964E-9FDB-B3048661377D}"/>
              </a:ext>
            </a:extLst>
          </p:cNvPr>
          <p:cNvSpPr txBox="1">
            <a:spLocks/>
          </p:cNvSpPr>
          <p:nvPr userDrawn="1"/>
        </p:nvSpPr>
        <p:spPr>
          <a:xfrm>
            <a:off x="7269832" y="2020507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2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9E91545C-3C15-5245-83AC-0FF55814CDE8}"/>
              </a:ext>
            </a:extLst>
          </p:cNvPr>
          <p:cNvSpPr txBox="1">
            <a:spLocks/>
          </p:cNvSpPr>
          <p:nvPr userDrawn="1"/>
        </p:nvSpPr>
        <p:spPr>
          <a:xfrm>
            <a:off x="7248128" y="234888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8A41AE-2155-DE4C-BE8E-BF265840BA2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55759499"/>
              </p:ext>
            </p:extLst>
          </p:nvPr>
        </p:nvGraphicFramePr>
        <p:xfrm>
          <a:off x="391836" y="1586753"/>
          <a:ext cx="6345140" cy="435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66D9921-A12B-3349-B31C-4ED2D08038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1737494"/>
            <a:ext cx="1778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F780A-D1C7-5F49-9E8F-6BAAEC1D9D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050314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F0D9C-3BAC-244D-93DE-0E4C0AAAD1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372761"/>
            <a:ext cx="177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2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">
            <a:extLst>
              <a:ext uri="{FF2B5EF4-FFF2-40B4-BE49-F238E27FC236}">
                <a16:creationId xmlns:a16="http://schemas.microsoft.com/office/drawing/2014/main" id="{2D189924-5DAE-AE45-BD36-61E7566C841B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CA538A6-3767-674A-8BB7-4CB8ED39715E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2C1538-DB9D-7747-A7F0-129ED2BC8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5036457-F734-F34E-9082-517274B55689}"/>
              </a:ext>
            </a:extLst>
          </p:cNvPr>
          <p:cNvSpPr txBox="1">
            <a:spLocks/>
          </p:cNvSpPr>
          <p:nvPr userDrawn="1"/>
        </p:nvSpPr>
        <p:spPr>
          <a:xfrm>
            <a:off x="6851650" y="3287735"/>
            <a:ext cx="1701893" cy="3901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Подзаголовок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EC839FD-0ED3-9043-AF2A-73B3A6E8CCD2}"/>
              </a:ext>
            </a:extLst>
          </p:cNvPr>
          <p:cNvSpPr txBox="1">
            <a:spLocks/>
          </p:cNvSpPr>
          <p:nvPr userDrawn="1"/>
        </p:nvSpPr>
        <p:spPr>
          <a:xfrm>
            <a:off x="6851650" y="3781280"/>
            <a:ext cx="2844800" cy="13017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Одной из форм взаимодействия с потребителями услуг являются сервисы. </a:t>
            </a:r>
          </a:p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 целом сервисы рассматриваются как дополнительный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FAC03156-B88C-F644-9242-5956B397830D}"/>
              </a:ext>
            </a:extLst>
          </p:cNvPr>
          <p:cNvSpPr txBox="1">
            <a:spLocks/>
          </p:cNvSpPr>
          <p:nvPr userDrawn="1"/>
        </p:nvSpPr>
        <p:spPr>
          <a:xfrm>
            <a:off x="7269832" y="171366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1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26AEA893-F42F-7B44-A624-188518ACAE29}"/>
              </a:ext>
            </a:extLst>
          </p:cNvPr>
          <p:cNvSpPr txBox="1">
            <a:spLocks/>
          </p:cNvSpPr>
          <p:nvPr userDrawn="1"/>
        </p:nvSpPr>
        <p:spPr>
          <a:xfrm>
            <a:off x="7269832" y="2020507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2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B448053A-41FC-CE4B-8AA1-C123B5CCECD0}"/>
              </a:ext>
            </a:extLst>
          </p:cNvPr>
          <p:cNvSpPr txBox="1">
            <a:spLocks/>
          </p:cNvSpPr>
          <p:nvPr userDrawn="1"/>
        </p:nvSpPr>
        <p:spPr>
          <a:xfrm>
            <a:off x="7248128" y="234888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4D5C9A3-78FB-EF4F-8BF8-DDD6AC811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1737494"/>
            <a:ext cx="177800" cy="177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3E81A8-BC48-BA41-A1EF-B7C92E9B5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050314"/>
            <a:ext cx="177800" cy="177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BD7D75-D340-B34E-9898-83241BABD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372761"/>
            <a:ext cx="177800" cy="177800"/>
          </a:xfrm>
          <a:prstGeom prst="rect">
            <a:avLst/>
          </a:prstGeom>
        </p:spPr>
      </p:pic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2C0D08AD-E70E-E74F-A61B-4C62619E8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58132"/>
            <a:ext cx="5628219" cy="41033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графика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DFDFB-8093-B049-94BB-7C42E373D8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1315023"/>
            <a:ext cx="4253195" cy="4227954"/>
          </a:xfrm>
          <a:prstGeom prst="rect">
            <a:avLst/>
          </a:prstGeom>
        </p:spPr>
      </p:pic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41F342C-DCA5-284B-9181-BC331777E2A8}"/>
              </a:ext>
            </a:extLst>
          </p:cNvPr>
          <p:cNvSpPr txBox="1">
            <a:spLocks/>
          </p:cNvSpPr>
          <p:nvPr userDrawn="1"/>
        </p:nvSpPr>
        <p:spPr>
          <a:xfrm>
            <a:off x="4008438" y="1334488"/>
            <a:ext cx="866627" cy="1952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000" dirty="0">
                <a:solidFill>
                  <a:srgbClr val="000000"/>
                </a:solidFill>
              </a:rPr>
              <a:t>Описание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E7DCD4D2-9F2D-4944-8795-25546F93B90E}"/>
              </a:ext>
            </a:extLst>
          </p:cNvPr>
          <p:cNvSpPr txBox="1">
            <a:spLocks/>
          </p:cNvSpPr>
          <p:nvPr userDrawn="1"/>
        </p:nvSpPr>
        <p:spPr>
          <a:xfrm>
            <a:off x="4727848" y="2204864"/>
            <a:ext cx="866627" cy="1952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000" dirty="0">
                <a:solidFill>
                  <a:srgbClr val="000000"/>
                </a:solidFill>
              </a:rPr>
              <a:t>Описание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8D5EC284-35FB-E14C-A517-810CAEC373CE}"/>
              </a:ext>
            </a:extLst>
          </p:cNvPr>
          <p:cNvSpPr txBox="1">
            <a:spLocks/>
          </p:cNvSpPr>
          <p:nvPr userDrawn="1"/>
        </p:nvSpPr>
        <p:spPr>
          <a:xfrm>
            <a:off x="4367808" y="4941168"/>
            <a:ext cx="866627" cy="1952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000" dirty="0">
                <a:solidFill>
                  <a:srgbClr val="000000"/>
                </a:solidFill>
              </a:rPr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898800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D0E2FCE5-68F6-3949-8A57-FFD5B6F011A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2525114-61C6-0E45-85AA-5331FAA1B8D6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2B925C-CAEF-BB42-944F-AD576112F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756B352-8AD5-4842-AB06-B6D4487C2E6E}"/>
              </a:ext>
            </a:extLst>
          </p:cNvPr>
          <p:cNvSpPr txBox="1">
            <a:spLocks/>
          </p:cNvSpPr>
          <p:nvPr userDrawn="1"/>
        </p:nvSpPr>
        <p:spPr>
          <a:xfrm>
            <a:off x="6851650" y="3287735"/>
            <a:ext cx="1701893" cy="3901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1600" dirty="0">
                <a:solidFill>
                  <a:schemeClr val="tx2"/>
                </a:solidFill>
              </a:rPr>
              <a:t>Подзаголовок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FCB9278-5DC8-AE4F-A3C9-6279A20BA5C6}"/>
              </a:ext>
            </a:extLst>
          </p:cNvPr>
          <p:cNvSpPr txBox="1">
            <a:spLocks/>
          </p:cNvSpPr>
          <p:nvPr userDrawn="1"/>
        </p:nvSpPr>
        <p:spPr>
          <a:xfrm>
            <a:off x="6851650" y="3781280"/>
            <a:ext cx="2844800" cy="13017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Одной из форм взаимодействия с потребителями услуг являются сервисы. </a:t>
            </a:r>
          </a:p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В целом сервисы рассматриваются как дополнительный комплекс благ, каждый из которых может быть как частью комплексной услуги, так и может стать самостоятельной услугой.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3032EBD-16BC-DD4E-B2F0-CFE44089BCDA}"/>
              </a:ext>
            </a:extLst>
          </p:cNvPr>
          <p:cNvSpPr txBox="1">
            <a:spLocks/>
          </p:cNvSpPr>
          <p:nvPr userDrawn="1"/>
        </p:nvSpPr>
        <p:spPr>
          <a:xfrm>
            <a:off x="7269832" y="171366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1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DF0B87C-B781-B14D-A37A-A6E12D6B8E9C}"/>
              </a:ext>
            </a:extLst>
          </p:cNvPr>
          <p:cNvSpPr txBox="1">
            <a:spLocks/>
          </p:cNvSpPr>
          <p:nvPr userDrawn="1"/>
        </p:nvSpPr>
        <p:spPr>
          <a:xfrm>
            <a:off x="7269832" y="2020507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2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8575CC8-DC1F-5549-9EC3-781ABC519702}"/>
              </a:ext>
            </a:extLst>
          </p:cNvPr>
          <p:cNvSpPr txBox="1">
            <a:spLocks/>
          </p:cNvSpPr>
          <p:nvPr userDrawn="1"/>
        </p:nvSpPr>
        <p:spPr>
          <a:xfrm>
            <a:off x="7248128" y="2348880"/>
            <a:ext cx="784956" cy="1998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000" dirty="0">
                <a:solidFill>
                  <a:srgbClr val="000000"/>
                </a:solidFill>
              </a:rPr>
              <a:t>Ряд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B5E37D-8113-E647-961C-3C53792F5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1737494"/>
            <a:ext cx="177800" cy="177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1CDA1D-5E35-8343-AD71-031F7D52F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050314"/>
            <a:ext cx="177800" cy="17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EF056E-EE0C-0E42-9C46-FFB0D99123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2372761"/>
            <a:ext cx="177800" cy="1778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D429322-7A63-F742-963B-35AF6A95D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58132"/>
            <a:ext cx="5628219" cy="41033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графика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883F18-A99D-9E41-90A3-6B8CF7991BF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2132852"/>
              </p:ext>
            </p:extLst>
          </p:nvPr>
        </p:nvGraphicFramePr>
        <p:xfrm>
          <a:off x="502944" y="1439334"/>
          <a:ext cx="6161328" cy="440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122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-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79761-B06D-4448-B535-E9B7DD0D9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212"/>
            <a:ext cx="12192000" cy="399732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6068326-D98A-7547-9AE7-583DE2C15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21" y="525208"/>
            <a:ext cx="6817579" cy="8795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Развёрнутое название</a:t>
            </a:r>
            <a:br>
              <a:rPr lang="ru-RU" dirty="0"/>
            </a:br>
            <a:r>
              <a:rPr lang="ru-RU" dirty="0"/>
              <a:t>таблицы в две строки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E707122-51AE-1947-B1DE-3A006351E82C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C30992A-9E96-5047-9358-180003F915B3}"/>
              </a:ext>
            </a:extLst>
          </p:cNvPr>
          <p:cNvSpPr txBox="1">
            <a:spLocks/>
          </p:cNvSpPr>
          <p:nvPr userDrawn="1"/>
        </p:nvSpPr>
        <p:spPr>
          <a:xfrm>
            <a:off x="1131593" y="6097304"/>
            <a:ext cx="1316205" cy="21420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900" b="0" i="0" dirty="0">
                <a:solidFill>
                  <a:schemeClr val="tx1"/>
                </a:solidFill>
                <a:latin typeface="Montserrat" pitchFamily="2" charset="77"/>
              </a:rPr>
              <a:t>Название раздела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CC41C3-19AC-084B-9185-F48E9D16A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13" y="5916653"/>
            <a:ext cx="1152525" cy="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51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004D81-AB8A-8C47-A4B6-C123194E8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755729"/>
            <a:ext cx="5724524" cy="14055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 внимание!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BEBA6B8-114D-D643-9707-AF531DFD3A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6A5A99B-3791-AC4A-BF4C-0F5046018706}"/>
              </a:ext>
            </a:extLst>
          </p:cNvPr>
          <p:cNvSpPr txBox="1">
            <a:spLocks/>
          </p:cNvSpPr>
          <p:nvPr userDrawn="1"/>
        </p:nvSpPr>
        <p:spPr>
          <a:xfrm>
            <a:off x="611210" y="5088334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chemeClr val="tx2"/>
                </a:solidFill>
                <a:latin typeface="Montserrat Medium" pitchFamily="2" charset="77"/>
              </a:rPr>
              <a:t>ул. Ленина, д.10, г. Владимир, 450100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chemeClr val="tx2"/>
                </a:solidFill>
                <a:latin typeface="Montserrat Medium" pitchFamily="2" charset="77"/>
              </a:rPr>
              <a:t>Тел. 8 (999) 98-76-54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solidFill>
                  <a:schemeClr val="tx2"/>
                </a:solidFill>
                <a:latin typeface="Montserrat Medium" pitchFamily="2" charset="77"/>
              </a:rPr>
              <a:t>Тел./факс: 8 (999) 98-76-54</a:t>
            </a:r>
          </a:p>
          <a:p>
            <a:pPr>
              <a:lnSpc>
                <a:spcPts val="1100"/>
              </a:lnSpc>
            </a:pP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vladimir@trudvsem.ru</a:t>
            </a:r>
            <a:endParaRPr lang="ru-RU" sz="900" b="0" i="0" dirty="0">
              <a:solidFill>
                <a:schemeClr val="tx2"/>
              </a:solidFill>
              <a:latin typeface="Montserrat Medium" pitchFamily="2" charset="77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556C9A6-0C75-7646-B166-ACF9AAC3588C}"/>
              </a:ext>
            </a:extLst>
          </p:cNvPr>
          <p:cNvSpPr txBox="1">
            <a:spLocks/>
          </p:cNvSpPr>
          <p:nvPr userDrawn="1"/>
        </p:nvSpPr>
        <p:spPr>
          <a:xfrm>
            <a:off x="3421024" y="5188896"/>
            <a:ext cx="2357926" cy="4708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trudvsem.vladimir.com</a:t>
            </a:r>
            <a:endParaRPr lang="en-US" sz="900" b="0" i="0" dirty="0">
              <a:solidFill>
                <a:schemeClr val="tx2"/>
              </a:solidFill>
              <a:latin typeface="Montserrat Medium" pitchFamily="2" charset="77"/>
            </a:endParaRPr>
          </a:p>
          <a:p>
            <a:pPr>
              <a:lnSpc>
                <a:spcPts val="1100"/>
              </a:lnSpc>
            </a:pP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vk.com</a:t>
            </a:r>
            <a:r>
              <a:rPr lang="en-US" sz="900" b="0" i="0" dirty="0">
                <a:solidFill>
                  <a:schemeClr val="tx2"/>
                </a:solidFill>
                <a:latin typeface="Montserrat Medium" pitchFamily="2" charset="77"/>
              </a:rPr>
              <a:t>/</a:t>
            </a: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trudvsemvladimir</a:t>
            </a:r>
            <a:endParaRPr lang="en-US" sz="900" b="0" i="0" dirty="0">
              <a:solidFill>
                <a:schemeClr val="tx2"/>
              </a:solidFill>
              <a:latin typeface="Montserrat Medium" pitchFamily="2" charset="77"/>
            </a:endParaRPr>
          </a:p>
          <a:p>
            <a:pPr>
              <a:lnSpc>
                <a:spcPts val="1100"/>
              </a:lnSpc>
            </a:pP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instagram.com</a:t>
            </a:r>
            <a:r>
              <a:rPr lang="en-US" sz="900" b="0" i="0" dirty="0">
                <a:solidFill>
                  <a:schemeClr val="tx2"/>
                </a:solidFill>
                <a:latin typeface="Montserrat Medium" pitchFamily="2" charset="77"/>
              </a:rPr>
              <a:t>/</a:t>
            </a:r>
            <a:r>
              <a:rPr lang="en-US" sz="900" b="0" i="0" dirty="0" err="1">
                <a:solidFill>
                  <a:schemeClr val="tx2"/>
                </a:solidFill>
                <a:latin typeface="Montserrat Medium" pitchFamily="2" charset="77"/>
              </a:rPr>
              <a:t>trudvsemvladimir</a:t>
            </a:r>
            <a:endParaRPr lang="en-US" sz="900" b="0" i="0" dirty="0">
              <a:solidFill>
                <a:schemeClr val="tx2"/>
              </a:solidFill>
              <a:latin typeface="Montserrat Medium" pitchFamily="2" charset="77"/>
            </a:endParaRPr>
          </a:p>
          <a:p>
            <a:pPr>
              <a:lnSpc>
                <a:spcPts val="1100"/>
              </a:lnSpc>
            </a:pPr>
            <a:endParaRPr lang="en-US" sz="900" b="0" i="0" dirty="0">
              <a:solidFill>
                <a:schemeClr val="tx2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202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6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-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851102"/>
            <a:ext cx="5724524" cy="226369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Апробация целевых модельных полномочий </a:t>
            </a:r>
            <a:br>
              <a:rPr lang="ru-RU" dirty="0"/>
            </a:br>
            <a:r>
              <a:rPr lang="ru-RU" dirty="0"/>
              <a:t>в рамках предоставления новых сервисов во Владимирской области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63D9DB-5E19-604D-B1E6-1A9F8619AD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8FDCA-4715-074A-A318-0F46516D3FD2}"/>
              </a:ext>
            </a:extLst>
          </p:cNvPr>
          <p:cNvSpPr txBox="1">
            <a:spLocks/>
          </p:cNvSpPr>
          <p:nvPr userDrawn="1"/>
        </p:nvSpPr>
        <p:spPr>
          <a:xfrm>
            <a:off x="584316" y="5384168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кандидат социологических наук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810824-E8B0-BB43-8ADA-96DAFD323FDF}"/>
              </a:ext>
            </a:extLst>
          </p:cNvPr>
          <p:cNvSpPr txBox="1">
            <a:spLocks/>
          </p:cNvSpPr>
          <p:nvPr userDrawn="1"/>
        </p:nvSpPr>
        <p:spPr>
          <a:xfrm>
            <a:off x="3421024" y="5417495"/>
            <a:ext cx="2357926" cy="4708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Александр Викторович Орлов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Начальник отдела проектной деятельности ГКУ ЦЗН г. Владимир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871277" y="615916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 err="1"/>
              <a:t>vladzan.ru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9E335B-BC0D-5447-9B9F-A5D6FD11E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584200"/>
            <a:ext cx="1404447" cy="558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9C21D-2C17-8C45-AD24-27C55D1E89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4" y="614940"/>
            <a:ext cx="1786165" cy="4859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049F66-F5B9-4647-8B55-85EE45A6E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682963"/>
            <a:ext cx="38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-4"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851102"/>
            <a:ext cx="5724524" cy="226369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Апробация целевых модельных полномочий </a:t>
            </a:r>
            <a:br>
              <a:rPr lang="ru-RU" dirty="0"/>
            </a:br>
            <a:r>
              <a:rPr lang="ru-RU" dirty="0"/>
              <a:t>в рамках предоставления новых сервисов во Владимирской области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63D9DB-5E19-604D-B1E6-1A9F8619AD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8FDCA-4715-074A-A318-0F46516D3FD2}"/>
              </a:ext>
            </a:extLst>
          </p:cNvPr>
          <p:cNvSpPr txBox="1">
            <a:spLocks/>
          </p:cNvSpPr>
          <p:nvPr userDrawn="1"/>
        </p:nvSpPr>
        <p:spPr>
          <a:xfrm>
            <a:off x="584316" y="5384168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кандидат социологических наук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810824-E8B0-BB43-8ADA-96DAFD323FDF}"/>
              </a:ext>
            </a:extLst>
          </p:cNvPr>
          <p:cNvSpPr txBox="1">
            <a:spLocks/>
          </p:cNvSpPr>
          <p:nvPr userDrawn="1"/>
        </p:nvSpPr>
        <p:spPr>
          <a:xfrm>
            <a:off x="3421024" y="5417495"/>
            <a:ext cx="2357926" cy="4708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Александр Викторович Орлов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Начальник отдела проектной деятельности ГКУ ЦЗН г. Владимир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871277" y="615916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 err="1"/>
              <a:t>vladzan.ru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9E335B-BC0D-5447-9B9F-A5D6FD11E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584200"/>
            <a:ext cx="1404447" cy="558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9C21D-2C17-8C45-AD24-27C55D1E8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4" y="614940"/>
            <a:ext cx="1786165" cy="485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3D4D09-030D-A648-9D28-6A1963E5F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0" y="1581120"/>
            <a:ext cx="4583093" cy="41125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049F66-F5B9-4647-8B55-85EE45A6E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682963"/>
            <a:ext cx="38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851102"/>
            <a:ext cx="5724524" cy="226369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defRPr sz="32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Апробация целевых модельных полномочий </a:t>
            </a:r>
            <a:br>
              <a:rPr lang="ru-RU" dirty="0"/>
            </a:br>
            <a:r>
              <a:rPr lang="ru-RU" dirty="0"/>
              <a:t>в рамках предоставления новых сервисов во Владимирской области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63D9DB-5E19-604D-B1E6-1A9F8619AD5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65" y="6151139"/>
            <a:ext cx="1265939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09.10.2021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8FDCA-4715-074A-A318-0F46516D3FD2}"/>
              </a:ext>
            </a:extLst>
          </p:cNvPr>
          <p:cNvSpPr txBox="1">
            <a:spLocks/>
          </p:cNvSpPr>
          <p:nvPr userDrawn="1"/>
        </p:nvSpPr>
        <p:spPr>
          <a:xfrm>
            <a:off x="584316" y="5384168"/>
            <a:ext cx="2357926" cy="6267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кандидат социологических наук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0871277" y="615916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rgbClr val="0031A0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 err="1"/>
              <a:t>vladzan.ru</a:t>
            </a:r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9E335B-BC0D-5447-9B9F-A5D6FD11E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584200"/>
            <a:ext cx="1404447" cy="558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9C21D-2C17-8C45-AD24-27C55D1E89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4" y="614940"/>
            <a:ext cx="1786165" cy="4859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049F66-F5B9-4647-8B55-85EE45A6E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682963"/>
            <a:ext cx="38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-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049338"/>
            <a:ext cx="5724524" cy="30129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 профориентации студентов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школьников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84638BD-3641-4C48-94D6-B3CE97604AFB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283036"/>
            <a:ext cx="5724524" cy="20579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центра занятости населения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38EE8B3-3D44-8843-A567-87F002DD36F7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-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283036"/>
            <a:ext cx="5724524" cy="20579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психологической</a:t>
            </a:r>
            <a:br>
              <a:rPr lang="ru-RU" dirty="0"/>
            </a:br>
            <a:r>
              <a:rPr lang="ru-RU" dirty="0"/>
              <a:t>поддержки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4B70D40-F2C5-634D-9728-3628346B7F4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836876" y="1510717"/>
            <a:ext cx="6139905" cy="51719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7700" b="0" i="0" baseline="0">
                <a:solidFill>
                  <a:schemeClr val="bg1"/>
                </a:solidFill>
                <a:latin typeface="Montserrat Ligh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76F581F-7162-0944-852F-2BD71E2F942F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-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064578"/>
            <a:ext cx="5724524" cy="30129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 для профориентации студентов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школьников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C1DCFF9-38B4-EA4C-B487-561229097479}"/>
              </a:ext>
            </a:extLst>
          </p:cNvPr>
          <p:cNvSpPr txBox="1">
            <a:spLocks/>
          </p:cNvSpPr>
          <p:nvPr userDrawn="1"/>
        </p:nvSpPr>
        <p:spPr>
          <a:xfrm>
            <a:off x="584316" y="5138336"/>
            <a:ext cx="2357926" cy="5697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900" b="1" i="0" dirty="0">
                <a:latin typeface="Montserrat" pitchFamily="2" charset="77"/>
              </a:rPr>
              <a:t>Мария Владимировна Мальцева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Заместитель директора Департамента труда и занятости населения</a:t>
            </a:r>
          </a:p>
          <a:p>
            <a:pPr>
              <a:lnSpc>
                <a:spcPts val="1100"/>
              </a:lnSpc>
            </a:pPr>
            <a:r>
              <a:rPr lang="ru-RU" sz="900" b="0" i="0" dirty="0">
                <a:latin typeface="Montserrat Medium" pitchFamily="2" charset="77"/>
              </a:rPr>
              <a:t>кандидат социологических наук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83C8B-3ACF-9649-8B91-B74E52459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1" y="518520"/>
            <a:ext cx="4066496" cy="636138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AA4422A-71B2-F749-87D3-9CA3FA0D87B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09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76" r:id="rId11"/>
    <p:sldLayoutId id="2147483778" r:id="rId12"/>
    <p:sldLayoutId id="2147483777" r:id="rId13"/>
    <p:sldLayoutId id="2147483779" r:id="rId14"/>
    <p:sldLayoutId id="2147483780" r:id="rId15"/>
    <p:sldLayoutId id="2147483685" r:id="rId16"/>
    <p:sldLayoutId id="2147483781" r:id="rId17"/>
    <p:sldLayoutId id="2147483782" r:id="rId18"/>
    <p:sldLayoutId id="2147483783" r:id="rId19"/>
    <p:sldLayoutId id="2147483784" r:id="rId20"/>
    <p:sldLayoutId id="2147483769" r:id="rId21"/>
    <p:sldLayoutId id="2147483786" r:id="rId22"/>
    <p:sldLayoutId id="2147483785" r:id="rId23"/>
    <p:sldLayoutId id="2147483726" r:id="rId24"/>
    <p:sldLayoutId id="2147483787" r:id="rId25"/>
    <p:sldLayoutId id="2147483775" r:id="rId26"/>
    <p:sldLayoutId id="2147483774" r:id="rId27"/>
  </p:sldLayoutIdLst>
  <p:hf sldNum="0" hdr="0" ftr="0" dt="0"/>
  <p:txStyles>
    <p:titleStyle>
      <a:lvl1pPr algn="l" defTabSz="909517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79" indent="-227379" algn="l" defTabSz="909517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137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6893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1651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08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501166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5923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0681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438" indent="-227379" algn="l" defTabSz="909517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759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517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4273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030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788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8544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302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060" algn="l" defTabSz="909517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18" pos="10310">
          <p15:clr>
            <a:srgbClr val="F26B43"/>
          </p15:clr>
        </p15:guide>
        <p15:guide id="19" pos="10584">
          <p15:clr>
            <a:srgbClr val="F26B43"/>
          </p15:clr>
        </p15:guide>
        <p15:guide id="20" pos="11400">
          <p15:clr>
            <a:srgbClr val="F26B43"/>
          </p15:clr>
        </p15:guide>
        <p15:guide id="21" pos="11672">
          <p15:clr>
            <a:srgbClr val="F26B43"/>
          </p15:clr>
        </p15:guide>
        <p15:guide id="22" pos="12488">
          <p15:clr>
            <a:srgbClr val="F26B43"/>
          </p15:clr>
        </p15:guide>
        <p15:guide id="23" pos="12806">
          <p15:clr>
            <a:srgbClr val="F26B43"/>
          </p15:clr>
        </p15:guide>
        <p15:guide id="24" pos="13622">
          <p15:clr>
            <a:srgbClr val="F26B43"/>
          </p15:clr>
        </p15:guide>
        <p15:guide id="25" pos="13894">
          <p15:clr>
            <a:srgbClr val="F26B43"/>
          </p15:clr>
        </p15:guide>
        <p15:guide id="26" pos="14756">
          <p15:clr>
            <a:srgbClr val="F26B43"/>
          </p15:clr>
        </p15:guide>
        <p15:guide id="27" orient="horz" pos="8019">
          <p15:clr>
            <a:srgbClr val="F26B43"/>
          </p15:clr>
        </p15:guide>
        <p15:guide id="28" orient="horz" pos="7205">
          <p15:clr>
            <a:srgbClr val="F26B43"/>
          </p15:clr>
        </p15:guide>
        <p15:guide id="29" orient="horz" pos="6931">
          <p15:clr>
            <a:srgbClr val="F26B43"/>
          </p15:clr>
        </p15:guide>
        <p15:guide id="31" orient="horz" pos="3952" userDrawn="1">
          <p15:clr>
            <a:srgbClr val="F26B43"/>
          </p15:clr>
        </p15:guide>
        <p15:guide id="40" pos="347" userDrawn="1">
          <p15:clr>
            <a:srgbClr val="F26B43"/>
          </p15:clr>
        </p15:guide>
        <p15:guide id="41" pos="710" userDrawn="1">
          <p15:clr>
            <a:srgbClr val="F26B43"/>
          </p15:clr>
        </p15:guide>
        <p15:guide id="42" userDrawn="1">
          <p15:clr>
            <a:srgbClr val="F26B43"/>
          </p15:clr>
        </p15:guide>
        <p15:guide id="43" pos="1073" userDrawn="1">
          <p15:clr>
            <a:srgbClr val="F26B43"/>
          </p15:clr>
        </p15:guide>
        <p15:guide id="44" pos="1436" userDrawn="1">
          <p15:clr>
            <a:srgbClr val="F26B43"/>
          </p15:clr>
        </p15:guide>
        <p15:guide id="45" pos="1799" userDrawn="1">
          <p15:clr>
            <a:srgbClr val="F26B43"/>
          </p15:clr>
        </p15:guide>
        <p15:guide id="46" pos="6834" userDrawn="1">
          <p15:clr>
            <a:srgbClr val="F26B43"/>
          </p15:clr>
        </p15:guide>
        <p15:guide id="47" pos="2162" userDrawn="1">
          <p15:clr>
            <a:srgbClr val="F26B43"/>
          </p15:clr>
        </p15:guide>
        <p15:guide id="48" pos="2525" userDrawn="1">
          <p15:clr>
            <a:srgbClr val="F26B43"/>
          </p15:clr>
        </p15:guide>
        <p15:guide id="49" pos="2865" userDrawn="1">
          <p15:clr>
            <a:srgbClr val="F26B43"/>
          </p15:clr>
        </p15:guide>
        <p15:guide id="50" pos="3228" userDrawn="1">
          <p15:clr>
            <a:srgbClr val="F26B43"/>
          </p15:clr>
        </p15:guide>
        <p15:guide id="51" pos="7559" userDrawn="1">
          <p15:clr>
            <a:srgbClr val="F26B43"/>
          </p15:clr>
        </p15:guide>
        <p15:guide id="52" pos="3591" userDrawn="1">
          <p15:clr>
            <a:srgbClr val="F26B43"/>
          </p15:clr>
        </p15:guide>
        <p15:guide id="53" pos="3953" userDrawn="1">
          <p15:clr>
            <a:srgbClr val="F26B43"/>
          </p15:clr>
        </p15:guide>
        <p15:guide id="54" pos="4316" userDrawn="1">
          <p15:clr>
            <a:srgbClr val="F26B43"/>
          </p15:clr>
        </p15:guide>
        <p15:guide id="55" pos="4656" userDrawn="1">
          <p15:clr>
            <a:srgbClr val="F26B43"/>
          </p15:clr>
        </p15:guide>
        <p15:guide id="57" pos="5019" userDrawn="1">
          <p15:clr>
            <a:srgbClr val="F26B43"/>
          </p15:clr>
        </p15:guide>
        <p15:guide id="58" pos="5405" userDrawn="1">
          <p15:clr>
            <a:srgbClr val="F26B43"/>
          </p15:clr>
        </p15:guide>
        <p15:guide id="59" pos="5745" userDrawn="1">
          <p15:clr>
            <a:srgbClr val="F26B43"/>
          </p15:clr>
        </p15:guide>
        <p15:guide id="60" pos="7197" userDrawn="1">
          <p15:clr>
            <a:srgbClr val="F26B43"/>
          </p15:clr>
        </p15:guide>
        <p15:guide id="61" pos="6108" userDrawn="1">
          <p15:clr>
            <a:srgbClr val="F26B43"/>
          </p15:clr>
        </p15:guide>
        <p15:guide id="62" pos="6471" userDrawn="1">
          <p15:clr>
            <a:srgbClr val="F26B43"/>
          </p15:clr>
        </p15:guide>
        <p15:guide id="65" orient="horz" pos="709" userDrawn="1">
          <p15:clr>
            <a:srgbClr val="F26B43"/>
          </p15:clr>
        </p15:guide>
        <p15:guide id="67" orient="horz" pos="1071" userDrawn="1">
          <p15:clr>
            <a:srgbClr val="F26B43"/>
          </p15:clr>
        </p15:guide>
        <p15:guide id="68" orient="horz" pos="1434" userDrawn="1">
          <p15:clr>
            <a:srgbClr val="F26B43"/>
          </p15:clr>
        </p15:guide>
        <p15:guide id="69" orient="horz" pos="1797" userDrawn="1">
          <p15:clr>
            <a:srgbClr val="F26B43"/>
          </p15:clr>
        </p15:guide>
        <p15:guide id="72" orient="horz" pos="2160" userDrawn="1">
          <p15:clr>
            <a:srgbClr val="F26B43"/>
          </p15:clr>
        </p15:guide>
        <p15:guide id="73" orient="horz" pos="2523" userDrawn="1">
          <p15:clr>
            <a:srgbClr val="F26B43"/>
          </p15:clr>
        </p15:guide>
        <p15:guide id="74" orient="horz" pos="2863" userDrawn="1">
          <p15:clr>
            <a:srgbClr val="F26B43"/>
          </p15:clr>
        </p15:guide>
        <p15:guide id="75" orient="horz" pos="3249" userDrawn="1">
          <p15:clr>
            <a:srgbClr val="F26B43"/>
          </p15:clr>
        </p15:guide>
        <p15:guide id="78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9" y="2963125"/>
            <a:ext cx="6397533" cy="990600"/>
          </a:xfrm>
        </p:spPr>
        <p:txBody>
          <a:bodyPr/>
          <a:lstStyle/>
          <a:p>
            <a:r>
              <a:rPr lang="ru-RU" dirty="0" smtClean="0"/>
              <a:t>О ходе реализации проекта «Сервис «50+. Цифра»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50863" y="3487173"/>
            <a:ext cx="6910987" cy="325868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17 марта 2022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50864" y="3639573"/>
            <a:ext cx="3011846" cy="23644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Демидова Анна Викторовна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Директор Государственного</a:t>
            </a:r>
            <a:endParaRPr lang="ru-RU" sz="1100" kern="0" baseline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казенного учреждения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Центр занятости населения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Рязанской области</a:t>
            </a:r>
          </a:p>
        </p:txBody>
      </p:sp>
      <p:pic>
        <p:nvPicPr>
          <p:cNvPr id="11" name="Рисунок 10" descr="output-onlinepngtools (43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601" y="377871"/>
            <a:ext cx="686984" cy="12525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3812863" y="491708"/>
            <a:ext cx="1742535" cy="6598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Рязанская</a:t>
            </a:r>
            <a:endParaRPr lang="ru-RU" sz="1400" kern="0" baseline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область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 descr="output-onlinepngtools (4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9" y="491708"/>
            <a:ext cx="2354262" cy="10029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98489" y="1411520"/>
            <a:ext cx="6523892" cy="781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Региональные проекты:</a:t>
            </a:r>
            <a:b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от решения проблем – к развитию возможностей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68" y="238125"/>
            <a:ext cx="6523892" cy="781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Региональные проекты:</a:t>
            </a:r>
            <a:br>
              <a:rPr lang="ru-RU" sz="1600" dirty="0" smtClean="0"/>
            </a:br>
            <a:r>
              <a:rPr lang="ru-RU" sz="1600" dirty="0" smtClean="0"/>
              <a:t>от решения проблем – к развитию возможностей</a:t>
            </a:r>
            <a:endParaRPr lang="ru-RU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75893" y="904875"/>
            <a:ext cx="11210926" cy="62674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defTabSz="909517">
              <a:spcBef>
                <a:spcPct val="0"/>
              </a:spcBef>
            </a:pP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endParaRPr lang="ru-RU" sz="32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endParaRPr lang="ru-RU" sz="32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Результат: с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ервис «50+. Цифра» </a:t>
            </a:r>
          </a:p>
          <a:p>
            <a:pPr defTabSz="909517">
              <a:spcBef>
                <a:spcPct val="0"/>
              </a:spcBef>
            </a:pPr>
            <a:endParaRPr lang="ru-RU" sz="3200" kern="0" dirty="0" smtClean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r>
              <a:rPr lang="ru-RU" sz="32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Цель : приобретение цифровых компетенций гражданами возрастной категории 50+ для повышения их конкурентоспособности и профессионального долголетия на рынке труда </a:t>
            </a:r>
            <a:endParaRPr lang="ru-RU" altLang="ru-RU" sz="3200" kern="0" dirty="0" smtClean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defTabSz="909517">
              <a:spcBef>
                <a:spcPct val="0"/>
              </a:spcBef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Задача: </a:t>
            </a:r>
            <a:r>
              <a:rPr kumimoji="1" lang="ru-RU" altLang="ru-RU" sz="3200" kern="0" dirty="0" smtClean="0">
                <a:solidFill>
                  <a:schemeClr val="bg1"/>
                </a:solidFill>
                <a:latin typeface="Montserrat Medium" pitchFamily="2" charset="-52"/>
              </a:rPr>
              <a:t>оказание содействия занятости граждан </a:t>
            </a:r>
            <a:r>
              <a:rPr lang="ru-RU" sz="32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возрастной категории 50+ </a:t>
            </a:r>
            <a:r>
              <a:rPr kumimoji="1" lang="ru-RU" altLang="ru-RU" sz="3200" kern="0" dirty="0" smtClean="0">
                <a:solidFill>
                  <a:schemeClr val="bg1"/>
                </a:solidFill>
                <a:latin typeface="Montserrat Medium" pitchFamily="2" charset="-52"/>
              </a:rPr>
              <a:t>с применением сервисного подхода</a:t>
            </a:r>
            <a:endParaRPr lang="ru-RU" sz="32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50864" y="3639573"/>
            <a:ext cx="3011846" cy="23644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35" name="Рисунок 34" descr="output-onlinepngtools (4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823" y="346256"/>
            <a:ext cx="2354262" cy="1002937"/>
          </a:xfrm>
          <a:prstGeom prst="rect">
            <a:avLst/>
          </a:prstGeom>
        </p:spPr>
      </p:pic>
      <p:pic>
        <p:nvPicPr>
          <p:cNvPr id="17" name="Рисунок 16" descr="aged-woman-work-in-computer_416530-6189-removebg-preview-removebg-previe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075" y="4069171"/>
            <a:ext cx="5333636" cy="27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utput-onlinepngtools (44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8801102" y="3641966"/>
            <a:ext cx="2952000" cy="2952000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08177" y="4050300"/>
            <a:ext cx="2707200" cy="2708776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370" y="4972050"/>
            <a:ext cx="1569106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46%</a:t>
            </a:r>
            <a:br>
              <a:rPr lang="ru-RU" sz="3200" dirty="0" smtClean="0"/>
            </a:br>
            <a:r>
              <a:rPr lang="ru-RU" sz="1100" dirty="0" smtClean="0"/>
              <a:t>Население Рязанской области нетрудоспособного возраста</a:t>
            </a:r>
            <a:endParaRPr lang="ru-RU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9394169" y="4848225"/>
            <a:ext cx="1464331" cy="990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54%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Население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 Рязанской области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трудоспособного возраста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59000" y="2178416"/>
            <a:ext cx="2016000" cy="2016000"/>
          </a:xfrm>
          <a:prstGeom prst="ellips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03576" y="2197466"/>
            <a:ext cx="2661644" cy="26331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1902250" y="2858888"/>
            <a:ext cx="1877526" cy="990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25,6%</a:t>
            </a:r>
          </a:p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Население </a:t>
            </a:r>
          </a:p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возраста 50+ лет среди трудоспособных граждан Рязанской области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69B3E7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Рисунок 18" descr="Снимок-removebg-pre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2" y="3478013"/>
            <a:ext cx="4963330" cy="337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4203601" y="3573263"/>
            <a:ext cx="1709326" cy="990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74,4%</a:t>
            </a:r>
          </a:p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Население </a:t>
            </a:r>
          </a:p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возраста</a:t>
            </a:r>
          </a:p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менее 50 лет среди трудоспособных граждан Рязанской области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69B3E7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F4EDA4-4B12-FD4E-9649-244F188C36F7}"/>
              </a:ext>
            </a:extLst>
          </p:cNvPr>
          <p:cNvSpPr txBox="1">
            <a:spLocks/>
          </p:cNvSpPr>
          <p:nvPr/>
        </p:nvSpPr>
        <p:spPr>
          <a:xfrm>
            <a:off x="166768" y="390525"/>
            <a:ext cx="11701382" cy="25921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" name="Picture 5" descr="C:\Users\rzn1\Desktop\Rabota_R_Logo_Horizontal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142" y="327461"/>
            <a:ext cx="2305051" cy="946625"/>
          </a:xfrm>
          <a:prstGeom prst="rect">
            <a:avLst/>
          </a:prstGeom>
          <a:noFill/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6F4EDA4-4B12-FD4E-9649-244F188C36F7}"/>
              </a:ext>
            </a:extLst>
          </p:cNvPr>
          <p:cNvSpPr txBox="1">
            <a:spLocks/>
          </p:cNvSpPr>
          <p:nvPr/>
        </p:nvSpPr>
        <p:spPr>
          <a:xfrm>
            <a:off x="429523" y="1552705"/>
            <a:ext cx="11437798" cy="16382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Целевая категория предоставления сервиса – </a:t>
            </a:r>
            <a:endParaRPr lang="en-US" sz="2400" dirty="0" smtClean="0">
              <a:solidFill>
                <a:srgbClr val="0033A0"/>
              </a:solidFill>
              <a:latin typeface="Montserrat Medium" pitchFamily="2" charset="-52"/>
            </a:endParaRP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граждане </a:t>
            </a:r>
            <a:r>
              <a:rPr 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возрастной категории 50+</a:t>
            </a:r>
            <a:br>
              <a:rPr lang="ru-RU" sz="2400" dirty="0" smtClean="0">
                <a:solidFill>
                  <a:srgbClr val="0033A0"/>
                </a:solidFill>
                <a:latin typeface="Montserrat Medium" pitchFamily="2" charset="-52"/>
              </a:rPr>
            </a:br>
            <a:endParaRPr lang="en-US" sz="2400" dirty="0" smtClean="0">
              <a:solidFill>
                <a:srgbClr val="0033A0"/>
              </a:solidFill>
              <a:latin typeface="Montserrat Medium" pitchFamily="2" charset="-52"/>
            </a:endParaRP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Одна из о</a:t>
            </a:r>
            <a:r>
              <a:rPr lang="ru-RU" alt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сновных проблем рынка труда</a:t>
            </a:r>
            <a:r>
              <a:rPr lang="en-US" alt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 </a:t>
            </a:r>
            <a:r>
              <a:rPr lang="ru-RU" altLang="ru-RU" sz="2400" dirty="0" smtClean="0">
                <a:solidFill>
                  <a:srgbClr val="0033A0"/>
                </a:solidFill>
                <a:latin typeface="Montserrat Medium" pitchFamily="2" charset="-52"/>
              </a:rPr>
              <a:t>Рязанской области – старение рабочей силы и снижение предложения трудовых ресурсов</a:t>
            </a:r>
          </a:p>
          <a:p>
            <a:pPr lvl="0" defTabSz="909517">
              <a:spcBef>
                <a:spcPct val="0"/>
              </a:spcBef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-52"/>
                <a:ea typeface="+mj-ea"/>
                <a:cs typeface="Arial" panose="020B0604020202020204" pitchFamily="34" charset="0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-52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366836"/>
            <a:ext cx="8639175" cy="234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rzn1\Desktop\Rabota_R_Logo_Horizontal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4" y="395247"/>
            <a:ext cx="2305051" cy="946625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5" y="315436"/>
            <a:ext cx="7483384" cy="1000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33A0"/>
                </a:solidFill>
              </a:rPr>
              <a:t>Этапы и сроки реализации проекта «Сервис «50+.Цифра»</a:t>
            </a:r>
            <a:endParaRPr lang="ru-RU" sz="3200" dirty="0">
              <a:solidFill>
                <a:srgbClr val="0033A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>
                <a:solidFill>
                  <a:srgbClr val="0033A0"/>
                </a:solidFill>
              </a:rPr>
              <a:t>4</a:t>
            </a:r>
            <a:endParaRPr lang="ru-RU" sz="2800" dirty="0">
              <a:solidFill>
                <a:srgbClr val="0033A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1895475" y="3314700"/>
            <a:ext cx="3028950" cy="1285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defTabSz="909517">
              <a:spcBef>
                <a:spcPct val="0"/>
              </a:spcBef>
              <a:defRPr/>
            </a:pP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Организационные и технологические мероприятия</a:t>
            </a:r>
          </a:p>
          <a:p>
            <a:pPr lvl="0" defTabSz="909517">
              <a:spcBef>
                <a:spcPct val="0"/>
              </a:spcBef>
              <a:defRPr/>
            </a:pP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Сентябрь – октябрь 2021 г.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267325" y="3105149"/>
            <a:ext cx="2628900" cy="101508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3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Апробация сервиса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Ноябрь 2021 г.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8569234" y="3600449"/>
            <a:ext cx="2628900" cy="7715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3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Ввод в эксплуатацию сервиса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3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Январь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2022 г.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1905000" y="4524375"/>
            <a:ext cx="3333750" cy="22064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Создание межведомственной рабочей группы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Разработка пошаговой инструкции предоставления сервиса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F452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Создание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CF452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 технологических компонент сервиса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baseline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Разработка скриптов для сотрудников и 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обучение сотрудников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Размещение информации о сервисе на портале и в подразделениях Центра 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CF452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5334000" y="4314825"/>
            <a:ext cx="2847975" cy="13049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defTabSz="909517">
              <a:spcBef>
                <a:spcPct val="0"/>
              </a:spcBef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Проведение мотивационных тренингов с сотрудниками 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F452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Организация работы по апробации сервиса в подразделениях Центра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8548551" y="4739360"/>
            <a:ext cx="3013166" cy="69941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Обобщение результатов апробации сервиса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Ввод в эксплуатацию и дальнейшее внедрение сервиса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4" y="4600575"/>
            <a:ext cx="1783676" cy="18659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345" y="267811"/>
            <a:ext cx="1613578" cy="16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rzn1\Desktop\Rabota_R_Logo_Horizontal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4" y="458311"/>
            <a:ext cx="2305051" cy="946625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0" y="591661"/>
            <a:ext cx="7931059" cy="438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33A0"/>
                </a:solidFill>
              </a:rPr>
              <a:t>Сервис «50+.Цифра» сегодня</a:t>
            </a:r>
            <a:endParaRPr lang="ru-RU" sz="3200" dirty="0">
              <a:solidFill>
                <a:srgbClr val="0033A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>
                <a:solidFill>
                  <a:srgbClr val="0033A0"/>
                </a:solidFill>
              </a:rPr>
              <a:t>5</a:t>
            </a:r>
            <a:endParaRPr lang="ru-RU" sz="2800" dirty="0">
              <a:solidFill>
                <a:srgbClr val="0033A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2735308" y="323850"/>
            <a:ext cx="7483384" cy="5726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1638300" y="1213212"/>
            <a:ext cx="3824349" cy="7286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defTabSz="909517">
              <a:spcBef>
                <a:spcPct val="0"/>
              </a:spcBef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Федеральные 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сервисы</a:t>
            </a:r>
            <a:endParaRPr kumimoji="0" lang="ru-RU" sz="2400" b="0" i="0" u="none" strike="noStrike" kern="0" cap="none" spc="0" normalizeH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4563" y="1519487"/>
            <a:ext cx="483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09517">
              <a:spcBef>
                <a:spcPct val="0"/>
              </a:spcBef>
              <a:defRPr/>
            </a:pPr>
            <a:r>
              <a:rPr lang="ru-RU" sz="2400" kern="0" dirty="0" smtClean="0">
                <a:solidFill>
                  <a:srgbClr val="0033A0"/>
                </a:solidFill>
                <a:latin typeface="Montserrat Medium" pitchFamily="2" charset="77"/>
                <a:cs typeface="Arial" panose="020B0604020202020204" pitchFamily="34" charset="0"/>
              </a:rPr>
              <a:t>Региональные сервисы</a:t>
            </a:r>
            <a:endParaRPr lang="ru-RU" sz="2400" kern="0" dirty="0">
              <a:solidFill>
                <a:srgbClr val="0033A0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1638300" y="1850917"/>
            <a:ext cx="4133850" cy="17907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  <a:sym typeface="Verdana"/>
              </a:rPr>
              <a:t>Регистрация в ЕСИА</a:t>
            </a: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  <a:sym typeface="Verdana"/>
              </a:rPr>
              <a:t>Подтверждение учетной записи в ЕСИА</a:t>
            </a: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  <a:sym typeface="Verdana"/>
              </a:rPr>
              <a:t>Регистрация на ЕЦП</a:t>
            </a: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ea typeface="+mj-ea"/>
                <a:cs typeface="Arial" panose="020B0604020202020204" pitchFamily="34" charset="0"/>
                <a:sym typeface="Verdana"/>
              </a:rPr>
              <a:t>Размещение резюме на ЕЦП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CF452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6668180" y="2211709"/>
            <a:ext cx="4133850" cy="18598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lvl="2" defTabSz="45720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  <a:sym typeface="Verdana"/>
              </a:rPr>
              <a:t>Цифровой куратор</a:t>
            </a:r>
          </a:p>
          <a:p>
            <a:pPr defTabSz="45720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  <a:sym typeface="Verdana"/>
              </a:rPr>
              <a:t>Цифровой тренажер</a:t>
            </a:r>
          </a:p>
          <a:p>
            <a:pPr defTabSz="45720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  <a:sym typeface="Verdana"/>
              </a:rPr>
              <a:t>Мое резюме – онлайн </a:t>
            </a:r>
          </a:p>
          <a:p>
            <a:pPr defTabSz="45720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  <a:sym typeface="Verdana"/>
              </a:rPr>
              <a:t>Мое собеседование – онлайн</a:t>
            </a:r>
            <a:endParaRPr lang="en-US" altLang="ru-RU" sz="1600" kern="0" dirty="0" smtClean="0">
              <a:solidFill>
                <a:srgbClr val="CF4520"/>
              </a:solidFill>
              <a:latin typeface="Montserrat Medium" pitchFamily="2" charset="77"/>
              <a:cs typeface="Arial" panose="020B0604020202020204" pitchFamily="34" charset="0"/>
              <a:sym typeface="Verdana"/>
            </a:endParaRPr>
          </a:p>
          <a:p>
            <a:pPr defTabSz="45720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kern="0" dirty="0" smtClean="0">
              <a:solidFill>
                <a:srgbClr val="CF4520"/>
              </a:solidFill>
              <a:latin typeface="Montserrat Medium" pitchFamily="2" charset="77"/>
              <a:cs typeface="Arial" panose="020B0604020202020204" pitchFamily="34" charset="0"/>
              <a:sym typeface="Verdana"/>
            </a:endParaRPr>
          </a:p>
          <a:p>
            <a:pPr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altLang="ru-RU" sz="1600" kern="0" dirty="0" smtClean="0">
              <a:solidFill>
                <a:srgbClr val="CF4520"/>
              </a:solidFill>
              <a:latin typeface="Montserrat Medium" pitchFamily="2" charset="77"/>
              <a:cs typeface="Arial" panose="020B0604020202020204" pitchFamily="34" charset="0"/>
              <a:sym typeface="Verdana"/>
            </a:endParaRPr>
          </a:p>
          <a:p>
            <a:pPr algn="ctr"/>
            <a:endParaRPr lang="ru-RU" sz="1200" b="1" dirty="0" smtClean="0"/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CF452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4" y="4600575"/>
            <a:ext cx="1783676" cy="18659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345" y="267811"/>
            <a:ext cx="1613578" cy="1688035"/>
          </a:xfrm>
          <a:prstGeom prst="rect">
            <a:avLst/>
          </a:prstGeom>
        </p:spPr>
      </p:pic>
      <p:pic>
        <p:nvPicPr>
          <p:cNvPr id="15" name="Рисунок 14" descr="stylish-elderly-man-with-laptop-in-hands-pays-for-services-and-buys-goods-over-the-internet-with-home-delivery-isolated-on-white-background-online-store_154092-10201-removebg-preview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311" y="3359680"/>
            <a:ext cx="4950532" cy="3300354"/>
          </a:xfrm>
          <a:prstGeom prst="rect">
            <a:avLst/>
          </a:prstGeom>
        </p:spPr>
      </p:pic>
      <p:pic>
        <p:nvPicPr>
          <p:cNvPr id="16" name="Рисунок 15" descr="young-business-woman-pointing-finger-to-the-side-on-isolated-grey-wall_231208-230__1_-removebg-previe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11" y="3205524"/>
            <a:ext cx="5247481" cy="34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C:\Users\rzn1\Desktop\Rabota_R_Logo_Horizontal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4" y="458311"/>
            <a:ext cx="2305051" cy="946625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3333750" y="591661"/>
            <a:ext cx="7931059" cy="4381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Сервис «50+.Цифра» сегодня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>
                <a:solidFill>
                  <a:srgbClr val="0033A0"/>
                </a:solidFill>
              </a:rPr>
              <a:t>6</a:t>
            </a:r>
            <a:endParaRPr lang="ru-RU" sz="2800" dirty="0">
              <a:solidFill>
                <a:srgbClr val="0033A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345" y="267811"/>
            <a:ext cx="1613578" cy="1688035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28" y="1562596"/>
            <a:ext cx="2143125" cy="2143125"/>
          </a:xfrm>
          <a:prstGeom prst="rect">
            <a:avLst/>
          </a:prstGeom>
        </p:spPr>
      </p:pic>
      <p:pic>
        <p:nvPicPr>
          <p:cNvPr id="15" name="Рисунок 14" descr="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6" y="1558707"/>
            <a:ext cx="2143125" cy="2143125"/>
          </a:xfrm>
          <a:prstGeom prst="rect">
            <a:avLst/>
          </a:prstGeom>
        </p:spPr>
      </p:pic>
      <p:pic>
        <p:nvPicPr>
          <p:cNvPr id="22" name="Рисунок 21" descr="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111" y="1524001"/>
            <a:ext cx="2143125" cy="2143125"/>
          </a:xfrm>
          <a:prstGeom prst="rect">
            <a:avLst/>
          </a:prstGeom>
        </p:spPr>
      </p:pic>
      <p:pic>
        <p:nvPicPr>
          <p:cNvPr id="26" name="Рисунок 25" descr="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936" y="1524001"/>
            <a:ext cx="2143125" cy="214312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3614303" y="3740428"/>
            <a:ext cx="2743201" cy="24995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инструкции по работе  на основных информационных ресурсах в сфере занятости:</a:t>
            </a:r>
          </a:p>
          <a:p>
            <a:pPr>
              <a:buFontTx/>
              <a:buChar char="-"/>
            </a:pP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 портал «Госуслуги»;</a:t>
            </a:r>
            <a:b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- единая цифровая платформа «Работа в России»;</a:t>
            </a:r>
            <a:b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- интерактивный портал Центра</a:t>
            </a:r>
          </a:p>
          <a:p>
            <a:pPr lvl="0"/>
            <a:endParaRPr lang="ru-RU" sz="1400" kern="0" dirty="0" smtClean="0">
              <a:solidFill>
                <a:srgbClr val="CF4520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Montserrat Medium" pitchFamily="2" charset="-52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697676" y="3949605"/>
            <a:ext cx="2743201" cy="16568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горячая линия Центра по вопросам использования цифровых сервисов; индивидуальное и групповое консультирование по вопросам цифровых сервисов в сфере занятости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6221554" y="3962399"/>
            <a:ext cx="2743201" cy="156210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endParaRPr lang="ru-RU" sz="1400" dirty="0" smtClean="0">
              <a:latin typeface="Montserrat Medium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7079" y="3811057"/>
            <a:ext cx="3019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err="1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видеоинструкция</a:t>
            </a: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 по составлению резюме</a:t>
            </a:r>
            <a:r>
              <a:rPr lang="en-US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;</a:t>
            </a: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/>
            </a:r>
            <a:b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электронный шаблон, требованиями и рекомендации по составлению резюме</a:t>
            </a:r>
            <a:endParaRPr lang="ru-RU" sz="1400" kern="0" dirty="0">
              <a:solidFill>
                <a:srgbClr val="CF4520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80878" y="3701832"/>
            <a:ext cx="2399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видеоролик с рекомендациями по прохождению собеседования с работодателем;</a:t>
            </a:r>
          </a:p>
          <a:p>
            <a:r>
              <a:rPr lang="ru-RU" sz="1400" kern="0" dirty="0" smtClean="0">
                <a:solidFill>
                  <a:srgbClr val="CF4520"/>
                </a:solidFill>
                <a:latin typeface="Montserrat Medium" pitchFamily="2" charset="77"/>
                <a:cs typeface="Arial" panose="020B0604020202020204" pitchFamily="34" charset="0"/>
              </a:rPr>
              <a:t>инструкции по подготовке и прохождению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13607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51" y="1305739"/>
            <a:ext cx="7232175" cy="419613"/>
          </a:xfrm>
        </p:spPr>
        <p:txBody>
          <a:bodyPr/>
          <a:lstStyle/>
          <a:p>
            <a:pPr>
              <a:lnSpc>
                <a:spcPct val="113000"/>
              </a:lnSpc>
            </a:pPr>
            <a:r>
              <a:rPr lang="ru-RU" sz="2400" dirty="0" smtClean="0"/>
              <a:t>Основные преимущества</a:t>
            </a:r>
            <a:endParaRPr lang="ru-RU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 txBox="1">
            <a:spLocks/>
          </p:cNvSpPr>
          <p:nvPr/>
        </p:nvSpPr>
        <p:spPr>
          <a:xfrm>
            <a:off x="6399265" y="848983"/>
            <a:ext cx="4061375" cy="8827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Основные недостатки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6BF05D-F047-884E-AFF4-850C73E8D60A}"/>
              </a:ext>
            </a:extLst>
          </p:cNvPr>
          <p:cNvSpPr txBox="1">
            <a:spLocks/>
          </p:cNvSpPr>
          <p:nvPr/>
        </p:nvSpPr>
        <p:spPr>
          <a:xfrm>
            <a:off x="4045094" y="15362"/>
            <a:ext cx="4785327" cy="9479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Сервис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«50+.Цифра»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 txBox="1">
            <a:spLocks/>
          </p:cNvSpPr>
          <p:nvPr/>
        </p:nvSpPr>
        <p:spPr>
          <a:xfrm>
            <a:off x="588349" y="1844535"/>
            <a:ext cx="5724524" cy="245942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lvl="0" defTabSz="909517">
              <a:lnSpc>
                <a:spcPct val="113000"/>
              </a:lnSpc>
              <a:spcBef>
                <a:spcPct val="0"/>
              </a:spcBef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lvl="0" defTabSz="909517">
              <a:lnSpc>
                <a:spcPct val="113000"/>
              </a:lnSpc>
              <a:spcBef>
                <a:spcPct val="0"/>
              </a:spcBef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lvl="0" defTabSz="909517">
              <a:lnSpc>
                <a:spcPct val="113000"/>
              </a:lnSpc>
              <a:spcBef>
                <a:spcPct val="0"/>
              </a:spcBef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для Центра:</a:t>
            </a:r>
          </a:p>
          <a:p>
            <a:pPr lvl="0" defTabSz="909517">
              <a:lnSpc>
                <a:spcPct val="113000"/>
              </a:lnSpc>
              <a:spcBef>
                <a:spcPct val="0"/>
              </a:spcBef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качество оказания услуг повысилось  за счет индивидуальной работы с гражданином</a:t>
            </a:r>
            <a:endParaRPr lang="ru-RU" sz="2400" kern="0" dirty="0" smtClean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для граждан 50+:</a:t>
            </a:r>
          </a:p>
          <a:p>
            <a:pPr defTabSz="909517">
              <a:lnSpc>
                <a:spcPct val="113000"/>
              </a:lnSpc>
              <a:spcBef>
                <a:spcPct val="0"/>
              </a:spcBef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качество оказания услуг повысилось за счет учета всех потребностей граждан;</a:t>
            </a:r>
          </a:p>
          <a:p>
            <a:pPr lvl="0" defTabSz="909517">
              <a:lnSpc>
                <a:spcPct val="113000"/>
              </a:lnSpc>
              <a:spcBef>
                <a:spcPct val="0"/>
              </a:spcBef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t>трудоемкость получения услуги снизилась за счет формализации и оптимизации процесса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 txBox="1">
            <a:spLocks/>
          </p:cNvSpPr>
          <p:nvPr/>
        </p:nvSpPr>
        <p:spPr>
          <a:xfrm>
            <a:off x="6420178" y="1677164"/>
            <a:ext cx="5724524" cy="96009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для Центра:</a:t>
            </a: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увеличилась нагрузка на сотрудников исполнением новых обязанностей сотрудниками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 txBox="1">
            <a:spLocks/>
          </p:cNvSpPr>
          <p:nvPr/>
        </p:nvSpPr>
        <p:spPr>
          <a:xfrm>
            <a:off x="2381465" y="4440276"/>
            <a:ext cx="8805091" cy="41961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Востребованность и масштабирование сервиса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B164D5E-779D-2441-815A-915975F39CF3}"/>
              </a:ext>
            </a:extLst>
          </p:cNvPr>
          <p:cNvSpPr>
            <a:spLocks noGrp="1"/>
          </p:cNvSpPr>
          <p:nvPr>
            <p:ph idx="65"/>
          </p:nvPr>
        </p:nvSpPr>
        <p:spPr>
          <a:xfrm>
            <a:off x="73518" y="6406950"/>
            <a:ext cx="356834" cy="253084"/>
          </a:xfrm>
        </p:spPr>
        <p:txBody>
          <a:bodyPr/>
          <a:lstStyle/>
          <a:p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6B4556-F69A-B341-ADBA-9165D647529A}"/>
              </a:ext>
            </a:extLst>
          </p:cNvPr>
          <p:cNvSpPr txBox="1">
            <a:spLocks/>
          </p:cNvSpPr>
          <p:nvPr/>
        </p:nvSpPr>
        <p:spPr>
          <a:xfrm>
            <a:off x="541051" y="4488874"/>
            <a:ext cx="11322398" cy="191807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Согласно проведённому опросу граждан в возрасте 50+ (365 человек) 77% требуется консультационная помощь по использованию информационных технологий в сфере занятости</a:t>
            </a: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kern="0" dirty="0" smtClean="0">
              <a:solidFill>
                <a:schemeClr val="bg1"/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Сервис внедряется в управляющем ЦЗН (город Рязань) и территориальных ЦЗН </a:t>
            </a:r>
          </a:p>
          <a:p>
            <a:pPr marL="0" marR="0" lvl="0" indent="0" algn="l" defTabSz="909517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( 6 </a:t>
            </a:r>
            <a:r>
              <a:rPr lang="ru-RU" sz="1600" kern="0" dirty="0" smtClean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модернизированных  территориальных структурных подразделениях)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4035-144B-0B43-ACD0-A3DFCBFD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226" y="1755729"/>
            <a:ext cx="5724524" cy="1405578"/>
          </a:xfrm>
        </p:spPr>
        <p:txBody>
          <a:bodyPr/>
          <a:lstStyle/>
          <a:p>
            <a:pPr algn="ctr"/>
            <a:r>
              <a:rPr lang="ru-RU" sz="5400" dirty="0"/>
              <a:t>Спасибо</a:t>
            </a:r>
            <a:br>
              <a:rPr lang="ru-RU" sz="5400" dirty="0"/>
            </a:br>
            <a:r>
              <a:rPr lang="ru-RU" sz="5400" dirty="0"/>
              <a:t>за внимание!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6B4035-144B-0B43-ACD0-A3DFCBFD56D1}"/>
              </a:ext>
            </a:extLst>
          </p:cNvPr>
          <p:cNvSpPr txBox="1">
            <a:spLocks/>
          </p:cNvSpPr>
          <p:nvPr/>
        </p:nvSpPr>
        <p:spPr>
          <a:xfrm>
            <a:off x="588964" y="4513857"/>
            <a:ext cx="5724524" cy="140557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69B3E7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ул. Электрозаводская, д. 52, г. Рязань, 390023 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тел. 8 (4912) 72-02-70</a:t>
            </a:r>
          </a:p>
          <a:p>
            <a:pPr marL="0" marR="0" lvl="0" indent="0" algn="l" defTabSz="90951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9B3E7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Arial" panose="020B0604020202020204" pitchFamily="34" charset="0"/>
              </a:rPr>
              <a:t>www.czn-rzn.ru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69B3E7"/>
              </a:solidFill>
              <a:effectLst/>
              <a:uLnTx/>
              <a:uFillTx/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8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Custom 2">
      <a:dk1>
        <a:srgbClr val="00329F"/>
      </a:dk1>
      <a:lt1>
        <a:srgbClr val="FFFFFF"/>
      </a:lt1>
      <a:dk2>
        <a:srgbClr val="68B3E7"/>
      </a:dk2>
      <a:lt2>
        <a:srgbClr val="CF451F"/>
      </a:lt2>
      <a:accent1>
        <a:srgbClr val="00C1D3"/>
      </a:accent1>
      <a:accent2>
        <a:srgbClr val="FDD924"/>
      </a:accent2>
      <a:accent3>
        <a:srgbClr val="DA281B"/>
      </a:accent3>
      <a:accent4>
        <a:srgbClr val="A3D55D"/>
      </a:accent4>
      <a:accent5>
        <a:srgbClr val="FE9DA1"/>
      </a:accent5>
      <a:accent6>
        <a:srgbClr val="511D84"/>
      </a:accent6>
      <a:hlink>
        <a:srgbClr val="00C1D3"/>
      </a:hlink>
      <a:folHlink>
        <a:srgbClr val="511D84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ED1F527-4C56-482F-99F0-BF5BF4A9EE1C}" vid="{1E5D8681-E45A-4437-B35A-8FDC829B3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11649</TotalTime>
  <Words>432</Words>
  <Application>Microsoft Office PowerPoint</Application>
  <PresentationFormat>Широкоэкранный</PresentationFormat>
  <Paragraphs>119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Geometria Light</vt:lpstr>
      <vt:lpstr>Montserrat</vt:lpstr>
      <vt:lpstr>Montserrat Light</vt:lpstr>
      <vt:lpstr>Montserrat Medium</vt:lpstr>
      <vt:lpstr>Verdana</vt:lpstr>
      <vt:lpstr>Wingdings</vt:lpstr>
      <vt:lpstr>Тема1</vt:lpstr>
      <vt:lpstr>О ходе реализации проекта «Сервис «50+. Цифра» </vt:lpstr>
      <vt:lpstr>Региональные проекты: от решения проблем – к развитию возможностей</vt:lpstr>
      <vt:lpstr>46% Население Рязанской области нетрудоспособного возраста</vt:lpstr>
      <vt:lpstr>Этапы и сроки реализации проекта «Сервис «50+.Цифра»</vt:lpstr>
      <vt:lpstr>Сервис «50+.Цифра» сегодня</vt:lpstr>
      <vt:lpstr>Презентация PowerPoint</vt:lpstr>
      <vt:lpstr>Основные преимущества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клиентов и всякое такое</dc:title>
  <dc:creator>Microsoft Office User</dc:creator>
  <cp:lastModifiedBy>Пользователь Windows</cp:lastModifiedBy>
  <cp:revision>375</cp:revision>
  <dcterms:created xsi:type="dcterms:W3CDTF">2020-04-03T09:29:37Z</dcterms:created>
  <dcterms:modified xsi:type="dcterms:W3CDTF">2022-08-29T08:43:19Z</dcterms:modified>
</cp:coreProperties>
</file>