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0" r:id="rId5"/>
    <p:sldId id="262" r:id="rId6"/>
    <p:sldId id="258" r:id="rId7"/>
    <p:sldId id="259"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C1DDB545-9C31-4C6D-BB09-1A03A8718137}">
          <p14:sldIdLst>
            <p14:sldId id="256"/>
            <p14:sldId id="257"/>
            <p14:sldId id="261"/>
            <p14:sldId id="260"/>
            <p14:sldId id="262"/>
            <p14:sldId id="258"/>
            <p14:sldId id="259"/>
            <p14:sldId id="263"/>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646CFD-AEFA-4213-A281-0C51EDACAD4A}"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ru-RU"/>
        </a:p>
      </dgm:t>
    </dgm:pt>
    <dgm:pt modelId="{6D223172-9195-4ABD-B574-675BED862848}">
      <dgm:prSet phldrT="[Текст]"/>
      <dgm:spPr/>
      <dgm:t>
        <a:bodyPr/>
        <a:lstStyle/>
        <a:p>
          <a:r>
            <a:rPr lang="ru-RU" dirty="0" smtClean="0"/>
            <a:t>ПОДГОТОВИТЕЛЬНЫЙ ЭТАП</a:t>
          </a:r>
          <a:endParaRPr lang="ru-RU" dirty="0"/>
        </a:p>
      </dgm:t>
    </dgm:pt>
    <dgm:pt modelId="{317122B6-AA63-42EE-ACDC-5563166A3E56}" type="parTrans" cxnId="{D4BA313E-E0D1-415A-A6B8-532C6C9899E1}">
      <dgm:prSet/>
      <dgm:spPr/>
      <dgm:t>
        <a:bodyPr/>
        <a:lstStyle/>
        <a:p>
          <a:endParaRPr lang="ru-RU"/>
        </a:p>
      </dgm:t>
    </dgm:pt>
    <dgm:pt modelId="{370EF21D-91C4-4DBA-893D-6BBBAE030D14}" type="sibTrans" cxnId="{D4BA313E-E0D1-415A-A6B8-532C6C9899E1}">
      <dgm:prSet/>
      <dgm:spPr/>
      <dgm:t>
        <a:bodyPr/>
        <a:lstStyle/>
        <a:p>
          <a:endParaRPr lang="ru-RU"/>
        </a:p>
      </dgm:t>
    </dgm:pt>
    <dgm:pt modelId="{BAD2875A-DCE2-46F4-88DF-5A2D881B64CA}">
      <dgm:prSet phldrT="[Текст]"/>
      <dgm:spPr/>
      <dgm:t>
        <a:bodyPr/>
        <a:lstStyle/>
        <a:p>
          <a:r>
            <a:rPr lang="ru-RU" dirty="0" smtClean="0"/>
            <a:t>разработка типовых документов необходимых для реализации проекта (договор и т.д.)</a:t>
          </a:r>
          <a:endParaRPr lang="ru-RU" dirty="0"/>
        </a:p>
      </dgm:t>
    </dgm:pt>
    <dgm:pt modelId="{D743F2B2-D8AC-458B-B2BA-CF043A991289}" type="parTrans" cxnId="{D97E9CB7-7B07-4810-8D45-62FB31EDCBF8}">
      <dgm:prSet/>
      <dgm:spPr/>
      <dgm:t>
        <a:bodyPr/>
        <a:lstStyle/>
        <a:p>
          <a:endParaRPr lang="ru-RU"/>
        </a:p>
      </dgm:t>
    </dgm:pt>
    <dgm:pt modelId="{E590F120-5522-414E-BB3D-16B08932EC21}" type="sibTrans" cxnId="{D97E9CB7-7B07-4810-8D45-62FB31EDCBF8}">
      <dgm:prSet/>
      <dgm:spPr/>
      <dgm:t>
        <a:bodyPr/>
        <a:lstStyle/>
        <a:p>
          <a:endParaRPr lang="ru-RU"/>
        </a:p>
      </dgm:t>
    </dgm:pt>
    <dgm:pt modelId="{DACC0FB0-9999-4792-8E9D-53F8A092C213}">
      <dgm:prSet phldrT="[Текст]"/>
      <dgm:spPr/>
      <dgm:t>
        <a:bodyPr/>
        <a:lstStyle/>
        <a:p>
          <a:r>
            <a:rPr lang="ru-RU" dirty="0" smtClean="0"/>
            <a:t>разработка планов работы в рамках реализации проекта</a:t>
          </a:r>
          <a:endParaRPr lang="ru-RU" dirty="0"/>
        </a:p>
      </dgm:t>
    </dgm:pt>
    <dgm:pt modelId="{A86CBD38-FB6F-4E4E-85F7-5DDAEB04EC80}" type="parTrans" cxnId="{0370A8F4-9CA4-4404-93F0-086F45AC6A7B}">
      <dgm:prSet/>
      <dgm:spPr/>
      <dgm:t>
        <a:bodyPr/>
        <a:lstStyle/>
        <a:p>
          <a:endParaRPr lang="ru-RU"/>
        </a:p>
      </dgm:t>
    </dgm:pt>
    <dgm:pt modelId="{1CC559A5-0FC7-4C03-A262-0BB07B9C38BC}" type="sibTrans" cxnId="{0370A8F4-9CA4-4404-93F0-086F45AC6A7B}">
      <dgm:prSet/>
      <dgm:spPr/>
      <dgm:t>
        <a:bodyPr/>
        <a:lstStyle/>
        <a:p>
          <a:endParaRPr lang="ru-RU"/>
        </a:p>
      </dgm:t>
    </dgm:pt>
    <dgm:pt modelId="{F9A6F43D-222B-4EF6-B368-9B81CEF1D295}">
      <dgm:prSet phldrT="[Текст]"/>
      <dgm:spPr/>
      <dgm:t>
        <a:bodyPr/>
        <a:lstStyle/>
        <a:p>
          <a:r>
            <a:rPr lang="ru-RU" dirty="0" smtClean="0"/>
            <a:t>ОРГАНИЗАЦИОННЫЙ ЭТАП</a:t>
          </a:r>
          <a:endParaRPr lang="ru-RU" dirty="0"/>
        </a:p>
      </dgm:t>
    </dgm:pt>
    <dgm:pt modelId="{6D0786A6-6261-4DC9-AC21-35F67C03DB32}" type="parTrans" cxnId="{69144167-2C10-46C8-81CE-AA0F7F009614}">
      <dgm:prSet/>
      <dgm:spPr/>
      <dgm:t>
        <a:bodyPr/>
        <a:lstStyle/>
        <a:p>
          <a:endParaRPr lang="ru-RU"/>
        </a:p>
      </dgm:t>
    </dgm:pt>
    <dgm:pt modelId="{95262DD8-CF63-4D94-8593-7D939EDB07C9}" type="sibTrans" cxnId="{69144167-2C10-46C8-81CE-AA0F7F009614}">
      <dgm:prSet/>
      <dgm:spPr/>
      <dgm:t>
        <a:bodyPr/>
        <a:lstStyle/>
        <a:p>
          <a:endParaRPr lang="ru-RU"/>
        </a:p>
      </dgm:t>
    </dgm:pt>
    <dgm:pt modelId="{A88F301C-E8AA-46B2-8A9B-0A5ED6BD80C6}">
      <dgm:prSet phldrT="[Текст]"/>
      <dgm:spPr/>
      <dgm:t>
        <a:bodyPr/>
        <a:lstStyle/>
        <a:p>
          <a:r>
            <a:rPr lang="ru-RU" dirty="0" smtClean="0"/>
            <a:t>зачисление получателя социальных услуг в группу, или на индивидуальные формы взаимодействия</a:t>
          </a:r>
          <a:endParaRPr lang="ru-RU" dirty="0"/>
        </a:p>
      </dgm:t>
    </dgm:pt>
    <dgm:pt modelId="{0D8E827C-82E0-4E49-9293-3492580609A7}" type="parTrans" cxnId="{58D57EDE-2BC6-4B72-B8F2-05ACF750A151}">
      <dgm:prSet/>
      <dgm:spPr/>
      <dgm:t>
        <a:bodyPr/>
        <a:lstStyle/>
        <a:p>
          <a:endParaRPr lang="ru-RU"/>
        </a:p>
      </dgm:t>
    </dgm:pt>
    <dgm:pt modelId="{3DB2EE86-1B3F-48FC-BC3E-A0494C5977FC}" type="sibTrans" cxnId="{58D57EDE-2BC6-4B72-B8F2-05ACF750A151}">
      <dgm:prSet/>
      <dgm:spPr/>
      <dgm:t>
        <a:bodyPr/>
        <a:lstStyle/>
        <a:p>
          <a:endParaRPr lang="ru-RU"/>
        </a:p>
      </dgm:t>
    </dgm:pt>
    <dgm:pt modelId="{A6D0FFB2-0B75-4257-8962-19E7A5005750}">
      <dgm:prSet phldrT="[Текст]"/>
      <dgm:spPr/>
      <dgm:t>
        <a:bodyPr/>
        <a:lstStyle/>
        <a:p>
          <a:r>
            <a:rPr lang="ru-RU" dirty="0" smtClean="0"/>
            <a:t>установление контакта с получателем социальных услуг и его семьей</a:t>
          </a:r>
          <a:endParaRPr lang="ru-RU" dirty="0"/>
        </a:p>
      </dgm:t>
    </dgm:pt>
    <dgm:pt modelId="{FBB65934-097D-4D21-A1B5-1573CA07B851}" type="parTrans" cxnId="{EE93096A-1327-49F8-A5F7-3D53D2DEDE68}">
      <dgm:prSet/>
      <dgm:spPr/>
      <dgm:t>
        <a:bodyPr/>
        <a:lstStyle/>
        <a:p>
          <a:endParaRPr lang="ru-RU"/>
        </a:p>
      </dgm:t>
    </dgm:pt>
    <dgm:pt modelId="{9789E241-8DA9-4750-B33A-5B992E60CD5D}" type="sibTrans" cxnId="{EE93096A-1327-49F8-A5F7-3D53D2DEDE68}">
      <dgm:prSet/>
      <dgm:spPr/>
      <dgm:t>
        <a:bodyPr/>
        <a:lstStyle/>
        <a:p>
          <a:endParaRPr lang="ru-RU"/>
        </a:p>
      </dgm:t>
    </dgm:pt>
    <dgm:pt modelId="{284D4BC0-9B23-43E0-9FF1-6C0712109810}">
      <dgm:prSet phldrT="[Текст]"/>
      <dgm:spPr/>
      <dgm:t>
        <a:bodyPr/>
        <a:lstStyle/>
        <a:p>
          <a:r>
            <a:rPr lang="ru-RU" dirty="0" smtClean="0"/>
            <a:t>ПРАКТИЧЕСКИЙ ЭТАП</a:t>
          </a:r>
          <a:endParaRPr lang="ru-RU" dirty="0"/>
        </a:p>
      </dgm:t>
    </dgm:pt>
    <dgm:pt modelId="{F06BFC80-2C44-4349-8976-131CA5088FF4}" type="parTrans" cxnId="{CDCBBCE1-D73B-4344-B41F-54003576A6E3}">
      <dgm:prSet/>
      <dgm:spPr/>
      <dgm:t>
        <a:bodyPr/>
        <a:lstStyle/>
        <a:p>
          <a:endParaRPr lang="ru-RU"/>
        </a:p>
      </dgm:t>
    </dgm:pt>
    <dgm:pt modelId="{2BC29E2C-52AD-4149-BF4F-86B51ACB2D33}" type="sibTrans" cxnId="{CDCBBCE1-D73B-4344-B41F-54003576A6E3}">
      <dgm:prSet/>
      <dgm:spPr/>
      <dgm:t>
        <a:bodyPr/>
        <a:lstStyle/>
        <a:p>
          <a:endParaRPr lang="ru-RU"/>
        </a:p>
      </dgm:t>
    </dgm:pt>
    <dgm:pt modelId="{D01C78F1-07F3-4301-853A-EC81C26C1B1B}">
      <dgm:prSet phldrT="[Текст]"/>
      <dgm:spPr/>
      <dgm:t>
        <a:bodyPr/>
        <a:lstStyle/>
        <a:p>
          <a:r>
            <a:rPr lang="ru-RU" dirty="0" smtClean="0"/>
            <a:t>предоставление услуги (как самостоятельным блоком, необходимым получателю социальных услуг, так и несколькими направлениями)</a:t>
          </a:r>
          <a:endParaRPr lang="ru-RU" dirty="0"/>
        </a:p>
      </dgm:t>
    </dgm:pt>
    <dgm:pt modelId="{9E6FED9A-1853-4F99-9B85-81D798406095}" type="parTrans" cxnId="{BF257887-BD62-47C7-B7A9-16A9C9CD0946}">
      <dgm:prSet/>
      <dgm:spPr/>
      <dgm:t>
        <a:bodyPr/>
        <a:lstStyle/>
        <a:p>
          <a:endParaRPr lang="ru-RU"/>
        </a:p>
      </dgm:t>
    </dgm:pt>
    <dgm:pt modelId="{FBF905D1-932E-4D1E-88A5-883201812B51}" type="sibTrans" cxnId="{BF257887-BD62-47C7-B7A9-16A9C9CD0946}">
      <dgm:prSet/>
      <dgm:spPr/>
      <dgm:t>
        <a:bodyPr/>
        <a:lstStyle/>
        <a:p>
          <a:endParaRPr lang="ru-RU"/>
        </a:p>
      </dgm:t>
    </dgm:pt>
    <dgm:pt modelId="{40A5C874-9FFD-415A-9045-3F79B2F91FDC}">
      <dgm:prSet phldrT="[Текст]"/>
      <dgm:spPr/>
      <dgm:t>
        <a:bodyPr/>
        <a:lstStyle/>
        <a:p>
          <a:r>
            <a:rPr lang="ru-RU" dirty="0" smtClean="0"/>
            <a:t>АНАЛИТИЧЕСКИЙ ЭТАП</a:t>
          </a:r>
          <a:endParaRPr lang="ru-RU" dirty="0"/>
        </a:p>
      </dgm:t>
    </dgm:pt>
    <dgm:pt modelId="{33B297D5-D71C-4A17-98C8-CC483593A5CB}" type="parTrans" cxnId="{DDD7EB0C-C7A2-461E-929C-7F0CAB01AC77}">
      <dgm:prSet/>
      <dgm:spPr/>
      <dgm:t>
        <a:bodyPr/>
        <a:lstStyle/>
        <a:p>
          <a:endParaRPr lang="ru-RU"/>
        </a:p>
      </dgm:t>
    </dgm:pt>
    <dgm:pt modelId="{CD381985-2BC9-4D60-AF4E-7D89371D1B62}" type="sibTrans" cxnId="{DDD7EB0C-C7A2-461E-929C-7F0CAB01AC77}">
      <dgm:prSet/>
      <dgm:spPr/>
      <dgm:t>
        <a:bodyPr/>
        <a:lstStyle/>
        <a:p>
          <a:endParaRPr lang="ru-RU"/>
        </a:p>
      </dgm:t>
    </dgm:pt>
    <dgm:pt modelId="{43BDEB94-25C6-4B8A-A757-C930613F520E}">
      <dgm:prSet phldrT="[Текст]"/>
      <dgm:spPr/>
      <dgm:t>
        <a:bodyPr/>
        <a:lstStyle/>
        <a:p>
          <a:r>
            <a:rPr lang="ru-RU" dirty="0" smtClean="0"/>
            <a:t>оценка эффективности реабилитационных мероприятий (мониторинг состояния получателя социальных услуг от первичной до контрольной диагностики)</a:t>
          </a:r>
          <a:endParaRPr lang="ru-RU" dirty="0"/>
        </a:p>
      </dgm:t>
    </dgm:pt>
    <dgm:pt modelId="{5B08537C-B689-46C8-80F0-EB7296FBC645}" type="parTrans" cxnId="{F5F653EC-7C26-4E83-A304-0EC8D11C7718}">
      <dgm:prSet/>
      <dgm:spPr/>
      <dgm:t>
        <a:bodyPr/>
        <a:lstStyle/>
        <a:p>
          <a:endParaRPr lang="ru-RU"/>
        </a:p>
      </dgm:t>
    </dgm:pt>
    <dgm:pt modelId="{60D8C287-BFFC-4DB7-819D-C5AF8C826DB6}" type="sibTrans" cxnId="{F5F653EC-7C26-4E83-A304-0EC8D11C7718}">
      <dgm:prSet/>
      <dgm:spPr/>
      <dgm:t>
        <a:bodyPr/>
        <a:lstStyle/>
        <a:p>
          <a:endParaRPr lang="ru-RU"/>
        </a:p>
      </dgm:t>
    </dgm:pt>
    <dgm:pt modelId="{97185A65-3767-4DF3-94F4-F1DECBB41BC0}" type="pres">
      <dgm:prSet presAssocID="{FA646CFD-AEFA-4213-A281-0C51EDACAD4A}" presName="Name0" presStyleCnt="0">
        <dgm:presLayoutVars>
          <dgm:dir/>
          <dgm:animLvl val="lvl"/>
          <dgm:resizeHandles val="exact"/>
        </dgm:presLayoutVars>
      </dgm:prSet>
      <dgm:spPr/>
      <dgm:t>
        <a:bodyPr/>
        <a:lstStyle/>
        <a:p>
          <a:endParaRPr lang="ru-RU"/>
        </a:p>
      </dgm:t>
    </dgm:pt>
    <dgm:pt modelId="{E9FC8788-40FD-4A9F-9BC1-B3A476F988A9}" type="pres">
      <dgm:prSet presAssocID="{40A5C874-9FFD-415A-9045-3F79B2F91FDC}" presName="boxAndChildren" presStyleCnt="0"/>
      <dgm:spPr/>
    </dgm:pt>
    <dgm:pt modelId="{7A108EEB-F8E7-4C6B-9524-DCE94A744F60}" type="pres">
      <dgm:prSet presAssocID="{40A5C874-9FFD-415A-9045-3F79B2F91FDC}" presName="parentTextBox" presStyleLbl="node1" presStyleIdx="0" presStyleCnt="4"/>
      <dgm:spPr/>
      <dgm:t>
        <a:bodyPr/>
        <a:lstStyle/>
        <a:p>
          <a:endParaRPr lang="ru-RU"/>
        </a:p>
      </dgm:t>
    </dgm:pt>
    <dgm:pt modelId="{1AA062B8-850F-4A59-8566-A787D6E4AFD4}" type="pres">
      <dgm:prSet presAssocID="{40A5C874-9FFD-415A-9045-3F79B2F91FDC}" presName="entireBox" presStyleLbl="node1" presStyleIdx="0" presStyleCnt="4"/>
      <dgm:spPr/>
      <dgm:t>
        <a:bodyPr/>
        <a:lstStyle/>
        <a:p>
          <a:endParaRPr lang="ru-RU"/>
        </a:p>
      </dgm:t>
    </dgm:pt>
    <dgm:pt modelId="{B20A95D0-23A7-443A-A51B-F7AA204F0BD0}" type="pres">
      <dgm:prSet presAssocID="{40A5C874-9FFD-415A-9045-3F79B2F91FDC}" presName="descendantBox" presStyleCnt="0"/>
      <dgm:spPr/>
    </dgm:pt>
    <dgm:pt modelId="{BE63B91B-D161-4C22-9230-319E07447E03}" type="pres">
      <dgm:prSet presAssocID="{43BDEB94-25C6-4B8A-A757-C930613F520E}" presName="childTextBox" presStyleLbl="fgAccFollowNode1" presStyleIdx="0" presStyleCnt="6" custLinFactNeighborX="-444" custLinFactNeighborY="1953">
        <dgm:presLayoutVars>
          <dgm:bulletEnabled val="1"/>
        </dgm:presLayoutVars>
      </dgm:prSet>
      <dgm:spPr/>
      <dgm:t>
        <a:bodyPr/>
        <a:lstStyle/>
        <a:p>
          <a:endParaRPr lang="ru-RU"/>
        </a:p>
      </dgm:t>
    </dgm:pt>
    <dgm:pt modelId="{053E3479-2DCC-4FC2-8A40-BFCA79281EC8}" type="pres">
      <dgm:prSet presAssocID="{2BC29E2C-52AD-4149-BF4F-86B51ACB2D33}" presName="sp" presStyleCnt="0"/>
      <dgm:spPr/>
    </dgm:pt>
    <dgm:pt modelId="{14083A18-9C18-4ECB-9CCD-4B9C958892A7}" type="pres">
      <dgm:prSet presAssocID="{284D4BC0-9B23-43E0-9FF1-6C0712109810}" presName="arrowAndChildren" presStyleCnt="0"/>
      <dgm:spPr/>
    </dgm:pt>
    <dgm:pt modelId="{EBF102D9-53B5-4FE7-BAA7-900CAB67B43E}" type="pres">
      <dgm:prSet presAssocID="{284D4BC0-9B23-43E0-9FF1-6C0712109810}" presName="parentTextArrow" presStyleLbl="node1" presStyleIdx="0" presStyleCnt="4"/>
      <dgm:spPr/>
      <dgm:t>
        <a:bodyPr/>
        <a:lstStyle/>
        <a:p>
          <a:endParaRPr lang="ru-RU"/>
        </a:p>
      </dgm:t>
    </dgm:pt>
    <dgm:pt modelId="{7F40B921-79A8-47E8-BA68-A863E75F0A91}" type="pres">
      <dgm:prSet presAssocID="{284D4BC0-9B23-43E0-9FF1-6C0712109810}" presName="arrow" presStyleLbl="node1" presStyleIdx="1" presStyleCnt="4"/>
      <dgm:spPr/>
      <dgm:t>
        <a:bodyPr/>
        <a:lstStyle/>
        <a:p>
          <a:endParaRPr lang="ru-RU"/>
        </a:p>
      </dgm:t>
    </dgm:pt>
    <dgm:pt modelId="{C947B843-3190-4976-B3D5-8A3CD277097C}" type="pres">
      <dgm:prSet presAssocID="{284D4BC0-9B23-43E0-9FF1-6C0712109810}" presName="descendantArrow" presStyleCnt="0"/>
      <dgm:spPr/>
    </dgm:pt>
    <dgm:pt modelId="{7C61EC6A-8AA1-41F1-99E9-63266C217E67}" type="pres">
      <dgm:prSet presAssocID="{D01C78F1-07F3-4301-853A-EC81C26C1B1B}" presName="childTextArrow" presStyleLbl="fgAccFollowNode1" presStyleIdx="1" presStyleCnt="6">
        <dgm:presLayoutVars>
          <dgm:bulletEnabled val="1"/>
        </dgm:presLayoutVars>
      </dgm:prSet>
      <dgm:spPr/>
      <dgm:t>
        <a:bodyPr/>
        <a:lstStyle/>
        <a:p>
          <a:endParaRPr lang="ru-RU"/>
        </a:p>
      </dgm:t>
    </dgm:pt>
    <dgm:pt modelId="{66A49543-A45A-48F2-9123-9F3250902B8F}" type="pres">
      <dgm:prSet presAssocID="{95262DD8-CF63-4D94-8593-7D939EDB07C9}" presName="sp" presStyleCnt="0"/>
      <dgm:spPr/>
    </dgm:pt>
    <dgm:pt modelId="{0EFB7C36-13F4-4C61-96E3-BE2F69B38445}" type="pres">
      <dgm:prSet presAssocID="{F9A6F43D-222B-4EF6-B368-9B81CEF1D295}" presName="arrowAndChildren" presStyleCnt="0"/>
      <dgm:spPr/>
    </dgm:pt>
    <dgm:pt modelId="{41DFD039-4FF3-406C-9D19-3ED17D2F44D0}" type="pres">
      <dgm:prSet presAssocID="{F9A6F43D-222B-4EF6-B368-9B81CEF1D295}" presName="parentTextArrow" presStyleLbl="node1" presStyleIdx="1" presStyleCnt="4"/>
      <dgm:spPr/>
      <dgm:t>
        <a:bodyPr/>
        <a:lstStyle/>
        <a:p>
          <a:endParaRPr lang="ru-RU"/>
        </a:p>
      </dgm:t>
    </dgm:pt>
    <dgm:pt modelId="{5F38C704-A77C-470D-B5BB-D774D6C2B6DA}" type="pres">
      <dgm:prSet presAssocID="{F9A6F43D-222B-4EF6-B368-9B81CEF1D295}" presName="arrow" presStyleLbl="node1" presStyleIdx="2" presStyleCnt="4"/>
      <dgm:spPr/>
      <dgm:t>
        <a:bodyPr/>
        <a:lstStyle/>
        <a:p>
          <a:endParaRPr lang="ru-RU"/>
        </a:p>
      </dgm:t>
    </dgm:pt>
    <dgm:pt modelId="{CA32B65F-D66C-4CC4-802A-1CCAE48ADF57}" type="pres">
      <dgm:prSet presAssocID="{F9A6F43D-222B-4EF6-B368-9B81CEF1D295}" presName="descendantArrow" presStyleCnt="0"/>
      <dgm:spPr/>
    </dgm:pt>
    <dgm:pt modelId="{78392BCA-1401-4339-923B-9627562438B2}" type="pres">
      <dgm:prSet presAssocID="{A88F301C-E8AA-46B2-8A9B-0A5ED6BD80C6}" presName="childTextArrow" presStyleLbl="fgAccFollowNode1" presStyleIdx="2" presStyleCnt="6">
        <dgm:presLayoutVars>
          <dgm:bulletEnabled val="1"/>
        </dgm:presLayoutVars>
      </dgm:prSet>
      <dgm:spPr/>
      <dgm:t>
        <a:bodyPr/>
        <a:lstStyle/>
        <a:p>
          <a:endParaRPr lang="ru-RU"/>
        </a:p>
      </dgm:t>
    </dgm:pt>
    <dgm:pt modelId="{A970B88C-DDCF-4BE6-8674-D16B15382AF8}" type="pres">
      <dgm:prSet presAssocID="{A6D0FFB2-0B75-4257-8962-19E7A5005750}" presName="childTextArrow" presStyleLbl="fgAccFollowNode1" presStyleIdx="3" presStyleCnt="6">
        <dgm:presLayoutVars>
          <dgm:bulletEnabled val="1"/>
        </dgm:presLayoutVars>
      </dgm:prSet>
      <dgm:spPr/>
      <dgm:t>
        <a:bodyPr/>
        <a:lstStyle/>
        <a:p>
          <a:endParaRPr lang="ru-RU"/>
        </a:p>
      </dgm:t>
    </dgm:pt>
    <dgm:pt modelId="{6DCB964C-130F-4CE8-8232-C29A396199FB}" type="pres">
      <dgm:prSet presAssocID="{370EF21D-91C4-4DBA-893D-6BBBAE030D14}" presName="sp" presStyleCnt="0"/>
      <dgm:spPr/>
    </dgm:pt>
    <dgm:pt modelId="{0C6E78B2-38FF-4CF9-B0C9-BA5BB2323537}" type="pres">
      <dgm:prSet presAssocID="{6D223172-9195-4ABD-B574-675BED862848}" presName="arrowAndChildren" presStyleCnt="0"/>
      <dgm:spPr/>
    </dgm:pt>
    <dgm:pt modelId="{FB429C1C-0ADE-4718-9E77-786AC2FC7334}" type="pres">
      <dgm:prSet presAssocID="{6D223172-9195-4ABD-B574-675BED862848}" presName="parentTextArrow" presStyleLbl="node1" presStyleIdx="2" presStyleCnt="4"/>
      <dgm:spPr/>
      <dgm:t>
        <a:bodyPr/>
        <a:lstStyle/>
        <a:p>
          <a:endParaRPr lang="ru-RU"/>
        </a:p>
      </dgm:t>
    </dgm:pt>
    <dgm:pt modelId="{4FF628B6-C1BE-4671-A604-7492FA451AD3}" type="pres">
      <dgm:prSet presAssocID="{6D223172-9195-4ABD-B574-675BED862848}" presName="arrow" presStyleLbl="node1" presStyleIdx="3" presStyleCnt="4" custLinFactNeighborX="-17023" custLinFactNeighborY="-8765"/>
      <dgm:spPr/>
      <dgm:t>
        <a:bodyPr/>
        <a:lstStyle/>
        <a:p>
          <a:endParaRPr lang="ru-RU"/>
        </a:p>
      </dgm:t>
    </dgm:pt>
    <dgm:pt modelId="{40485A44-608A-4BDA-BF91-1606E7CE3B37}" type="pres">
      <dgm:prSet presAssocID="{6D223172-9195-4ABD-B574-675BED862848}" presName="descendantArrow" presStyleCnt="0"/>
      <dgm:spPr/>
    </dgm:pt>
    <dgm:pt modelId="{5B4A9C7C-8DA0-4864-B6BB-ED8DC91A7606}" type="pres">
      <dgm:prSet presAssocID="{BAD2875A-DCE2-46F4-88DF-5A2D881B64CA}" presName="childTextArrow" presStyleLbl="fgAccFollowNode1" presStyleIdx="4" presStyleCnt="6">
        <dgm:presLayoutVars>
          <dgm:bulletEnabled val="1"/>
        </dgm:presLayoutVars>
      </dgm:prSet>
      <dgm:spPr/>
      <dgm:t>
        <a:bodyPr/>
        <a:lstStyle/>
        <a:p>
          <a:endParaRPr lang="ru-RU"/>
        </a:p>
      </dgm:t>
    </dgm:pt>
    <dgm:pt modelId="{71D412EA-28D5-4874-9AF9-461AAA54E89D}" type="pres">
      <dgm:prSet presAssocID="{DACC0FB0-9999-4792-8E9D-53F8A092C213}" presName="childTextArrow" presStyleLbl="fgAccFollowNode1" presStyleIdx="5" presStyleCnt="6">
        <dgm:presLayoutVars>
          <dgm:bulletEnabled val="1"/>
        </dgm:presLayoutVars>
      </dgm:prSet>
      <dgm:spPr/>
      <dgm:t>
        <a:bodyPr/>
        <a:lstStyle/>
        <a:p>
          <a:endParaRPr lang="ru-RU"/>
        </a:p>
      </dgm:t>
    </dgm:pt>
  </dgm:ptLst>
  <dgm:cxnLst>
    <dgm:cxn modelId="{C9A0608A-CB0F-4946-B30D-03E99FDFE1BF}" type="presOf" srcId="{FA646CFD-AEFA-4213-A281-0C51EDACAD4A}" destId="{97185A65-3767-4DF3-94F4-F1DECBB41BC0}" srcOrd="0" destOrd="0" presId="urn:microsoft.com/office/officeart/2005/8/layout/process4"/>
    <dgm:cxn modelId="{CDCBBCE1-D73B-4344-B41F-54003576A6E3}" srcId="{FA646CFD-AEFA-4213-A281-0C51EDACAD4A}" destId="{284D4BC0-9B23-43E0-9FF1-6C0712109810}" srcOrd="2" destOrd="0" parTransId="{F06BFC80-2C44-4349-8976-131CA5088FF4}" sibTransId="{2BC29E2C-52AD-4149-BF4F-86B51ACB2D33}"/>
    <dgm:cxn modelId="{DDD7EB0C-C7A2-461E-929C-7F0CAB01AC77}" srcId="{FA646CFD-AEFA-4213-A281-0C51EDACAD4A}" destId="{40A5C874-9FFD-415A-9045-3F79B2F91FDC}" srcOrd="3" destOrd="0" parTransId="{33B297D5-D71C-4A17-98C8-CC483593A5CB}" sibTransId="{CD381985-2BC9-4D60-AF4E-7D89371D1B62}"/>
    <dgm:cxn modelId="{FFA9B285-6FC1-49B5-B9DD-69F7EEEDAC65}" type="presOf" srcId="{43BDEB94-25C6-4B8A-A757-C930613F520E}" destId="{BE63B91B-D161-4C22-9230-319E07447E03}" srcOrd="0" destOrd="0" presId="urn:microsoft.com/office/officeart/2005/8/layout/process4"/>
    <dgm:cxn modelId="{F5F653EC-7C26-4E83-A304-0EC8D11C7718}" srcId="{40A5C874-9FFD-415A-9045-3F79B2F91FDC}" destId="{43BDEB94-25C6-4B8A-A757-C930613F520E}" srcOrd="0" destOrd="0" parTransId="{5B08537C-B689-46C8-80F0-EB7296FBC645}" sibTransId="{60D8C287-BFFC-4DB7-819D-C5AF8C826DB6}"/>
    <dgm:cxn modelId="{BF257887-BD62-47C7-B7A9-16A9C9CD0946}" srcId="{284D4BC0-9B23-43E0-9FF1-6C0712109810}" destId="{D01C78F1-07F3-4301-853A-EC81C26C1B1B}" srcOrd="0" destOrd="0" parTransId="{9E6FED9A-1853-4F99-9B85-81D798406095}" sibTransId="{FBF905D1-932E-4D1E-88A5-883201812B51}"/>
    <dgm:cxn modelId="{31CF80D1-7692-4E02-89BF-01D2C3EAF8EE}" type="presOf" srcId="{F9A6F43D-222B-4EF6-B368-9B81CEF1D295}" destId="{5F38C704-A77C-470D-B5BB-D774D6C2B6DA}" srcOrd="1" destOrd="0" presId="urn:microsoft.com/office/officeart/2005/8/layout/process4"/>
    <dgm:cxn modelId="{4EF9DA02-1808-454D-9FE5-79ADB0AAEC1B}" type="presOf" srcId="{6D223172-9195-4ABD-B574-675BED862848}" destId="{FB429C1C-0ADE-4718-9E77-786AC2FC7334}" srcOrd="0" destOrd="0" presId="urn:microsoft.com/office/officeart/2005/8/layout/process4"/>
    <dgm:cxn modelId="{58D57EDE-2BC6-4B72-B8F2-05ACF750A151}" srcId="{F9A6F43D-222B-4EF6-B368-9B81CEF1D295}" destId="{A88F301C-E8AA-46B2-8A9B-0A5ED6BD80C6}" srcOrd="0" destOrd="0" parTransId="{0D8E827C-82E0-4E49-9293-3492580609A7}" sibTransId="{3DB2EE86-1B3F-48FC-BC3E-A0494C5977FC}"/>
    <dgm:cxn modelId="{422E013F-32A9-4F27-8F44-EC360C58E7A0}" type="presOf" srcId="{A6D0FFB2-0B75-4257-8962-19E7A5005750}" destId="{A970B88C-DDCF-4BE6-8674-D16B15382AF8}" srcOrd="0" destOrd="0" presId="urn:microsoft.com/office/officeart/2005/8/layout/process4"/>
    <dgm:cxn modelId="{0370A8F4-9CA4-4404-93F0-086F45AC6A7B}" srcId="{6D223172-9195-4ABD-B574-675BED862848}" destId="{DACC0FB0-9999-4792-8E9D-53F8A092C213}" srcOrd="1" destOrd="0" parTransId="{A86CBD38-FB6F-4E4E-85F7-5DDAEB04EC80}" sibTransId="{1CC559A5-0FC7-4C03-A262-0BB07B9C38BC}"/>
    <dgm:cxn modelId="{8EF8C9E1-BFEE-40A9-8CFE-24F3EAA0DA80}" type="presOf" srcId="{BAD2875A-DCE2-46F4-88DF-5A2D881B64CA}" destId="{5B4A9C7C-8DA0-4864-B6BB-ED8DC91A7606}" srcOrd="0" destOrd="0" presId="urn:microsoft.com/office/officeart/2005/8/layout/process4"/>
    <dgm:cxn modelId="{ADEE976F-FA08-4FFC-B3EA-DF06F6FF79D4}" type="presOf" srcId="{DACC0FB0-9999-4792-8E9D-53F8A092C213}" destId="{71D412EA-28D5-4874-9AF9-461AAA54E89D}" srcOrd="0" destOrd="0" presId="urn:microsoft.com/office/officeart/2005/8/layout/process4"/>
    <dgm:cxn modelId="{94252B89-0075-41D3-9734-7CC36C0E126D}" type="presOf" srcId="{6D223172-9195-4ABD-B574-675BED862848}" destId="{4FF628B6-C1BE-4671-A604-7492FA451AD3}" srcOrd="1" destOrd="0" presId="urn:microsoft.com/office/officeart/2005/8/layout/process4"/>
    <dgm:cxn modelId="{69144167-2C10-46C8-81CE-AA0F7F009614}" srcId="{FA646CFD-AEFA-4213-A281-0C51EDACAD4A}" destId="{F9A6F43D-222B-4EF6-B368-9B81CEF1D295}" srcOrd="1" destOrd="0" parTransId="{6D0786A6-6261-4DC9-AC21-35F67C03DB32}" sibTransId="{95262DD8-CF63-4D94-8593-7D939EDB07C9}"/>
    <dgm:cxn modelId="{F576E228-F593-489B-8585-69298E0F6456}" type="presOf" srcId="{40A5C874-9FFD-415A-9045-3F79B2F91FDC}" destId="{7A108EEB-F8E7-4C6B-9524-DCE94A744F60}" srcOrd="0" destOrd="0" presId="urn:microsoft.com/office/officeart/2005/8/layout/process4"/>
    <dgm:cxn modelId="{EE93096A-1327-49F8-A5F7-3D53D2DEDE68}" srcId="{F9A6F43D-222B-4EF6-B368-9B81CEF1D295}" destId="{A6D0FFB2-0B75-4257-8962-19E7A5005750}" srcOrd="1" destOrd="0" parTransId="{FBB65934-097D-4D21-A1B5-1573CA07B851}" sibTransId="{9789E241-8DA9-4750-B33A-5B992E60CD5D}"/>
    <dgm:cxn modelId="{D4BA313E-E0D1-415A-A6B8-532C6C9899E1}" srcId="{FA646CFD-AEFA-4213-A281-0C51EDACAD4A}" destId="{6D223172-9195-4ABD-B574-675BED862848}" srcOrd="0" destOrd="0" parTransId="{317122B6-AA63-42EE-ACDC-5563166A3E56}" sibTransId="{370EF21D-91C4-4DBA-893D-6BBBAE030D14}"/>
    <dgm:cxn modelId="{6A0BB0D3-5078-463A-AECC-1E4C3671367B}" type="presOf" srcId="{40A5C874-9FFD-415A-9045-3F79B2F91FDC}" destId="{1AA062B8-850F-4A59-8566-A787D6E4AFD4}" srcOrd="1" destOrd="0" presId="urn:microsoft.com/office/officeart/2005/8/layout/process4"/>
    <dgm:cxn modelId="{D97E9CB7-7B07-4810-8D45-62FB31EDCBF8}" srcId="{6D223172-9195-4ABD-B574-675BED862848}" destId="{BAD2875A-DCE2-46F4-88DF-5A2D881B64CA}" srcOrd="0" destOrd="0" parTransId="{D743F2B2-D8AC-458B-B2BA-CF043A991289}" sibTransId="{E590F120-5522-414E-BB3D-16B08932EC21}"/>
    <dgm:cxn modelId="{0DE314A6-020C-422D-8D06-9ED69A43040B}" type="presOf" srcId="{F9A6F43D-222B-4EF6-B368-9B81CEF1D295}" destId="{41DFD039-4FF3-406C-9D19-3ED17D2F44D0}" srcOrd="0" destOrd="0" presId="urn:microsoft.com/office/officeart/2005/8/layout/process4"/>
    <dgm:cxn modelId="{0746778C-7ECB-44AB-AFE6-2B4E59C22DC9}" type="presOf" srcId="{284D4BC0-9B23-43E0-9FF1-6C0712109810}" destId="{EBF102D9-53B5-4FE7-BAA7-900CAB67B43E}" srcOrd="0" destOrd="0" presId="urn:microsoft.com/office/officeart/2005/8/layout/process4"/>
    <dgm:cxn modelId="{8B0C9A24-CB08-4295-946F-D2491A8B9EB7}" type="presOf" srcId="{284D4BC0-9B23-43E0-9FF1-6C0712109810}" destId="{7F40B921-79A8-47E8-BA68-A863E75F0A91}" srcOrd="1" destOrd="0" presId="urn:microsoft.com/office/officeart/2005/8/layout/process4"/>
    <dgm:cxn modelId="{10930AF9-7474-4430-A959-C38F481C8D38}" type="presOf" srcId="{D01C78F1-07F3-4301-853A-EC81C26C1B1B}" destId="{7C61EC6A-8AA1-41F1-99E9-63266C217E67}" srcOrd="0" destOrd="0" presId="urn:microsoft.com/office/officeart/2005/8/layout/process4"/>
    <dgm:cxn modelId="{B1982C56-F74E-46FF-83D5-509EDC58685A}" type="presOf" srcId="{A88F301C-E8AA-46B2-8A9B-0A5ED6BD80C6}" destId="{78392BCA-1401-4339-923B-9627562438B2}" srcOrd="0" destOrd="0" presId="urn:microsoft.com/office/officeart/2005/8/layout/process4"/>
    <dgm:cxn modelId="{2BA76230-1342-4C32-A9D8-FE45798B7E08}" type="presParOf" srcId="{97185A65-3767-4DF3-94F4-F1DECBB41BC0}" destId="{E9FC8788-40FD-4A9F-9BC1-B3A476F988A9}" srcOrd="0" destOrd="0" presId="urn:microsoft.com/office/officeart/2005/8/layout/process4"/>
    <dgm:cxn modelId="{DA4E9A0B-E852-489D-A7D2-42F6999DDF63}" type="presParOf" srcId="{E9FC8788-40FD-4A9F-9BC1-B3A476F988A9}" destId="{7A108EEB-F8E7-4C6B-9524-DCE94A744F60}" srcOrd="0" destOrd="0" presId="urn:microsoft.com/office/officeart/2005/8/layout/process4"/>
    <dgm:cxn modelId="{B097514F-5DE2-4DD3-A53A-9E4C4BFDACD6}" type="presParOf" srcId="{E9FC8788-40FD-4A9F-9BC1-B3A476F988A9}" destId="{1AA062B8-850F-4A59-8566-A787D6E4AFD4}" srcOrd="1" destOrd="0" presId="urn:microsoft.com/office/officeart/2005/8/layout/process4"/>
    <dgm:cxn modelId="{84506216-0D5A-4D2D-B863-19966F61B5B8}" type="presParOf" srcId="{E9FC8788-40FD-4A9F-9BC1-B3A476F988A9}" destId="{B20A95D0-23A7-443A-A51B-F7AA204F0BD0}" srcOrd="2" destOrd="0" presId="urn:microsoft.com/office/officeart/2005/8/layout/process4"/>
    <dgm:cxn modelId="{5E0B8F00-BBBE-4D86-ACB3-0E614B15A44A}" type="presParOf" srcId="{B20A95D0-23A7-443A-A51B-F7AA204F0BD0}" destId="{BE63B91B-D161-4C22-9230-319E07447E03}" srcOrd="0" destOrd="0" presId="urn:microsoft.com/office/officeart/2005/8/layout/process4"/>
    <dgm:cxn modelId="{D48886B7-2F1A-4584-A26C-853415423428}" type="presParOf" srcId="{97185A65-3767-4DF3-94F4-F1DECBB41BC0}" destId="{053E3479-2DCC-4FC2-8A40-BFCA79281EC8}" srcOrd="1" destOrd="0" presId="urn:microsoft.com/office/officeart/2005/8/layout/process4"/>
    <dgm:cxn modelId="{E5A6AF88-9DAE-413D-8299-BA00FB4FFED4}" type="presParOf" srcId="{97185A65-3767-4DF3-94F4-F1DECBB41BC0}" destId="{14083A18-9C18-4ECB-9CCD-4B9C958892A7}" srcOrd="2" destOrd="0" presId="urn:microsoft.com/office/officeart/2005/8/layout/process4"/>
    <dgm:cxn modelId="{D2B45286-889F-4965-905A-4F4583FF5728}" type="presParOf" srcId="{14083A18-9C18-4ECB-9CCD-4B9C958892A7}" destId="{EBF102D9-53B5-4FE7-BAA7-900CAB67B43E}" srcOrd="0" destOrd="0" presId="urn:microsoft.com/office/officeart/2005/8/layout/process4"/>
    <dgm:cxn modelId="{28245579-4FDD-4519-A9F2-E0627B913E51}" type="presParOf" srcId="{14083A18-9C18-4ECB-9CCD-4B9C958892A7}" destId="{7F40B921-79A8-47E8-BA68-A863E75F0A91}" srcOrd="1" destOrd="0" presId="urn:microsoft.com/office/officeart/2005/8/layout/process4"/>
    <dgm:cxn modelId="{1AA418C8-398B-4215-8B94-157102B454BD}" type="presParOf" srcId="{14083A18-9C18-4ECB-9CCD-4B9C958892A7}" destId="{C947B843-3190-4976-B3D5-8A3CD277097C}" srcOrd="2" destOrd="0" presId="urn:microsoft.com/office/officeart/2005/8/layout/process4"/>
    <dgm:cxn modelId="{95DC1F70-AE31-42BD-9812-C1982AD1330B}" type="presParOf" srcId="{C947B843-3190-4976-B3D5-8A3CD277097C}" destId="{7C61EC6A-8AA1-41F1-99E9-63266C217E67}" srcOrd="0" destOrd="0" presId="urn:microsoft.com/office/officeart/2005/8/layout/process4"/>
    <dgm:cxn modelId="{7ECCC320-252A-4053-B23D-DAE7E7F1B568}" type="presParOf" srcId="{97185A65-3767-4DF3-94F4-F1DECBB41BC0}" destId="{66A49543-A45A-48F2-9123-9F3250902B8F}" srcOrd="3" destOrd="0" presId="urn:microsoft.com/office/officeart/2005/8/layout/process4"/>
    <dgm:cxn modelId="{F82E2D83-4215-4EA5-9E08-56C26A402241}" type="presParOf" srcId="{97185A65-3767-4DF3-94F4-F1DECBB41BC0}" destId="{0EFB7C36-13F4-4C61-96E3-BE2F69B38445}" srcOrd="4" destOrd="0" presId="urn:microsoft.com/office/officeart/2005/8/layout/process4"/>
    <dgm:cxn modelId="{CA5788A9-2B29-4E92-B9CB-24AB6EAF8E74}" type="presParOf" srcId="{0EFB7C36-13F4-4C61-96E3-BE2F69B38445}" destId="{41DFD039-4FF3-406C-9D19-3ED17D2F44D0}" srcOrd="0" destOrd="0" presId="urn:microsoft.com/office/officeart/2005/8/layout/process4"/>
    <dgm:cxn modelId="{1AFE6179-6400-434A-982B-6E06AD5F5139}" type="presParOf" srcId="{0EFB7C36-13F4-4C61-96E3-BE2F69B38445}" destId="{5F38C704-A77C-470D-B5BB-D774D6C2B6DA}" srcOrd="1" destOrd="0" presId="urn:microsoft.com/office/officeart/2005/8/layout/process4"/>
    <dgm:cxn modelId="{18B05D95-B388-4F52-A154-E5789780FF9A}" type="presParOf" srcId="{0EFB7C36-13F4-4C61-96E3-BE2F69B38445}" destId="{CA32B65F-D66C-4CC4-802A-1CCAE48ADF57}" srcOrd="2" destOrd="0" presId="urn:microsoft.com/office/officeart/2005/8/layout/process4"/>
    <dgm:cxn modelId="{78F36C39-B1A4-4D1E-8E14-34AB206C7054}" type="presParOf" srcId="{CA32B65F-D66C-4CC4-802A-1CCAE48ADF57}" destId="{78392BCA-1401-4339-923B-9627562438B2}" srcOrd="0" destOrd="0" presId="urn:microsoft.com/office/officeart/2005/8/layout/process4"/>
    <dgm:cxn modelId="{248D8943-290D-45C5-9EAC-4883870C1D02}" type="presParOf" srcId="{CA32B65F-D66C-4CC4-802A-1CCAE48ADF57}" destId="{A970B88C-DDCF-4BE6-8674-D16B15382AF8}" srcOrd="1" destOrd="0" presId="urn:microsoft.com/office/officeart/2005/8/layout/process4"/>
    <dgm:cxn modelId="{285329EA-2A07-429D-B864-387B811BF0DE}" type="presParOf" srcId="{97185A65-3767-4DF3-94F4-F1DECBB41BC0}" destId="{6DCB964C-130F-4CE8-8232-C29A396199FB}" srcOrd="5" destOrd="0" presId="urn:microsoft.com/office/officeart/2005/8/layout/process4"/>
    <dgm:cxn modelId="{CB4307E5-42F4-499B-A687-103192C7580B}" type="presParOf" srcId="{97185A65-3767-4DF3-94F4-F1DECBB41BC0}" destId="{0C6E78B2-38FF-4CF9-B0C9-BA5BB2323537}" srcOrd="6" destOrd="0" presId="urn:microsoft.com/office/officeart/2005/8/layout/process4"/>
    <dgm:cxn modelId="{8F6EAA0E-0C3F-478A-896E-9C14DD39CD9C}" type="presParOf" srcId="{0C6E78B2-38FF-4CF9-B0C9-BA5BB2323537}" destId="{FB429C1C-0ADE-4718-9E77-786AC2FC7334}" srcOrd="0" destOrd="0" presId="urn:microsoft.com/office/officeart/2005/8/layout/process4"/>
    <dgm:cxn modelId="{6B0CFE6E-7295-4AF8-B36B-3BDBBE30CAD5}" type="presParOf" srcId="{0C6E78B2-38FF-4CF9-B0C9-BA5BB2323537}" destId="{4FF628B6-C1BE-4671-A604-7492FA451AD3}" srcOrd="1" destOrd="0" presId="urn:microsoft.com/office/officeart/2005/8/layout/process4"/>
    <dgm:cxn modelId="{75072AB1-1DAE-4536-803E-C2590512E277}" type="presParOf" srcId="{0C6E78B2-38FF-4CF9-B0C9-BA5BB2323537}" destId="{40485A44-608A-4BDA-BF91-1606E7CE3B37}" srcOrd="2" destOrd="0" presId="urn:microsoft.com/office/officeart/2005/8/layout/process4"/>
    <dgm:cxn modelId="{E49C32D1-9C53-4DF6-9FCD-E360A6892327}" type="presParOf" srcId="{40485A44-608A-4BDA-BF91-1606E7CE3B37}" destId="{5B4A9C7C-8DA0-4864-B6BB-ED8DC91A7606}" srcOrd="0" destOrd="0" presId="urn:microsoft.com/office/officeart/2005/8/layout/process4"/>
    <dgm:cxn modelId="{924ADB23-F213-41F6-BE6B-975BA65DEB9F}" type="presParOf" srcId="{40485A44-608A-4BDA-BF91-1606E7CE3B37}" destId="{71D412EA-28D5-4874-9AF9-461AAA54E89D}"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6173B0-FBAA-45F0-A0D6-0A1313E2E208}"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ru-RU"/>
        </a:p>
      </dgm:t>
    </dgm:pt>
    <dgm:pt modelId="{B79D4B88-2461-4668-B848-05449D1B9B32}">
      <dgm:prSet phldrT="[Текст]"/>
      <dgm:spPr/>
      <dgm:t>
        <a:bodyPr/>
        <a:lstStyle/>
        <a:p>
          <a:r>
            <a:rPr lang="ru-RU" dirty="0" smtClean="0"/>
            <a:t>Получатель социальных услуг, нуждающийся в получении социально-реабилитационной услуги удаленного доступа</a:t>
          </a:r>
          <a:endParaRPr lang="ru-RU" dirty="0"/>
        </a:p>
      </dgm:t>
    </dgm:pt>
    <dgm:pt modelId="{38028CBA-A387-49F4-91ED-5EFDB8ECC7B3}" type="parTrans" cxnId="{744F7906-4CC1-46E6-A0EB-A8202B5D3B60}">
      <dgm:prSet/>
      <dgm:spPr/>
      <dgm:t>
        <a:bodyPr/>
        <a:lstStyle/>
        <a:p>
          <a:endParaRPr lang="ru-RU"/>
        </a:p>
      </dgm:t>
    </dgm:pt>
    <dgm:pt modelId="{01CF2C94-4CA3-482A-BAD9-DD64C5C0E6DB}" type="sibTrans" cxnId="{744F7906-4CC1-46E6-A0EB-A8202B5D3B60}">
      <dgm:prSet/>
      <dgm:spPr/>
      <dgm:t>
        <a:bodyPr/>
        <a:lstStyle/>
        <a:p>
          <a:endParaRPr lang="ru-RU"/>
        </a:p>
      </dgm:t>
    </dgm:pt>
    <dgm:pt modelId="{9A316F5B-1E80-4E3D-BD14-52A56F34CCE2}">
      <dgm:prSet phldrT="[Текст]"/>
      <dgm:spPr/>
      <dgm:t>
        <a:bodyPr/>
        <a:lstStyle/>
        <a:p>
          <a:r>
            <a:rPr lang="ru-RU" dirty="0" smtClean="0"/>
            <a:t>принимает решение обратиться в ГБУ Центр «ПРЕОДОЛЕНИЕ» за получением услуги</a:t>
          </a:r>
          <a:endParaRPr lang="ru-RU" dirty="0"/>
        </a:p>
      </dgm:t>
    </dgm:pt>
    <dgm:pt modelId="{0088E849-123E-4F61-8B89-428CBF07ED4D}" type="parTrans" cxnId="{CC17D33C-AB9B-4488-B64E-C6B6936D3E92}">
      <dgm:prSet/>
      <dgm:spPr/>
      <dgm:t>
        <a:bodyPr/>
        <a:lstStyle/>
        <a:p>
          <a:endParaRPr lang="ru-RU"/>
        </a:p>
      </dgm:t>
    </dgm:pt>
    <dgm:pt modelId="{DD33F9BF-755D-4F1E-93B2-2BD61698EEB1}" type="sibTrans" cxnId="{CC17D33C-AB9B-4488-B64E-C6B6936D3E92}">
      <dgm:prSet/>
      <dgm:spPr/>
      <dgm:t>
        <a:bodyPr/>
        <a:lstStyle/>
        <a:p>
          <a:endParaRPr lang="ru-RU"/>
        </a:p>
      </dgm:t>
    </dgm:pt>
    <dgm:pt modelId="{4891AED7-5ACD-4594-A722-7EA0553374C5}">
      <dgm:prSet phldrT="[Текст]"/>
      <dgm:spPr/>
      <dgm:t>
        <a:bodyPr/>
        <a:lstStyle/>
        <a:p>
          <a:r>
            <a:rPr lang="ru-RU" dirty="0" smtClean="0"/>
            <a:t>Обращение в ГБУ Центр «ПРЕОДОЛЕНИЕ» за получением услуги</a:t>
          </a:r>
          <a:endParaRPr lang="ru-RU" dirty="0"/>
        </a:p>
      </dgm:t>
    </dgm:pt>
    <dgm:pt modelId="{5375BF3D-2B05-433A-AD5B-A0C20D9BB1B7}" type="parTrans" cxnId="{52979180-F7CD-4E65-8BA7-064178D95350}">
      <dgm:prSet/>
      <dgm:spPr/>
      <dgm:t>
        <a:bodyPr/>
        <a:lstStyle/>
        <a:p>
          <a:endParaRPr lang="ru-RU"/>
        </a:p>
      </dgm:t>
    </dgm:pt>
    <dgm:pt modelId="{35CBE77D-21E3-4D82-8BC0-E0014DB74CE5}" type="sibTrans" cxnId="{52979180-F7CD-4E65-8BA7-064178D95350}">
      <dgm:prSet/>
      <dgm:spPr/>
      <dgm:t>
        <a:bodyPr/>
        <a:lstStyle/>
        <a:p>
          <a:endParaRPr lang="ru-RU"/>
        </a:p>
      </dgm:t>
    </dgm:pt>
    <dgm:pt modelId="{97B192ED-0E8A-4D1E-B969-FD0FC3B70067}">
      <dgm:prSet phldrT="[Текст]"/>
      <dgm:spPr/>
      <dgm:t>
        <a:bodyPr/>
        <a:lstStyle/>
        <a:p>
          <a:r>
            <a:rPr lang="ru-RU" dirty="0" smtClean="0"/>
            <a:t>очно (при непосредственном посещении Центра или по телефону)</a:t>
          </a:r>
          <a:endParaRPr lang="ru-RU" dirty="0"/>
        </a:p>
      </dgm:t>
    </dgm:pt>
    <dgm:pt modelId="{DC10DEBF-36D3-4847-86B4-9192EC38AC36}" type="parTrans" cxnId="{0E76F489-18FC-4C24-8A6E-ED02DEE5EE99}">
      <dgm:prSet/>
      <dgm:spPr/>
      <dgm:t>
        <a:bodyPr/>
        <a:lstStyle/>
        <a:p>
          <a:endParaRPr lang="ru-RU"/>
        </a:p>
      </dgm:t>
    </dgm:pt>
    <dgm:pt modelId="{C8B1D9D4-31D7-47AD-AE71-A13B95382557}" type="sibTrans" cxnId="{0E76F489-18FC-4C24-8A6E-ED02DEE5EE99}">
      <dgm:prSet/>
      <dgm:spPr/>
      <dgm:t>
        <a:bodyPr/>
        <a:lstStyle/>
        <a:p>
          <a:endParaRPr lang="ru-RU"/>
        </a:p>
      </dgm:t>
    </dgm:pt>
    <dgm:pt modelId="{13A2144D-7D18-42A2-A2D9-12C094AA4E9C}">
      <dgm:prSet phldrT="[Текст]"/>
      <dgm:spPr/>
      <dgm:t>
        <a:bodyPr/>
        <a:lstStyle/>
        <a:p>
          <a:r>
            <a:rPr lang="ru-RU" dirty="0" smtClean="0"/>
            <a:t>Взаимодействие со специалистом</a:t>
          </a:r>
          <a:endParaRPr lang="ru-RU" dirty="0"/>
        </a:p>
      </dgm:t>
    </dgm:pt>
    <dgm:pt modelId="{CF3380B2-6EC5-4428-8A99-136935FE5B7D}" type="parTrans" cxnId="{DFDB644E-725A-4B6D-B357-2F1ED0AA170E}">
      <dgm:prSet/>
      <dgm:spPr/>
      <dgm:t>
        <a:bodyPr/>
        <a:lstStyle/>
        <a:p>
          <a:endParaRPr lang="ru-RU"/>
        </a:p>
      </dgm:t>
    </dgm:pt>
    <dgm:pt modelId="{5EAFDC07-F198-446B-B3A9-26BA69B276B5}" type="sibTrans" cxnId="{DFDB644E-725A-4B6D-B357-2F1ED0AA170E}">
      <dgm:prSet/>
      <dgm:spPr/>
      <dgm:t>
        <a:bodyPr/>
        <a:lstStyle/>
        <a:p>
          <a:endParaRPr lang="ru-RU"/>
        </a:p>
      </dgm:t>
    </dgm:pt>
    <dgm:pt modelId="{36AD263C-2C33-4AF0-9FFA-1BE8E21EA5C5}">
      <dgm:prSet phldrT="[Текст]" custT="1"/>
      <dgm:spPr/>
      <dgm:t>
        <a:bodyPr/>
        <a:lstStyle/>
        <a:p>
          <a:r>
            <a:rPr lang="ru-RU" sz="600" dirty="0" smtClean="0"/>
            <a:t>Определение формы и времени оказания услуги, удобной для получателя социальных услуг</a:t>
          </a:r>
          <a:endParaRPr lang="ru-RU" sz="600" dirty="0"/>
        </a:p>
      </dgm:t>
    </dgm:pt>
    <dgm:pt modelId="{561F438B-14FD-41FE-A27E-31D745FD4763}" type="parTrans" cxnId="{4F47DEA1-D669-4CDE-A839-95710EFF6637}">
      <dgm:prSet/>
      <dgm:spPr/>
      <dgm:t>
        <a:bodyPr/>
        <a:lstStyle/>
        <a:p>
          <a:endParaRPr lang="ru-RU"/>
        </a:p>
      </dgm:t>
    </dgm:pt>
    <dgm:pt modelId="{CE1697E9-A3F9-4E87-96CF-9DFB304FE6F8}" type="sibTrans" cxnId="{4F47DEA1-D669-4CDE-A839-95710EFF6637}">
      <dgm:prSet/>
      <dgm:spPr/>
      <dgm:t>
        <a:bodyPr/>
        <a:lstStyle/>
        <a:p>
          <a:endParaRPr lang="ru-RU"/>
        </a:p>
      </dgm:t>
    </dgm:pt>
    <dgm:pt modelId="{B8EC217E-9006-4CEB-BF60-168A6ADA4081}">
      <dgm:prSet phldrT="[Текст]"/>
      <dgm:spPr/>
      <dgm:t>
        <a:bodyPr/>
        <a:lstStyle/>
        <a:p>
          <a:r>
            <a:rPr lang="ru-RU" dirty="0" smtClean="0"/>
            <a:t>Направление договора на оказание услуги</a:t>
          </a:r>
          <a:endParaRPr lang="ru-RU" dirty="0"/>
        </a:p>
      </dgm:t>
    </dgm:pt>
    <dgm:pt modelId="{7C1BCDE1-93BA-41A9-B8AF-3ED6221849E6}" type="parTrans" cxnId="{DB8F792D-1653-4C57-B6C8-23FD12C1EE56}">
      <dgm:prSet/>
      <dgm:spPr/>
      <dgm:t>
        <a:bodyPr/>
        <a:lstStyle/>
        <a:p>
          <a:endParaRPr lang="ru-RU"/>
        </a:p>
      </dgm:t>
    </dgm:pt>
    <dgm:pt modelId="{7E3CC61B-54CE-4FE1-90D6-3D845D03E4FF}" type="sibTrans" cxnId="{DB8F792D-1653-4C57-B6C8-23FD12C1EE56}">
      <dgm:prSet/>
      <dgm:spPr/>
      <dgm:t>
        <a:bodyPr/>
        <a:lstStyle/>
        <a:p>
          <a:endParaRPr lang="ru-RU"/>
        </a:p>
      </dgm:t>
    </dgm:pt>
    <dgm:pt modelId="{2260517C-75F0-4B96-83E9-DF64EEE13E4E}" type="pres">
      <dgm:prSet presAssocID="{2A6173B0-FBAA-45F0-A0D6-0A1313E2E208}" presName="rootnode" presStyleCnt="0">
        <dgm:presLayoutVars>
          <dgm:chMax/>
          <dgm:chPref/>
          <dgm:dir/>
          <dgm:animLvl val="lvl"/>
        </dgm:presLayoutVars>
      </dgm:prSet>
      <dgm:spPr/>
      <dgm:t>
        <a:bodyPr/>
        <a:lstStyle/>
        <a:p>
          <a:endParaRPr lang="ru-RU"/>
        </a:p>
      </dgm:t>
    </dgm:pt>
    <dgm:pt modelId="{BA69962C-974A-4993-A4E8-8A00182CE29A}" type="pres">
      <dgm:prSet presAssocID="{B79D4B88-2461-4668-B848-05449D1B9B32}" presName="composite" presStyleCnt="0"/>
      <dgm:spPr/>
    </dgm:pt>
    <dgm:pt modelId="{FE71E3DD-36A1-4A90-BCA7-1682EA2ED15B}" type="pres">
      <dgm:prSet presAssocID="{B79D4B88-2461-4668-B848-05449D1B9B32}" presName="bentUpArrow1" presStyleLbl="alignImgPlace1" presStyleIdx="0" presStyleCnt="3"/>
      <dgm:spPr/>
    </dgm:pt>
    <dgm:pt modelId="{589B9AFF-9E86-4C0E-8665-0FF2DCA5ED82}" type="pres">
      <dgm:prSet presAssocID="{B79D4B88-2461-4668-B848-05449D1B9B32}" presName="ParentText" presStyleLbl="node1" presStyleIdx="0" presStyleCnt="4">
        <dgm:presLayoutVars>
          <dgm:chMax val="1"/>
          <dgm:chPref val="1"/>
          <dgm:bulletEnabled val="1"/>
        </dgm:presLayoutVars>
      </dgm:prSet>
      <dgm:spPr/>
      <dgm:t>
        <a:bodyPr/>
        <a:lstStyle/>
        <a:p>
          <a:endParaRPr lang="ru-RU"/>
        </a:p>
      </dgm:t>
    </dgm:pt>
    <dgm:pt modelId="{83664685-41B8-47C0-8D6C-EBBEF8F213B9}" type="pres">
      <dgm:prSet presAssocID="{B79D4B88-2461-4668-B848-05449D1B9B32}" presName="ChildText" presStyleLbl="revTx" presStyleIdx="0" presStyleCnt="3">
        <dgm:presLayoutVars>
          <dgm:chMax val="0"/>
          <dgm:chPref val="0"/>
          <dgm:bulletEnabled val="1"/>
        </dgm:presLayoutVars>
      </dgm:prSet>
      <dgm:spPr/>
      <dgm:t>
        <a:bodyPr/>
        <a:lstStyle/>
        <a:p>
          <a:endParaRPr lang="ru-RU"/>
        </a:p>
      </dgm:t>
    </dgm:pt>
    <dgm:pt modelId="{96C34A46-6462-4A26-B09F-EF3CD2BB0604}" type="pres">
      <dgm:prSet presAssocID="{01CF2C94-4CA3-482A-BAD9-DD64C5C0E6DB}" presName="sibTrans" presStyleCnt="0"/>
      <dgm:spPr/>
    </dgm:pt>
    <dgm:pt modelId="{6C19809D-BE02-4B94-A548-BB7D913F7F81}" type="pres">
      <dgm:prSet presAssocID="{4891AED7-5ACD-4594-A722-7EA0553374C5}" presName="composite" presStyleCnt="0"/>
      <dgm:spPr/>
    </dgm:pt>
    <dgm:pt modelId="{F164C1EA-413F-4A09-86AF-1786C606217B}" type="pres">
      <dgm:prSet presAssocID="{4891AED7-5ACD-4594-A722-7EA0553374C5}" presName="bentUpArrow1" presStyleLbl="alignImgPlace1" presStyleIdx="1" presStyleCnt="3"/>
      <dgm:spPr/>
    </dgm:pt>
    <dgm:pt modelId="{1EEBFA03-701F-41D6-BDB5-ECCEACC5E0B7}" type="pres">
      <dgm:prSet presAssocID="{4891AED7-5ACD-4594-A722-7EA0553374C5}" presName="ParentText" presStyleLbl="node1" presStyleIdx="1" presStyleCnt="4">
        <dgm:presLayoutVars>
          <dgm:chMax val="1"/>
          <dgm:chPref val="1"/>
          <dgm:bulletEnabled val="1"/>
        </dgm:presLayoutVars>
      </dgm:prSet>
      <dgm:spPr/>
      <dgm:t>
        <a:bodyPr/>
        <a:lstStyle/>
        <a:p>
          <a:endParaRPr lang="ru-RU"/>
        </a:p>
      </dgm:t>
    </dgm:pt>
    <dgm:pt modelId="{88353D73-50AF-4C48-A415-F4C4ABF08806}" type="pres">
      <dgm:prSet presAssocID="{4891AED7-5ACD-4594-A722-7EA0553374C5}" presName="ChildText" presStyleLbl="revTx" presStyleIdx="1" presStyleCnt="3">
        <dgm:presLayoutVars>
          <dgm:chMax val="0"/>
          <dgm:chPref val="0"/>
          <dgm:bulletEnabled val="1"/>
        </dgm:presLayoutVars>
      </dgm:prSet>
      <dgm:spPr/>
      <dgm:t>
        <a:bodyPr/>
        <a:lstStyle/>
        <a:p>
          <a:endParaRPr lang="ru-RU"/>
        </a:p>
      </dgm:t>
    </dgm:pt>
    <dgm:pt modelId="{ACF4FF1D-9438-44D3-8A0E-7A1D13783249}" type="pres">
      <dgm:prSet presAssocID="{35CBE77D-21E3-4D82-8BC0-E0014DB74CE5}" presName="sibTrans" presStyleCnt="0"/>
      <dgm:spPr/>
    </dgm:pt>
    <dgm:pt modelId="{B9DF06B5-D19F-450D-948D-B2D46AD8D924}" type="pres">
      <dgm:prSet presAssocID="{13A2144D-7D18-42A2-A2D9-12C094AA4E9C}" presName="composite" presStyleCnt="0"/>
      <dgm:spPr/>
    </dgm:pt>
    <dgm:pt modelId="{CB841F24-9E5A-4798-9A5E-5190ED080765}" type="pres">
      <dgm:prSet presAssocID="{13A2144D-7D18-42A2-A2D9-12C094AA4E9C}" presName="bentUpArrow1" presStyleLbl="alignImgPlace1" presStyleIdx="2" presStyleCnt="3"/>
      <dgm:spPr/>
    </dgm:pt>
    <dgm:pt modelId="{E7D15504-8299-4B36-B371-7172679BCEDB}" type="pres">
      <dgm:prSet presAssocID="{13A2144D-7D18-42A2-A2D9-12C094AA4E9C}" presName="ParentText" presStyleLbl="node1" presStyleIdx="2" presStyleCnt="4">
        <dgm:presLayoutVars>
          <dgm:chMax val="1"/>
          <dgm:chPref val="1"/>
          <dgm:bulletEnabled val="1"/>
        </dgm:presLayoutVars>
      </dgm:prSet>
      <dgm:spPr/>
      <dgm:t>
        <a:bodyPr/>
        <a:lstStyle/>
        <a:p>
          <a:endParaRPr lang="ru-RU"/>
        </a:p>
      </dgm:t>
    </dgm:pt>
    <dgm:pt modelId="{506A1778-C227-4D19-B69F-9069B69837EF}" type="pres">
      <dgm:prSet presAssocID="{13A2144D-7D18-42A2-A2D9-12C094AA4E9C}" presName="ChildText" presStyleLbl="revTx" presStyleIdx="2" presStyleCnt="3">
        <dgm:presLayoutVars>
          <dgm:chMax val="0"/>
          <dgm:chPref val="0"/>
          <dgm:bulletEnabled val="1"/>
        </dgm:presLayoutVars>
      </dgm:prSet>
      <dgm:spPr/>
      <dgm:t>
        <a:bodyPr/>
        <a:lstStyle/>
        <a:p>
          <a:endParaRPr lang="ru-RU"/>
        </a:p>
      </dgm:t>
    </dgm:pt>
    <dgm:pt modelId="{C8FDE607-92F4-4863-A693-3066FA9C24AD}" type="pres">
      <dgm:prSet presAssocID="{5EAFDC07-F198-446B-B3A9-26BA69B276B5}" presName="sibTrans" presStyleCnt="0"/>
      <dgm:spPr/>
    </dgm:pt>
    <dgm:pt modelId="{95E95F4C-75E8-4064-80A6-7D9F8FBF1E10}" type="pres">
      <dgm:prSet presAssocID="{B8EC217E-9006-4CEB-BF60-168A6ADA4081}" presName="composite" presStyleCnt="0"/>
      <dgm:spPr/>
    </dgm:pt>
    <dgm:pt modelId="{70F1B9DE-AB88-47C4-BC72-EB6EAB00C81B}" type="pres">
      <dgm:prSet presAssocID="{B8EC217E-9006-4CEB-BF60-168A6ADA4081}" presName="ParentText" presStyleLbl="node1" presStyleIdx="3" presStyleCnt="4">
        <dgm:presLayoutVars>
          <dgm:chMax val="1"/>
          <dgm:chPref val="1"/>
          <dgm:bulletEnabled val="1"/>
        </dgm:presLayoutVars>
      </dgm:prSet>
      <dgm:spPr/>
      <dgm:t>
        <a:bodyPr/>
        <a:lstStyle/>
        <a:p>
          <a:endParaRPr lang="ru-RU"/>
        </a:p>
      </dgm:t>
    </dgm:pt>
  </dgm:ptLst>
  <dgm:cxnLst>
    <dgm:cxn modelId="{52979180-F7CD-4E65-8BA7-064178D95350}" srcId="{2A6173B0-FBAA-45F0-A0D6-0A1313E2E208}" destId="{4891AED7-5ACD-4594-A722-7EA0553374C5}" srcOrd="1" destOrd="0" parTransId="{5375BF3D-2B05-433A-AD5B-A0C20D9BB1B7}" sibTransId="{35CBE77D-21E3-4D82-8BC0-E0014DB74CE5}"/>
    <dgm:cxn modelId="{DFDB644E-725A-4B6D-B357-2F1ED0AA170E}" srcId="{2A6173B0-FBAA-45F0-A0D6-0A1313E2E208}" destId="{13A2144D-7D18-42A2-A2D9-12C094AA4E9C}" srcOrd="2" destOrd="0" parTransId="{CF3380B2-6EC5-4428-8A99-136935FE5B7D}" sibTransId="{5EAFDC07-F198-446B-B3A9-26BA69B276B5}"/>
    <dgm:cxn modelId="{8139E5EC-0C40-4061-90A8-7063D35E1208}" type="presOf" srcId="{B8EC217E-9006-4CEB-BF60-168A6ADA4081}" destId="{70F1B9DE-AB88-47C4-BC72-EB6EAB00C81B}" srcOrd="0" destOrd="0" presId="urn:microsoft.com/office/officeart/2005/8/layout/StepDownProcess"/>
    <dgm:cxn modelId="{A8CB69E9-F61B-4217-A6E4-0337AC288725}" type="presOf" srcId="{97B192ED-0E8A-4D1E-B969-FD0FC3B70067}" destId="{88353D73-50AF-4C48-A415-F4C4ABF08806}" srcOrd="0" destOrd="0" presId="urn:microsoft.com/office/officeart/2005/8/layout/StepDownProcess"/>
    <dgm:cxn modelId="{474D1A93-9E1E-43AC-8D88-7195B7543F54}" type="presOf" srcId="{B79D4B88-2461-4668-B848-05449D1B9B32}" destId="{589B9AFF-9E86-4C0E-8665-0FF2DCA5ED82}" srcOrd="0" destOrd="0" presId="urn:microsoft.com/office/officeart/2005/8/layout/StepDownProcess"/>
    <dgm:cxn modelId="{0E76F489-18FC-4C24-8A6E-ED02DEE5EE99}" srcId="{4891AED7-5ACD-4594-A722-7EA0553374C5}" destId="{97B192ED-0E8A-4D1E-B969-FD0FC3B70067}" srcOrd="0" destOrd="0" parTransId="{DC10DEBF-36D3-4847-86B4-9192EC38AC36}" sibTransId="{C8B1D9D4-31D7-47AD-AE71-A13B95382557}"/>
    <dgm:cxn modelId="{744F7906-4CC1-46E6-A0EB-A8202B5D3B60}" srcId="{2A6173B0-FBAA-45F0-A0D6-0A1313E2E208}" destId="{B79D4B88-2461-4668-B848-05449D1B9B32}" srcOrd="0" destOrd="0" parTransId="{38028CBA-A387-49F4-91ED-5EFDB8ECC7B3}" sibTransId="{01CF2C94-4CA3-482A-BAD9-DD64C5C0E6DB}"/>
    <dgm:cxn modelId="{4F47DEA1-D669-4CDE-A839-95710EFF6637}" srcId="{13A2144D-7D18-42A2-A2D9-12C094AA4E9C}" destId="{36AD263C-2C33-4AF0-9FFA-1BE8E21EA5C5}" srcOrd="0" destOrd="0" parTransId="{561F438B-14FD-41FE-A27E-31D745FD4763}" sibTransId="{CE1697E9-A3F9-4E87-96CF-9DFB304FE6F8}"/>
    <dgm:cxn modelId="{BE754532-E3E5-4C5D-859A-1881C31130B1}" type="presOf" srcId="{36AD263C-2C33-4AF0-9FFA-1BE8E21EA5C5}" destId="{506A1778-C227-4D19-B69F-9069B69837EF}" srcOrd="0" destOrd="0" presId="urn:microsoft.com/office/officeart/2005/8/layout/StepDownProcess"/>
    <dgm:cxn modelId="{FDD73F18-EB07-453B-9B62-E6D15A0CA545}" type="presOf" srcId="{2A6173B0-FBAA-45F0-A0D6-0A1313E2E208}" destId="{2260517C-75F0-4B96-83E9-DF64EEE13E4E}" srcOrd="0" destOrd="0" presId="urn:microsoft.com/office/officeart/2005/8/layout/StepDownProcess"/>
    <dgm:cxn modelId="{D5EA1413-F416-4FED-97CD-D3E862C74532}" type="presOf" srcId="{9A316F5B-1E80-4E3D-BD14-52A56F34CCE2}" destId="{83664685-41B8-47C0-8D6C-EBBEF8F213B9}" srcOrd="0" destOrd="0" presId="urn:microsoft.com/office/officeart/2005/8/layout/StepDownProcess"/>
    <dgm:cxn modelId="{B8A72256-5B18-47F6-8EB8-3A01CF2A281C}" type="presOf" srcId="{13A2144D-7D18-42A2-A2D9-12C094AA4E9C}" destId="{E7D15504-8299-4B36-B371-7172679BCEDB}" srcOrd="0" destOrd="0" presId="urn:microsoft.com/office/officeart/2005/8/layout/StepDownProcess"/>
    <dgm:cxn modelId="{CC17D33C-AB9B-4488-B64E-C6B6936D3E92}" srcId="{B79D4B88-2461-4668-B848-05449D1B9B32}" destId="{9A316F5B-1E80-4E3D-BD14-52A56F34CCE2}" srcOrd="0" destOrd="0" parTransId="{0088E849-123E-4F61-8B89-428CBF07ED4D}" sibTransId="{DD33F9BF-755D-4F1E-93B2-2BD61698EEB1}"/>
    <dgm:cxn modelId="{2075E9F8-D9B5-4FFF-B8D3-AD8BC3513779}" type="presOf" srcId="{4891AED7-5ACD-4594-A722-7EA0553374C5}" destId="{1EEBFA03-701F-41D6-BDB5-ECCEACC5E0B7}" srcOrd="0" destOrd="0" presId="urn:microsoft.com/office/officeart/2005/8/layout/StepDownProcess"/>
    <dgm:cxn modelId="{DB8F792D-1653-4C57-B6C8-23FD12C1EE56}" srcId="{2A6173B0-FBAA-45F0-A0D6-0A1313E2E208}" destId="{B8EC217E-9006-4CEB-BF60-168A6ADA4081}" srcOrd="3" destOrd="0" parTransId="{7C1BCDE1-93BA-41A9-B8AF-3ED6221849E6}" sibTransId="{7E3CC61B-54CE-4FE1-90D6-3D845D03E4FF}"/>
    <dgm:cxn modelId="{B941C8FD-C738-419E-B593-12D61397EE00}" type="presParOf" srcId="{2260517C-75F0-4B96-83E9-DF64EEE13E4E}" destId="{BA69962C-974A-4993-A4E8-8A00182CE29A}" srcOrd="0" destOrd="0" presId="urn:microsoft.com/office/officeart/2005/8/layout/StepDownProcess"/>
    <dgm:cxn modelId="{37AA7EB8-FF81-4347-A86D-8A35D8E097AC}" type="presParOf" srcId="{BA69962C-974A-4993-A4E8-8A00182CE29A}" destId="{FE71E3DD-36A1-4A90-BCA7-1682EA2ED15B}" srcOrd="0" destOrd="0" presId="urn:microsoft.com/office/officeart/2005/8/layout/StepDownProcess"/>
    <dgm:cxn modelId="{8A29CD3E-4BD6-4787-8536-867D4A952CBB}" type="presParOf" srcId="{BA69962C-974A-4993-A4E8-8A00182CE29A}" destId="{589B9AFF-9E86-4C0E-8665-0FF2DCA5ED82}" srcOrd="1" destOrd="0" presId="urn:microsoft.com/office/officeart/2005/8/layout/StepDownProcess"/>
    <dgm:cxn modelId="{7E48B872-A6AA-46F0-BC83-D1FA01365CF7}" type="presParOf" srcId="{BA69962C-974A-4993-A4E8-8A00182CE29A}" destId="{83664685-41B8-47C0-8D6C-EBBEF8F213B9}" srcOrd="2" destOrd="0" presId="urn:microsoft.com/office/officeart/2005/8/layout/StepDownProcess"/>
    <dgm:cxn modelId="{B903A0B0-B7EC-4007-AB06-D6DB3D21DA78}" type="presParOf" srcId="{2260517C-75F0-4B96-83E9-DF64EEE13E4E}" destId="{96C34A46-6462-4A26-B09F-EF3CD2BB0604}" srcOrd="1" destOrd="0" presId="urn:microsoft.com/office/officeart/2005/8/layout/StepDownProcess"/>
    <dgm:cxn modelId="{63A11147-6992-410D-8573-1350E09AEA79}" type="presParOf" srcId="{2260517C-75F0-4B96-83E9-DF64EEE13E4E}" destId="{6C19809D-BE02-4B94-A548-BB7D913F7F81}" srcOrd="2" destOrd="0" presId="urn:microsoft.com/office/officeart/2005/8/layout/StepDownProcess"/>
    <dgm:cxn modelId="{6551768D-4A18-4068-8DA3-D3155A895443}" type="presParOf" srcId="{6C19809D-BE02-4B94-A548-BB7D913F7F81}" destId="{F164C1EA-413F-4A09-86AF-1786C606217B}" srcOrd="0" destOrd="0" presId="urn:microsoft.com/office/officeart/2005/8/layout/StepDownProcess"/>
    <dgm:cxn modelId="{A3C92DFD-27BD-42CD-9230-88049425D6D1}" type="presParOf" srcId="{6C19809D-BE02-4B94-A548-BB7D913F7F81}" destId="{1EEBFA03-701F-41D6-BDB5-ECCEACC5E0B7}" srcOrd="1" destOrd="0" presId="urn:microsoft.com/office/officeart/2005/8/layout/StepDownProcess"/>
    <dgm:cxn modelId="{7A6A5029-8837-49D1-819E-CA2E6A1FF5D8}" type="presParOf" srcId="{6C19809D-BE02-4B94-A548-BB7D913F7F81}" destId="{88353D73-50AF-4C48-A415-F4C4ABF08806}" srcOrd="2" destOrd="0" presId="urn:microsoft.com/office/officeart/2005/8/layout/StepDownProcess"/>
    <dgm:cxn modelId="{7DDF631C-86C9-4508-A214-51EE479D5124}" type="presParOf" srcId="{2260517C-75F0-4B96-83E9-DF64EEE13E4E}" destId="{ACF4FF1D-9438-44D3-8A0E-7A1D13783249}" srcOrd="3" destOrd="0" presId="urn:microsoft.com/office/officeart/2005/8/layout/StepDownProcess"/>
    <dgm:cxn modelId="{B1E5D152-BEDE-42C6-9A0E-C58AB28D661D}" type="presParOf" srcId="{2260517C-75F0-4B96-83E9-DF64EEE13E4E}" destId="{B9DF06B5-D19F-450D-948D-B2D46AD8D924}" srcOrd="4" destOrd="0" presId="urn:microsoft.com/office/officeart/2005/8/layout/StepDownProcess"/>
    <dgm:cxn modelId="{38F6BF2F-4121-47EF-96D2-0871CF6BEB7D}" type="presParOf" srcId="{B9DF06B5-D19F-450D-948D-B2D46AD8D924}" destId="{CB841F24-9E5A-4798-9A5E-5190ED080765}" srcOrd="0" destOrd="0" presId="urn:microsoft.com/office/officeart/2005/8/layout/StepDownProcess"/>
    <dgm:cxn modelId="{547A1C4E-42FD-49C9-8ED9-4B94509E7431}" type="presParOf" srcId="{B9DF06B5-D19F-450D-948D-B2D46AD8D924}" destId="{E7D15504-8299-4B36-B371-7172679BCEDB}" srcOrd="1" destOrd="0" presId="urn:microsoft.com/office/officeart/2005/8/layout/StepDownProcess"/>
    <dgm:cxn modelId="{6EB17D26-7CEA-42DC-87E3-0CD5AC326C1A}" type="presParOf" srcId="{B9DF06B5-D19F-450D-948D-B2D46AD8D924}" destId="{506A1778-C227-4D19-B69F-9069B69837EF}" srcOrd="2" destOrd="0" presId="urn:microsoft.com/office/officeart/2005/8/layout/StepDownProcess"/>
    <dgm:cxn modelId="{91A4DB27-292D-4868-A4E8-F0A99E4D0D43}" type="presParOf" srcId="{2260517C-75F0-4B96-83E9-DF64EEE13E4E}" destId="{C8FDE607-92F4-4863-A693-3066FA9C24AD}" srcOrd="5" destOrd="0" presId="urn:microsoft.com/office/officeart/2005/8/layout/StepDownProcess"/>
    <dgm:cxn modelId="{EF6572BF-04DC-4317-ADDB-BC84BBDF03C9}" type="presParOf" srcId="{2260517C-75F0-4B96-83E9-DF64EEE13E4E}" destId="{95E95F4C-75E8-4064-80A6-7D9F8FBF1E10}" srcOrd="6" destOrd="0" presId="urn:microsoft.com/office/officeart/2005/8/layout/StepDownProcess"/>
    <dgm:cxn modelId="{249BB6DF-559D-4046-A489-5286C3B1E56E}" type="presParOf" srcId="{95E95F4C-75E8-4064-80A6-7D9F8FBF1E10}" destId="{70F1B9DE-AB88-47C4-BC72-EB6EAB00C81B}"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A062B8-850F-4A59-8566-A787D6E4AFD4}">
      <dsp:nvSpPr>
        <dsp:cNvPr id="0" name=""/>
        <dsp:cNvSpPr/>
      </dsp:nvSpPr>
      <dsp:spPr>
        <a:xfrm>
          <a:off x="0" y="4549379"/>
          <a:ext cx="8387350" cy="995293"/>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ru-RU" sz="1900" kern="1200" dirty="0" smtClean="0"/>
            <a:t>АНАЛИТИЧЕСКИЙ ЭТАП</a:t>
          </a:r>
          <a:endParaRPr lang="ru-RU" sz="1900" kern="1200" dirty="0"/>
        </a:p>
      </dsp:txBody>
      <dsp:txXfrm>
        <a:off x="0" y="4549379"/>
        <a:ext cx="8387350" cy="537458"/>
      </dsp:txXfrm>
    </dsp:sp>
    <dsp:sp modelId="{BE63B91B-D161-4C22-9230-319E07447E03}">
      <dsp:nvSpPr>
        <dsp:cNvPr id="0" name=""/>
        <dsp:cNvSpPr/>
      </dsp:nvSpPr>
      <dsp:spPr>
        <a:xfrm>
          <a:off x="0" y="5075873"/>
          <a:ext cx="8387350" cy="457834"/>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ru-RU" sz="1300" kern="1200" dirty="0" smtClean="0"/>
            <a:t>оценка эффективности реабилитационных мероприятий (мониторинг состояния получателя социальных услуг от первичной до контрольной диагностики)</a:t>
          </a:r>
          <a:endParaRPr lang="ru-RU" sz="1300" kern="1200" dirty="0"/>
        </a:p>
      </dsp:txBody>
      <dsp:txXfrm>
        <a:off x="0" y="5075873"/>
        <a:ext cx="8387350" cy="457834"/>
      </dsp:txXfrm>
    </dsp:sp>
    <dsp:sp modelId="{7F40B921-79A8-47E8-BA68-A863E75F0A91}">
      <dsp:nvSpPr>
        <dsp:cNvPr id="0" name=""/>
        <dsp:cNvSpPr/>
      </dsp:nvSpPr>
      <dsp:spPr>
        <a:xfrm rot="10800000">
          <a:off x="0" y="3033548"/>
          <a:ext cx="8387350" cy="1530760"/>
        </a:xfrm>
        <a:prstGeom prst="upArrowCallou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ru-RU" sz="1900" kern="1200" dirty="0" smtClean="0"/>
            <a:t>ПРАКТИЧЕСКИЙ ЭТАП</a:t>
          </a:r>
          <a:endParaRPr lang="ru-RU" sz="1900" kern="1200" dirty="0"/>
        </a:p>
      </dsp:txBody>
      <dsp:txXfrm rot="-10800000">
        <a:off x="0" y="3033548"/>
        <a:ext cx="8387350" cy="537296"/>
      </dsp:txXfrm>
    </dsp:sp>
    <dsp:sp modelId="{7C61EC6A-8AA1-41F1-99E9-63266C217E67}">
      <dsp:nvSpPr>
        <dsp:cNvPr id="0" name=""/>
        <dsp:cNvSpPr/>
      </dsp:nvSpPr>
      <dsp:spPr>
        <a:xfrm>
          <a:off x="0" y="3570845"/>
          <a:ext cx="8387350" cy="457697"/>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ru-RU" sz="1300" kern="1200" dirty="0" smtClean="0"/>
            <a:t>предоставление услуги (как самостоятельным блоком, необходимым получателю социальных услуг, так и несколькими направлениями)</a:t>
          </a:r>
          <a:endParaRPr lang="ru-RU" sz="1300" kern="1200" dirty="0"/>
        </a:p>
      </dsp:txBody>
      <dsp:txXfrm>
        <a:off x="0" y="3570845"/>
        <a:ext cx="8387350" cy="457697"/>
      </dsp:txXfrm>
    </dsp:sp>
    <dsp:sp modelId="{5F38C704-A77C-470D-B5BB-D774D6C2B6DA}">
      <dsp:nvSpPr>
        <dsp:cNvPr id="0" name=""/>
        <dsp:cNvSpPr/>
      </dsp:nvSpPr>
      <dsp:spPr>
        <a:xfrm rot="10800000">
          <a:off x="0" y="1517716"/>
          <a:ext cx="8387350" cy="1530760"/>
        </a:xfrm>
        <a:prstGeom prst="upArrowCallou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ru-RU" sz="1900" kern="1200" dirty="0" smtClean="0"/>
            <a:t>ОРГАНИЗАЦИОННЫЙ ЭТАП</a:t>
          </a:r>
          <a:endParaRPr lang="ru-RU" sz="1900" kern="1200" dirty="0"/>
        </a:p>
      </dsp:txBody>
      <dsp:txXfrm rot="-10800000">
        <a:off x="0" y="1517716"/>
        <a:ext cx="8387350" cy="537296"/>
      </dsp:txXfrm>
    </dsp:sp>
    <dsp:sp modelId="{78392BCA-1401-4339-923B-9627562438B2}">
      <dsp:nvSpPr>
        <dsp:cNvPr id="0" name=""/>
        <dsp:cNvSpPr/>
      </dsp:nvSpPr>
      <dsp:spPr>
        <a:xfrm>
          <a:off x="0" y="2055013"/>
          <a:ext cx="4193675" cy="457697"/>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ru-RU" sz="1300" kern="1200" dirty="0" smtClean="0"/>
            <a:t>зачисление получателя социальных услуг в группу, или на индивидуальные формы взаимодействия</a:t>
          </a:r>
          <a:endParaRPr lang="ru-RU" sz="1300" kern="1200" dirty="0"/>
        </a:p>
      </dsp:txBody>
      <dsp:txXfrm>
        <a:off x="0" y="2055013"/>
        <a:ext cx="4193675" cy="457697"/>
      </dsp:txXfrm>
    </dsp:sp>
    <dsp:sp modelId="{A970B88C-DDCF-4BE6-8674-D16B15382AF8}">
      <dsp:nvSpPr>
        <dsp:cNvPr id="0" name=""/>
        <dsp:cNvSpPr/>
      </dsp:nvSpPr>
      <dsp:spPr>
        <a:xfrm>
          <a:off x="4193675" y="2055013"/>
          <a:ext cx="4193675" cy="457697"/>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ru-RU" sz="1300" kern="1200" dirty="0" smtClean="0"/>
            <a:t>установление контакта с получателем социальных услуг и его семьей</a:t>
          </a:r>
          <a:endParaRPr lang="ru-RU" sz="1300" kern="1200" dirty="0"/>
        </a:p>
      </dsp:txBody>
      <dsp:txXfrm>
        <a:off x="4193675" y="2055013"/>
        <a:ext cx="4193675" cy="457697"/>
      </dsp:txXfrm>
    </dsp:sp>
    <dsp:sp modelId="{4FF628B6-C1BE-4671-A604-7492FA451AD3}">
      <dsp:nvSpPr>
        <dsp:cNvPr id="0" name=""/>
        <dsp:cNvSpPr/>
      </dsp:nvSpPr>
      <dsp:spPr>
        <a:xfrm rot="10800000">
          <a:off x="0" y="0"/>
          <a:ext cx="8387350" cy="1530760"/>
        </a:xfrm>
        <a:prstGeom prst="upArrowCallou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ru-RU" sz="1900" kern="1200" dirty="0" smtClean="0"/>
            <a:t>ПОДГОТОВИТЕЛЬНЫЙ ЭТАП</a:t>
          </a:r>
          <a:endParaRPr lang="ru-RU" sz="1900" kern="1200" dirty="0"/>
        </a:p>
      </dsp:txBody>
      <dsp:txXfrm rot="-10800000">
        <a:off x="0" y="0"/>
        <a:ext cx="8387350" cy="537296"/>
      </dsp:txXfrm>
    </dsp:sp>
    <dsp:sp modelId="{5B4A9C7C-8DA0-4864-B6BB-ED8DC91A7606}">
      <dsp:nvSpPr>
        <dsp:cNvPr id="0" name=""/>
        <dsp:cNvSpPr/>
      </dsp:nvSpPr>
      <dsp:spPr>
        <a:xfrm>
          <a:off x="0" y="539182"/>
          <a:ext cx="4193675" cy="457697"/>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ru-RU" sz="1300" kern="1200" dirty="0" smtClean="0"/>
            <a:t>разработка типовых документов необходимых для реализации проекта (договор и т.д.)</a:t>
          </a:r>
          <a:endParaRPr lang="ru-RU" sz="1300" kern="1200" dirty="0"/>
        </a:p>
      </dsp:txBody>
      <dsp:txXfrm>
        <a:off x="0" y="539182"/>
        <a:ext cx="4193675" cy="457697"/>
      </dsp:txXfrm>
    </dsp:sp>
    <dsp:sp modelId="{71D412EA-28D5-4874-9AF9-461AAA54E89D}">
      <dsp:nvSpPr>
        <dsp:cNvPr id="0" name=""/>
        <dsp:cNvSpPr/>
      </dsp:nvSpPr>
      <dsp:spPr>
        <a:xfrm>
          <a:off x="4193675" y="539182"/>
          <a:ext cx="4193675" cy="457697"/>
        </a:xfrm>
        <a:prstGeom prst="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lvl="0" algn="ctr" defTabSz="577850">
            <a:lnSpc>
              <a:spcPct val="90000"/>
            </a:lnSpc>
            <a:spcBef>
              <a:spcPct val="0"/>
            </a:spcBef>
            <a:spcAft>
              <a:spcPct val="35000"/>
            </a:spcAft>
          </a:pPr>
          <a:r>
            <a:rPr lang="ru-RU" sz="1300" kern="1200" dirty="0" smtClean="0"/>
            <a:t>разработка планов работы в рамках реализации проекта</a:t>
          </a:r>
          <a:endParaRPr lang="ru-RU" sz="1300" kern="1200" dirty="0"/>
        </a:p>
      </dsp:txBody>
      <dsp:txXfrm>
        <a:off x="4193675" y="539182"/>
        <a:ext cx="4193675" cy="4576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71E3DD-36A1-4A90-BCA7-1682EA2ED15B}">
      <dsp:nvSpPr>
        <dsp:cNvPr id="0" name=""/>
        <dsp:cNvSpPr/>
      </dsp:nvSpPr>
      <dsp:spPr>
        <a:xfrm rot="5400000">
          <a:off x="1218202" y="1071285"/>
          <a:ext cx="940821" cy="1071092"/>
        </a:xfrm>
        <a:prstGeom prst="bentUpArrow">
          <a:avLst>
            <a:gd name="adj1" fmla="val 32840"/>
            <a:gd name="adj2" fmla="val 25000"/>
            <a:gd name="adj3" fmla="val 3578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89B9AFF-9E86-4C0E-8665-0FF2DCA5ED82}">
      <dsp:nvSpPr>
        <dsp:cNvPr id="0" name=""/>
        <dsp:cNvSpPr/>
      </dsp:nvSpPr>
      <dsp:spPr>
        <a:xfrm>
          <a:off x="968941" y="28365"/>
          <a:ext cx="1583789" cy="1108601"/>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dirty="0" smtClean="0"/>
            <a:t>Получатель социальных услуг, нуждающийся в получении социально-реабилитационной услуги удаленного доступа</a:t>
          </a:r>
          <a:endParaRPr lang="ru-RU" sz="900" kern="1200" dirty="0"/>
        </a:p>
      </dsp:txBody>
      <dsp:txXfrm>
        <a:off x="1023068" y="82492"/>
        <a:ext cx="1475535" cy="1000347"/>
      </dsp:txXfrm>
    </dsp:sp>
    <dsp:sp modelId="{83664685-41B8-47C0-8D6C-EBBEF8F213B9}">
      <dsp:nvSpPr>
        <dsp:cNvPr id="0" name=""/>
        <dsp:cNvSpPr/>
      </dsp:nvSpPr>
      <dsp:spPr>
        <a:xfrm>
          <a:off x="2552731" y="134096"/>
          <a:ext cx="1151897" cy="896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marL="57150" lvl="1" indent="-57150" algn="l" defTabSz="311150">
            <a:lnSpc>
              <a:spcPct val="90000"/>
            </a:lnSpc>
            <a:spcBef>
              <a:spcPct val="0"/>
            </a:spcBef>
            <a:spcAft>
              <a:spcPct val="15000"/>
            </a:spcAft>
            <a:buChar char="••"/>
          </a:pPr>
          <a:r>
            <a:rPr lang="ru-RU" sz="700" kern="1200" dirty="0" smtClean="0"/>
            <a:t>принимает решение обратиться в ГБУ Центр «ПРЕОДОЛЕНИЕ» за получением услуги</a:t>
          </a:r>
          <a:endParaRPr lang="ru-RU" sz="700" kern="1200" dirty="0"/>
        </a:p>
      </dsp:txBody>
      <dsp:txXfrm>
        <a:off x="2552731" y="134096"/>
        <a:ext cx="1151897" cy="896020"/>
      </dsp:txXfrm>
    </dsp:sp>
    <dsp:sp modelId="{F164C1EA-413F-4A09-86AF-1786C606217B}">
      <dsp:nvSpPr>
        <dsp:cNvPr id="0" name=""/>
        <dsp:cNvSpPr/>
      </dsp:nvSpPr>
      <dsp:spPr>
        <a:xfrm rot="5400000">
          <a:off x="2531332" y="2316610"/>
          <a:ext cx="940821" cy="1071092"/>
        </a:xfrm>
        <a:prstGeom prst="bentUpArrow">
          <a:avLst>
            <a:gd name="adj1" fmla="val 32840"/>
            <a:gd name="adj2" fmla="val 25000"/>
            <a:gd name="adj3" fmla="val 3578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EBFA03-701F-41D6-BDB5-ECCEACC5E0B7}">
      <dsp:nvSpPr>
        <dsp:cNvPr id="0" name=""/>
        <dsp:cNvSpPr/>
      </dsp:nvSpPr>
      <dsp:spPr>
        <a:xfrm>
          <a:off x="2282071" y="1273691"/>
          <a:ext cx="1583789" cy="1108601"/>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dirty="0" smtClean="0"/>
            <a:t>Обращение в ГБУ Центр «ПРЕОДОЛЕНИЕ» за получением услуги</a:t>
          </a:r>
          <a:endParaRPr lang="ru-RU" sz="900" kern="1200" dirty="0"/>
        </a:p>
      </dsp:txBody>
      <dsp:txXfrm>
        <a:off x="2336198" y="1327818"/>
        <a:ext cx="1475535" cy="1000347"/>
      </dsp:txXfrm>
    </dsp:sp>
    <dsp:sp modelId="{88353D73-50AF-4C48-A415-F4C4ABF08806}">
      <dsp:nvSpPr>
        <dsp:cNvPr id="0" name=""/>
        <dsp:cNvSpPr/>
      </dsp:nvSpPr>
      <dsp:spPr>
        <a:xfrm>
          <a:off x="3865861" y="1379421"/>
          <a:ext cx="1151897" cy="896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marL="57150" lvl="1" indent="-57150" algn="l" defTabSz="311150">
            <a:lnSpc>
              <a:spcPct val="90000"/>
            </a:lnSpc>
            <a:spcBef>
              <a:spcPct val="0"/>
            </a:spcBef>
            <a:spcAft>
              <a:spcPct val="15000"/>
            </a:spcAft>
            <a:buChar char="••"/>
          </a:pPr>
          <a:r>
            <a:rPr lang="ru-RU" sz="700" kern="1200" dirty="0" smtClean="0"/>
            <a:t>очно (при непосредственном посещении Центра или по телефону)</a:t>
          </a:r>
          <a:endParaRPr lang="ru-RU" sz="700" kern="1200" dirty="0"/>
        </a:p>
      </dsp:txBody>
      <dsp:txXfrm>
        <a:off x="3865861" y="1379421"/>
        <a:ext cx="1151897" cy="896020"/>
      </dsp:txXfrm>
    </dsp:sp>
    <dsp:sp modelId="{CB841F24-9E5A-4798-9A5E-5190ED080765}">
      <dsp:nvSpPr>
        <dsp:cNvPr id="0" name=""/>
        <dsp:cNvSpPr/>
      </dsp:nvSpPr>
      <dsp:spPr>
        <a:xfrm rot="5400000">
          <a:off x="3844462" y="3561935"/>
          <a:ext cx="940821" cy="1071092"/>
        </a:xfrm>
        <a:prstGeom prst="bentUpArrow">
          <a:avLst>
            <a:gd name="adj1" fmla="val 32840"/>
            <a:gd name="adj2" fmla="val 25000"/>
            <a:gd name="adj3" fmla="val 35780"/>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D15504-8299-4B36-B371-7172679BCEDB}">
      <dsp:nvSpPr>
        <dsp:cNvPr id="0" name=""/>
        <dsp:cNvSpPr/>
      </dsp:nvSpPr>
      <dsp:spPr>
        <a:xfrm>
          <a:off x="3595201" y="2519016"/>
          <a:ext cx="1583789" cy="1108601"/>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dirty="0" smtClean="0"/>
            <a:t>Взаимодействие со специалистом</a:t>
          </a:r>
          <a:endParaRPr lang="ru-RU" sz="900" kern="1200" dirty="0"/>
        </a:p>
      </dsp:txBody>
      <dsp:txXfrm>
        <a:off x="3649328" y="2573143"/>
        <a:ext cx="1475535" cy="1000347"/>
      </dsp:txXfrm>
    </dsp:sp>
    <dsp:sp modelId="{506A1778-C227-4D19-B69F-9069B69837EF}">
      <dsp:nvSpPr>
        <dsp:cNvPr id="0" name=""/>
        <dsp:cNvSpPr/>
      </dsp:nvSpPr>
      <dsp:spPr>
        <a:xfrm>
          <a:off x="5178991" y="2624746"/>
          <a:ext cx="1151897" cy="896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57150" lvl="1" indent="-57150" algn="l" defTabSz="266700">
            <a:lnSpc>
              <a:spcPct val="90000"/>
            </a:lnSpc>
            <a:spcBef>
              <a:spcPct val="0"/>
            </a:spcBef>
            <a:spcAft>
              <a:spcPct val="15000"/>
            </a:spcAft>
            <a:buChar char="••"/>
          </a:pPr>
          <a:r>
            <a:rPr lang="ru-RU" sz="600" kern="1200" dirty="0" smtClean="0"/>
            <a:t>Определение формы и времени оказания услуги, удобной для получателя социальных услуг</a:t>
          </a:r>
          <a:endParaRPr lang="ru-RU" sz="600" kern="1200" dirty="0"/>
        </a:p>
      </dsp:txBody>
      <dsp:txXfrm>
        <a:off x="5178991" y="2624746"/>
        <a:ext cx="1151897" cy="896020"/>
      </dsp:txXfrm>
    </dsp:sp>
    <dsp:sp modelId="{70F1B9DE-AB88-47C4-BC72-EB6EAB00C81B}">
      <dsp:nvSpPr>
        <dsp:cNvPr id="0" name=""/>
        <dsp:cNvSpPr/>
      </dsp:nvSpPr>
      <dsp:spPr>
        <a:xfrm>
          <a:off x="4908331" y="3764341"/>
          <a:ext cx="1583789" cy="1108601"/>
        </a:xfrm>
        <a:prstGeom prst="roundRect">
          <a:avLst>
            <a:gd name="adj" fmla="val 166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kern="1200" dirty="0" smtClean="0"/>
            <a:t>Направление договора на оказание услуги</a:t>
          </a:r>
          <a:endParaRPr lang="ru-RU" sz="900" kern="1200" dirty="0"/>
        </a:p>
      </dsp:txBody>
      <dsp:txXfrm>
        <a:off x="4962458" y="3818468"/>
        <a:ext cx="1475535" cy="1000347"/>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FD024DE-EE52-4BE9-A56F-0A585339EA15}" type="datetimeFigureOut">
              <a:rPr lang="ru-RU" smtClean="0"/>
              <a:t>15.08.2022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2198820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FD024DE-EE52-4BE9-A56F-0A585339EA15}" type="datetimeFigureOut">
              <a:rPr lang="ru-RU" smtClean="0"/>
              <a:t>15.08.2022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1959410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FD024DE-EE52-4BE9-A56F-0A585339EA15}" type="datetimeFigureOut">
              <a:rPr lang="ru-RU" smtClean="0"/>
              <a:t>15.08.2022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416539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FD024DE-EE52-4BE9-A56F-0A585339EA15}" type="datetimeFigureOut">
              <a:rPr lang="ru-RU" smtClean="0"/>
              <a:t>15.08.2022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13034464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FD024DE-EE52-4BE9-A56F-0A585339EA15}" type="datetimeFigureOut">
              <a:rPr lang="ru-RU" smtClean="0"/>
              <a:t>15.08.2022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699765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FD024DE-EE52-4BE9-A56F-0A585339EA15}" type="datetimeFigureOut">
              <a:rPr lang="ru-RU" smtClean="0"/>
              <a:t>15.08.2022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1539983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FD024DE-EE52-4BE9-A56F-0A585339EA15}" type="datetimeFigureOut">
              <a:rPr lang="ru-RU" smtClean="0"/>
              <a:t>15.08.2022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23397167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FD024DE-EE52-4BE9-A56F-0A585339EA15}" type="datetimeFigureOut">
              <a:rPr lang="ru-RU" smtClean="0"/>
              <a:t>15.08.2022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190463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FD024DE-EE52-4BE9-A56F-0A585339EA15}" type="datetimeFigureOut">
              <a:rPr lang="ru-RU" smtClean="0"/>
              <a:t>15.08.2022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129426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FD024DE-EE52-4BE9-A56F-0A585339EA15}" type="datetimeFigureOut">
              <a:rPr lang="ru-RU" smtClean="0"/>
              <a:t>15.08.2022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3511500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FD024DE-EE52-4BE9-A56F-0A585339EA15}" type="datetimeFigureOut">
              <a:rPr lang="ru-RU" smtClean="0"/>
              <a:t>15.08.2022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911219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FD024DE-EE52-4BE9-A56F-0A585339EA15}" type="datetimeFigureOut">
              <a:rPr lang="ru-RU" smtClean="0"/>
              <a:t>15.08.2022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770312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FD024DE-EE52-4BE9-A56F-0A585339EA15}" type="datetimeFigureOut">
              <a:rPr lang="ru-RU" smtClean="0"/>
              <a:t>15.08.2022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2542167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D024DE-EE52-4BE9-A56F-0A585339EA15}" type="datetimeFigureOut">
              <a:rPr lang="ru-RU" smtClean="0"/>
              <a:t>15.08.2022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330446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FD024DE-EE52-4BE9-A56F-0A585339EA15}" type="datetimeFigureOut">
              <a:rPr lang="ru-RU" smtClean="0"/>
              <a:t>15.08.2022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1545657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FD024DE-EE52-4BE9-A56F-0A585339EA15}" type="datetimeFigureOut">
              <a:rPr lang="ru-RU" smtClean="0"/>
              <a:t>15.08.2022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F2C4D97-4336-440E-91D9-CB00BA0CF38D}" type="slidenum">
              <a:rPr lang="ru-RU" smtClean="0"/>
              <a:t>‹#›</a:t>
            </a:fld>
            <a:endParaRPr lang="ru-RU"/>
          </a:p>
        </p:txBody>
      </p:sp>
    </p:spTree>
    <p:extLst>
      <p:ext uri="{BB962C8B-B14F-4D97-AF65-F5344CB8AC3E}">
        <p14:creationId xmlns:p14="http://schemas.microsoft.com/office/powerpoint/2010/main" val="3161449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FD024DE-EE52-4BE9-A56F-0A585339EA15}" type="datetimeFigureOut">
              <a:rPr lang="ru-RU" smtClean="0"/>
              <a:t>15.08.2022</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F2C4D97-4336-440E-91D9-CB00BA0CF38D}" type="slidenum">
              <a:rPr lang="ru-RU" smtClean="0"/>
              <a:t>‹#›</a:t>
            </a:fld>
            <a:endParaRPr lang="ru-RU"/>
          </a:p>
        </p:txBody>
      </p:sp>
    </p:spTree>
    <p:extLst>
      <p:ext uri="{BB962C8B-B14F-4D97-AF65-F5344CB8AC3E}">
        <p14:creationId xmlns:p14="http://schemas.microsoft.com/office/powerpoint/2010/main" val="36043908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l"/>
            <a:r>
              <a:rPr lang="ru-RU" b="1" dirty="0" smtClean="0"/>
              <a:t>Реабилитация </a:t>
            </a:r>
            <a:r>
              <a:rPr lang="ru-RU" b="1" dirty="0" smtClean="0"/>
              <a:t>с удаленным доступом</a:t>
            </a:r>
            <a:endParaRPr lang="ru-RU" b="1" dirty="0"/>
          </a:p>
        </p:txBody>
      </p:sp>
      <p:sp>
        <p:nvSpPr>
          <p:cNvPr id="3" name="Подзаголовок 2"/>
          <p:cNvSpPr>
            <a:spLocks noGrp="1"/>
          </p:cNvSpPr>
          <p:nvPr>
            <p:ph type="subTitle" idx="1"/>
          </p:nvPr>
        </p:nvSpPr>
        <p:spPr>
          <a:xfrm>
            <a:off x="1507067" y="5597005"/>
            <a:ext cx="3505508" cy="1096896"/>
          </a:xfrm>
        </p:spPr>
        <p:txBody>
          <a:bodyPr>
            <a:normAutofit fontScale="92500" lnSpcReduction="10000"/>
          </a:bodyPr>
          <a:lstStyle/>
          <a:p>
            <a:endParaRPr lang="ru-RU" dirty="0" smtClean="0"/>
          </a:p>
          <a:p>
            <a:endParaRPr lang="ru-RU" dirty="0"/>
          </a:p>
          <a:p>
            <a:r>
              <a:rPr lang="ru-RU" dirty="0" smtClean="0"/>
              <a:t>Ознакомительная презентация</a:t>
            </a:r>
            <a:endParaRPr lang="ru-RU" dirty="0"/>
          </a:p>
        </p:txBody>
      </p:sp>
      <p:sp>
        <p:nvSpPr>
          <p:cNvPr id="4" name="TextBox 3"/>
          <p:cNvSpPr txBox="1"/>
          <p:nvPr/>
        </p:nvSpPr>
        <p:spPr>
          <a:xfrm>
            <a:off x="829735" y="212034"/>
            <a:ext cx="8689952" cy="646331"/>
          </a:xfrm>
          <a:prstGeom prst="rect">
            <a:avLst/>
          </a:prstGeom>
          <a:noFill/>
        </p:spPr>
        <p:txBody>
          <a:bodyPr wrap="square" rtlCol="0">
            <a:spAutoFit/>
          </a:bodyPr>
          <a:lstStyle/>
          <a:p>
            <a:pPr algn="ctr"/>
            <a:r>
              <a:rPr lang="ru-RU" dirty="0" smtClean="0"/>
              <a:t>Государственное бюджетное учреждение Реабилитационный центр для детей и подростков с ограниченными возможностями «ПРЕОДОЛЕНИЕ»</a:t>
            </a:r>
            <a:endParaRPr lang="ru-RU" dirty="0"/>
          </a:p>
        </p:txBody>
      </p:sp>
      <p:sp>
        <p:nvSpPr>
          <p:cNvPr id="6" name="TextBox 5"/>
          <p:cNvSpPr txBox="1"/>
          <p:nvPr/>
        </p:nvSpPr>
        <p:spPr>
          <a:xfrm>
            <a:off x="10608733" y="6426169"/>
            <a:ext cx="1511952" cy="369332"/>
          </a:xfrm>
          <a:prstGeom prst="rect">
            <a:avLst/>
          </a:prstGeom>
          <a:noFill/>
        </p:spPr>
        <p:txBody>
          <a:bodyPr wrap="none" rtlCol="0">
            <a:spAutoFit/>
          </a:bodyPr>
          <a:lstStyle/>
          <a:p>
            <a:r>
              <a:rPr lang="ru-RU" dirty="0" smtClean="0">
                <a:solidFill>
                  <a:schemeClr val="accent2"/>
                </a:solidFill>
              </a:rPr>
              <a:t>2020-2021 </a:t>
            </a:r>
            <a:r>
              <a:rPr lang="ru-RU" dirty="0" err="1" smtClean="0">
                <a:solidFill>
                  <a:schemeClr val="accent2"/>
                </a:solidFill>
              </a:rPr>
              <a:t>гг</a:t>
            </a:r>
            <a:endParaRPr lang="ru-RU" dirty="0">
              <a:solidFill>
                <a:schemeClr val="accent2"/>
              </a:solidFill>
            </a:endParaRPr>
          </a:p>
        </p:txBody>
      </p:sp>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8140" y="212034"/>
            <a:ext cx="1903875" cy="1707415"/>
          </a:xfrm>
          <a:prstGeom prst="rect">
            <a:avLst/>
          </a:prstGeom>
        </p:spPr>
      </p:pic>
    </p:spTree>
    <p:extLst>
      <p:ext uri="{BB962C8B-B14F-4D97-AF65-F5344CB8AC3E}">
        <p14:creationId xmlns:p14="http://schemas.microsoft.com/office/powerpoint/2010/main" val="16688589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8892" y="489285"/>
            <a:ext cx="8596668" cy="701842"/>
          </a:xfrm>
        </p:spPr>
        <p:txBody>
          <a:bodyPr/>
          <a:lstStyle/>
          <a:p>
            <a:r>
              <a:rPr lang="ru-RU" dirty="0" smtClean="0"/>
              <a:t>Реабилитация </a:t>
            </a:r>
            <a:r>
              <a:rPr lang="ru-RU" dirty="0" smtClean="0"/>
              <a:t>с удаленным доступом</a:t>
            </a:r>
            <a:endParaRPr lang="ru-RU" dirty="0"/>
          </a:p>
        </p:txBody>
      </p:sp>
      <p:sp>
        <p:nvSpPr>
          <p:cNvPr id="3" name="Объект 2"/>
          <p:cNvSpPr>
            <a:spLocks noGrp="1"/>
          </p:cNvSpPr>
          <p:nvPr>
            <p:ph idx="1"/>
          </p:nvPr>
        </p:nvSpPr>
        <p:spPr>
          <a:xfrm>
            <a:off x="508892" y="1780674"/>
            <a:ext cx="9104340" cy="4957009"/>
          </a:xfrm>
        </p:spPr>
        <p:txBody>
          <a:bodyPr>
            <a:normAutofit fontScale="92500" lnSpcReduction="20000"/>
          </a:bodyPr>
          <a:lstStyle/>
          <a:p>
            <a:pPr>
              <a:lnSpc>
                <a:spcPct val="150000"/>
              </a:lnSpc>
            </a:pPr>
            <a:r>
              <a:rPr lang="ru-RU" sz="2400" dirty="0"/>
              <a:t>это оказание комплексных социально-реабилитационных услуг </a:t>
            </a:r>
            <a:r>
              <a:rPr lang="ru-RU" sz="2400" dirty="0" smtClean="0"/>
              <a:t>детям и подросткам </a:t>
            </a:r>
            <a:r>
              <a:rPr lang="ru-RU" sz="2400" dirty="0"/>
              <a:t>с ограниченными возможностями здоровья с использованием </a:t>
            </a:r>
            <a:r>
              <a:rPr lang="ru-RU" sz="2400" dirty="0" smtClean="0"/>
              <a:t>информационных технологий</a:t>
            </a:r>
            <a:r>
              <a:rPr lang="ru-RU" sz="2400" dirty="0"/>
              <a:t>, как при непосредственном взаимодействии получателя социальных услуг со специалистом (онлайн-занятия), так и с помощью выполнения </a:t>
            </a:r>
            <a:r>
              <a:rPr lang="ru-RU" sz="2400" dirty="0" smtClean="0"/>
              <a:t>получателем социальных услуг комплекса </a:t>
            </a:r>
            <a:r>
              <a:rPr lang="ru-RU" sz="2400" dirty="0"/>
              <a:t>заданий, разработанных специалистом (видео задания, файловые задания и т.д.) с проведением этапной оценки эффективности </a:t>
            </a:r>
            <a:r>
              <a:rPr lang="ru-RU" sz="2400" dirty="0" smtClean="0"/>
              <a:t>реабилитации осуществляемых с использованием веб-ресурса «Личный кабинет».</a:t>
            </a:r>
          </a:p>
          <a:p>
            <a:pPr marL="0" indent="0">
              <a:buNone/>
            </a:pPr>
            <a:r>
              <a:rPr lang="ru-RU" dirty="0"/>
              <a:t> </a:t>
            </a:r>
            <a:r>
              <a:rPr lang="ru-RU" dirty="0" smtClean="0"/>
              <a:t>      </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0910" y="264681"/>
            <a:ext cx="1903875" cy="1707415"/>
          </a:xfrm>
          <a:prstGeom prst="rect">
            <a:avLst/>
          </a:prstGeom>
        </p:spPr>
      </p:pic>
    </p:spTree>
    <p:extLst>
      <p:ext uri="{BB962C8B-B14F-4D97-AF65-F5344CB8AC3E}">
        <p14:creationId xmlns:p14="http://schemas.microsoft.com/office/powerpoint/2010/main" val="8730127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0449" y="264696"/>
            <a:ext cx="10439845" cy="1775577"/>
          </a:xfrm>
        </p:spPr>
        <p:txBody>
          <a:bodyPr>
            <a:normAutofit fontScale="90000"/>
          </a:bodyPr>
          <a:lstStyle/>
          <a:p>
            <a:r>
              <a:rPr lang="ru-RU" dirty="0" smtClean="0"/>
              <a:t>Цели и задачи создания веб-ресурса «Личный кабинет» в рамках проекта «Реабилитация удаленного доступа»</a:t>
            </a:r>
            <a:r>
              <a:rPr lang="ru-RU" dirty="0"/>
              <a:t/>
            </a:r>
            <a:br>
              <a:rPr lang="ru-RU" dirty="0"/>
            </a:br>
            <a:endParaRPr lang="ru-RU" dirty="0"/>
          </a:p>
        </p:txBody>
      </p:sp>
      <p:sp>
        <p:nvSpPr>
          <p:cNvPr id="3" name="Объект 2"/>
          <p:cNvSpPr>
            <a:spLocks noGrp="1"/>
          </p:cNvSpPr>
          <p:nvPr>
            <p:ph idx="1"/>
          </p:nvPr>
        </p:nvSpPr>
        <p:spPr>
          <a:xfrm>
            <a:off x="677334" y="2160589"/>
            <a:ext cx="8596668" cy="931527"/>
          </a:xfrm>
        </p:spPr>
        <p:txBody>
          <a:bodyPr/>
          <a:lstStyle/>
          <a:p>
            <a:r>
              <a:rPr lang="ru-RU" dirty="0" smtClean="0"/>
              <a:t>Целью создания веб-ресурса является повышение доступности и качества социальных услуг, в том числе в удаленных и труднодоступных территориях, обеспечение оперативного реагирования.</a:t>
            </a:r>
            <a:endParaRPr lang="ru-RU" dirty="0"/>
          </a:p>
          <a:p>
            <a:pPr marL="0" indent="0">
              <a:buNone/>
            </a:pPr>
            <a:endParaRPr lang="ru-RU" dirty="0"/>
          </a:p>
        </p:txBody>
      </p:sp>
      <p:sp>
        <p:nvSpPr>
          <p:cNvPr id="5" name="Объект 2"/>
          <p:cNvSpPr txBox="1">
            <a:spLocks/>
          </p:cNvSpPr>
          <p:nvPr/>
        </p:nvSpPr>
        <p:spPr>
          <a:xfrm>
            <a:off x="677334" y="3212432"/>
            <a:ext cx="8596668" cy="3336649"/>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ru-RU" dirty="0" smtClean="0"/>
              <a:t>Задачами «Личного кабинета» являются:</a:t>
            </a:r>
          </a:p>
          <a:p>
            <a:pPr indent="15875">
              <a:buFont typeface="Wingdings" panose="05000000000000000000" pitchFamily="2" charset="2"/>
              <a:buChar char="q"/>
            </a:pPr>
            <a:r>
              <a:rPr lang="ru-RU" dirty="0"/>
              <a:t> </a:t>
            </a:r>
            <a:r>
              <a:rPr lang="ru-RU" dirty="0" smtClean="0"/>
              <a:t>предоставление интерактивных форм взаимодействия со специалистами Центра;</a:t>
            </a:r>
          </a:p>
          <a:p>
            <a:pPr indent="15875">
              <a:buFont typeface="Wingdings" panose="05000000000000000000" pitchFamily="2" charset="2"/>
              <a:buChar char="q"/>
            </a:pPr>
            <a:r>
              <a:rPr lang="ru-RU" dirty="0" smtClean="0"/>
              <a:t> информирование получателей социальных услуг о работе «Личного кабинета», возможностях получения консультационной помощи и социального сопровождения посредством связи интернет;</a:t>
            </a:r>
          </a:p>
          <a:p>
            <a:pPr indent="15875">
              <a:buFont typeface="Wingdings" panose="05000000000000000000" pitchFamily="2" charset="2"/>
              <a:buChar char="q"/>
            </a:pPr>
            <a:r>
              <a:rPr lang="ru-RU" dirty="0" smtClean="0"/>
              <a:t> создание системы обмена информацией среди специалистов учреждений социального обслуживания (повышение компетентности);</a:t>
            </a:r>
          </a:p>
          <a:p>
            <a:pPr indent="15875">
              <a:buFont typeface="Wingdings" panose="05000000000000000000" pitchFamily="2" charset="2"/>
              <a:buChar char="q"/>
            </a:pPr>
            <a:r>
              <a:rPr lang="ru-RU" dirty="0" smtClean="0"/>
              <a:t> обеспечение условий для формирования устойчивой мотивации на реабилитационный процесс у получателей социальных услуг</a:t>
            </a:r>
          </a:p>
          <a:p>
            <a:pPr marL="0" indent="0">
              <a:buFont typeface="Wingdings 3" charset="2"/>
              <a:buNone/>
            </a:pPr>
            <a:endParaRPr lang="ru-RU" dirty="0"/>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63681" y="264696"/>
            <a:ext cx="1903875" cy="1707415"/>
          </a:xfrm>
          <a:prstGeom prst="rect">
            <a:avLst/>
          </a:prstGeom>
        </p:spPr>
      </p:pic>
    </p:spTree>
    <p:extLst>
      <p:ext uri="{BB962C8B-B14F-4D97-AF65-F5344CB8AC3E}">
        <p14:creationId xmlns:p14="http://schemas.microsoft.com/office/powerpoint/2010/main" val="26443109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6990" y="409075"/>
            <a:ext cx="9188115" cy="1022683"/>
          </a:xfrm>
        </p:spPr>
        <p:txBody>
          <a:bodyPr>
            <a:normAutofit/>
          </a:bodyPr>
          <a:lstStyle/>
          <a:p>
            <a:pPr algn="ctr"/>
            <a:r>
              <a:rPr lang="ru-RU" sz="2800" b="1" dirty="0" smtClean="0"/>
              <a:t>Основные направления реализации веб-ресурса </a:t>
            </a:r>
            <a:br>
              <a:rPr lang="ru-RU" sz="2800" b="1" dirty="0" smtClean="0"/>
            </a:br>
            <a:r>
              <a:rPr lang="ru-RU" sz="2800" b="1" dirty="0" smtClean="0"/>
              <a:t>«Личный кабинет»</a:t>
            </a:r>
            <a:endParaRPr lang="ru-RU" sz="2800" b="1" dirty="0"/>
          </a:p>
        </p:txBody>
      </p:sp>
      <p:sp>
        <p:nvSpPr>
          <p:cNvPr id="10" name="Скругленный прямоугольник 9"/>
          <p:cNvSpPr/>
          <p:nvPr/>
        </p:nvSpPr>
        <p:spPr>
          <a:xfrm>
            <a:off x="6284495" y="1925051"/>
            <a:ext cx="5763020" cy="46682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ДИСТАНЦИОННАЯ РЕАБИЛИТАЦИЯ</a:t>
            </a:r>
          </a:p>
          <a:p>
            <a:pPr algn="ctr"/>
            <a:endParaRPr lang="ru-RU" b="1" dirty="0" smtClean="0">
              <a:solidFill>
                <a:schemeClr val="tx1"/>
              </a:solidFill>
            </a:endParaRPr>
          </a:p>
          <a:p>
            <a:pPr algn="ctr"/>
            <a:r>
              <a:rPr lang="ru-RU" dirty="0" smtClean="0"/>
              <a:t>	оказание </a:t>
            </a:r>
            <a:r>
              <a:rPr lang="ru-RU" dirty="0"/>
              <a:t>комплексных социально-реабилитационных услуг детям и подросткам с ограниченными возможностями здоровья с использованием информационных технологий, как при непосредственном взаимодействии получателя социальных услуг со </a:t>
            </a:r>
            <a:r>
              <a:rPr lang="ru-RU" dirty="0" smtClean="0"/>
              <a:t>специалистом (онлайн-занятия), </a:t>
            </a:r>
            <a:r>
              <a:rPr lang="ru-RU" dirty="0"/>
              <a:t>так и с помощью выполнения получателем социальных услуг комплекса заданий, разработанных специалистом </a:t>
            </a:r>
            <a:r>
              <a:rPr lang="ru-RU" dirty="0" smtClean="0"/>
              <a:t>(видео задания, файловые задания и т.д.) с проведением </a:t>
            </a:r>
            <a:r>
              <a:rPr lang="ru-RU" dirty="0"/>
              <a:t>этапной оценки эффективности реабилитации</a:t>
            </a:r>
            <a:endParaRPr lang="ru-RU" b="1" dirty="0" smtClean="0">
              <a:solidFill>
                <a:schemeClr val="tx1"/>
              </a:solidFill>
            </a:endParaRPr>
          </a:p>
        </p:txBody>
      </p:sp>
      <p:sp>
        <p:nvSpPr>
          <p:cNvPr id="11" name="Скругленный прямоугольник 10"/>
          <p:cNvSpPr/>
          <p:nvPr/>
        </p:nvSpPr>
        <p:spPr>
          <a:xfrm>
            <a:off x="376991" y="1925051"/>
            <a:ext cx="5763020" cy="46682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rPr>
              <a:t>ДИСТАНЦИОННОЕ </a:t>
            </a:r>
            <a:r>
              <a:rPr lang="ru-RU" b="1" dirty="0" smtClean="0">
                <a:solidFill>
                  <a:schemeClr val="tx1"/>
                </a:solidFill>
              </a:rPr>
              <a:t>КОНСУЛЬТИРОВАНИЕ</a:t>
            </a:r>
          </a:p>
          <a:p>
            <a:pPr algn="ctr"/>
            <a:endParaRPr lang="ru-RU" b="1" dirty="0">
              <a:solidFill>
                <a:schemeClr val="tx1"/>
              </a:solidFill>
            </a:endParaRPr>
          </a:p>
          <a:p>
            <a:pPr algn="ctr"/>
            <a:r>
              <a:rPr lang="ru-RU" dirty="0" smtClean="0"/>
              <a:t>	предполагает </a:t>
            </a:r>
            <a:r>
              <a:rPr lang="ru-RU" dirty="0"/>
              <a:t>очное (с использованием информационных технологий) или заочное (на основании представленных документов) обследование получателя социальных услуг специалистом с постановкой в дальнейшем заключения и разработкой </a:t>
            </a:r>
            <a:r>
              <a:rPr lang="ru-RU" dirty="0" smtClean="0"/>
              <a:t>рекомендаций</a:t>
            </a:r>
            <a:endParaRPr lang="ru-RU"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8139" y="217636"/>
            <a:ext cx="1903875" cy="1707415"/>
          </a:xfrm>
          <a:prstGeom prst="rect">
            <a:avLst/>
          </a:prstGeom>
        </p:spPr>
      </p:pic>
    </p:spTree>
    <p:extLst>
      <p:ext uri="{BB962C8B-B14F-4D97-AF65-F5344CB8AC3E}">
        <p14:creationId xmlns:p14="http://schemas.microsoft.com/office/powerpoint/2010/main" val="29705662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4537" y="4944980"/>
            <a:ext cx="9573231" cy="1708483"/>
          </a:xfrm>
        </p:spPr>
        <p:txBody>
          <a:bodyPr>
            <a:normAutofit fontScale="90000"/>
          </a:bodyPr>
          <a:lstStyle/>
          <a:p>
            <a:pPr algn="ctr"/>
            <a:r>
              <a:rPr lang="ru-RU" sz="2800" b="1" dirty="0" smtClean="0"/>
              <a:t>Каждое направление веб-ресурса «Личный кабинет» может являться как самостоятельным блоком, необходимым для получения получателем социальных услуг услуги, так и промежуточным звеном в комплексной реабилитации</a:t>
            </a:r>
            <a:endParaRPr lang="ru-RU" sz="2800" b="1" dirty="0"/>
          </a:p>
        </p:txBody>
      </p:sp>
      <p:sp>
        <p:nvSpPr>
          <p:cNvPr id="10" name="Скругленный прямоугольник 9"/>
          <p:cNvSpPr/>
          <p:nvPr/>
        </p:nvSpPr>
        <p:spPr>
          <a:xfrm>
            <a:off x="6284495" y="132346"/>
            <a:ext cx="5763020" cy="46682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chemeClr val="tx1"/>
                </a:solidFill>
              </a:rPr>
              <a:t>ДИСТАНЦИОННОЕ ОБУЧЕНИЕ</a:t>
            </a:r>
          </a:p>
          <a:p>
            <a:pPr algn="ctr"/>
            <a:endParaRPr lang="ru-RU" b="1" dirty="0" smtClean="0">
              <a:solidFill>
                <a:schemeClr val="tx1"/>
              </a:solidFill>
            </a:endParaRPr>
          </a:p>
          <a:p>
            <a:pPr algn="ctr"/>
            <a:r>
              <a:rPr lang="ru-RU" dirty="0" smtClean="0"/>
              <a:t>	проведение обучающих занятий с получателем социальных услуг или членами его семьи навыкам проведения реабилитации в домашних условиях, ухода за членом семьи с ОВЗ, восстановление утраченных социально-бытовых или социально-средовых навыков. Данный вид обучения предполагает организацию двух форм обучения: очная форма с использованием информационных технологий или предоставление получателю социальных услуг индивидуально подобранных заранее разработанных материалов занятий (текстовые, видеоматериалы)</a:t>
            </a:r>
            <a:endParaRPr lang="ru-RU" b="1" dirty="0" smtClean="0">
              <a:solidFill>
                <a:schemeClr val="tx1"/>
              </a:solidFill>
            </a:endParaRPr>
          </a:p>
        </p:txBody>
      </p:sp>
      <p:sp>
        <p:nvSpPr>
          <p:cNvPr id="11" name="Скругленный прямоугольник 10"/>
          <p:cNvSpPr/>
          <p:nvPr/>
        </p:nvSpPr>
        <p:spPr>
          <a:xfrm>
            <a:off x="376990" y="132346"/>
            <a:ext cx="5763020" cy="46682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tx1"/>
                </a:solidFill>
              </a:rPr>
              <a:t>ДИСТАНЦИОННОЕ </a:t>
            </a:r>
            <a:r>
              <a:rPr lang="ru-RU" b="1" dirty="0" smtClean="0">
                <a:solidFill>
                  <a:schemeClr val="tx1"/>
                </a:solidFill>
              </a:rPr>
              <a:t>СОПРОВОЖДЕНИЕ</a:t>
            </a:r>
          </a:p>
          <a:p>
            <a:pPr algn="ctr"/>
            <a:endParaRPr lang="ru-RU" b="1" dirty="0">
              <a:solidFill>
                <a:schemeClr val="tx1"/>
              </a:solidFill>
            </a:endParaRPr>
          </a:p>
          <a:p>
            <a:pPr algn="ctr"/>
            <a:r>
              <a:rPr lang="ru-RU" dirty="0" smtClean="0"/>
              <a:t>	организация комплекса консультативных услуг специалистом, проведение диагностических тестов с целью оценки состояния получателя социальных услуг, а также коррекция его психоэмоционального состояния с целью сохранения у него мотивации к реабилитации, профилактики эмоционального выгорания</a:t>
            </a:r>
            <a:endParaRPr lang="ru-RU" dirty="0"/>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43640" y="4946048"/>
            <a:ext cx="1903875" cy="1707415"/>
          </a:xfrm>
          <a:prstGeom prst="rect">
            <a:avLst/>
          </a:prstGeom>
        </p:spPr>
      </p:pic>
    </p:spTree>
    <p:extLst>
      <p:ext uri="{BB962C8B-B14F-4D97-AF65-F5344CB8AC3E}">
        <p14:creationId xmlns:p14="http://schemas.microsoft.com/office/powerpoint/2010/main" val="1407651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0290" y="71747"/>
            <a:ext cx="9466848" cy="580629"/>
          </a:xfrm>
        </p:spPr>
        <p:txBody>
          <a:bodyPr>
            <a:normAutofit/>
          </a:bodyPr>
          <a:lstStyle/>
          <a:p>
            <a:r>
              <a:rPr lang="ru-RU" sz="2800" dirty="0" smtClean="0"/>
              <a:t>Основные направления веб-ресурса «Личный кабинет»</a:t>
            </a:r>
            <a:endParaRPr lang="ru-RU" sz="2800" dirty="0"/>
          </a:p>
        </p:txBody>
      </p:sp>
      <p:grpSp>
        <p:nvGrpSpPr>
          <p:cNvPr id="3" name="Группа 2"/>
          <p:cNvGrpSpPr/>
          <p:nvPr/>
        </p:nvGrpSpPr>
        <p:grpSpPr>
          <a:xfrm>
            <a:off x="1097214" y="822605"/>
            <a:ext cx="7492999" cy="5858932"/>
            <a:chOff x="812800" y="846668"/>
            <a:chExt cx="7492999" cy="5858932"/>
          </a:xfrm>
        </p:grpSpPr>
        <p:sp>
          <p:nvSpPr>
            <p:cNvPr id="4" name="Прямоугольник 3"/>
            <p:cNvSpPr/>
            <p:nvPr/>
          </p:nvSpPr>
          <p:spPr>
            <a:xfrm>
              <a:off x="812800" y="846668"/>
              <a:ext cx="7467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Дистанционное консультирование</a:t>
              </a:r>
              <a:endParaRPr lang="ru-RU" dirty="0"/>
            </a:p>
          </p:txBody>
        </p:sp>
        <p:sp>
          <p:nvSpPr>
            <p:cNvPr id="5" name="Прямоугольник 4"/>
            <p:cNvSpPr/>
            <p:nvPr/>
          </p:nvSpPr>
          <p:spPr>
            <a:xfrm>
              <a:off x="812801" y="1583267"/>
              <a:ext cx="3564466" cy="457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Очное</a:t>
              </a:r>
              <a:endParaRPr lang="ru-RU" dirty="0"/>
            </a:p>
          </p:txBody>
        </p:sp>
        <p:sp>
          <p:nvSpPr>
            <p:cNvPr id="6" name="Прямоугольник 5"/>
            <p:cNvSpPr/>
            <p:nvPr/>
          </p:nvSpPr>
          <p:spPr>
            <a:xfrm>
              <a:off x="4571999" y="1587502"/>
              <a:ext cx="3708401" cy="457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Заочное</a:t>
              </a:r>
              <a:endParaRPr lang="ru-RU" dirty="0"/>
            </a:p>
          </p:txBody>
        </p:sp>
        <p:sp>
          <p:nvSpPr>
            <p:cNvPr id="7" name="Прямоугольник 6"/>
            <p:cNvSpPr/>
            <p:nvPr/>
          </p:nvSpPr>
          <p:spPr>
            <a:xfrm>
              <a:off x="812800" y="2307166"/>
              <a:ext cx="7467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Дистанционная реабилитация</a:t>
              </a:r>
              <a:endParaRPr lang="ru-RU" dirty="0"/>
            </a:p>
          </p:txBody>
        </p:sp>
        <p:sp>
          <p:nvSpPr>
            <p:cNvPr id="8" name="Прямоугольник 7"/>
            <p:cNvSpPr/>
            <p:nvPr/>
          </p:nvSpPr>
          <p:spPr>
            <a:xfrm>
              <a:off x="812801" y="3031064"/>
              <a:ext cx="3564466" cy="457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Очное</a:t>
              </a:r>
              <a:endParaRPr lang="ru-RU" dirty="0"/>
            </a:p>
          </p:txBody>
        </p:sp>
        <p:sp>
          <p:nvSpPr>
            <p:cNvPr id="9" name="Прямоугольник 8"/>
            <p:cNvSpPr/>
            <p:nvPr/>
          </p:nvSpPr>
          <p:spPr>
            <a:xfrm>
              <a:off x="4571998" y="3043763"/>
              <a:ext cx="3708401" cy="457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Заочное</a:t>
              </a:r>
              <a:endParaRPr lang="ru-RU" dirty="0"/>
            </a:p>
          </p:txBody>
        </p:sp>
        <p:sp>
          <p:nvSpPr>
            <p:cNvPr id="10" name="Прямоугольник 9"/>
            <p:cNvSpPr/>
            <p:nvPr/>
          </p:nvSpPr>
          <p:spPr>
            <a:xfrm>
              <a:off x="838199" y="3771901"/>
              <a:ext cx="74676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Дистанционное сопровождение</a:t>
              </a:r>
              <a:endParaRPr lang="ru-RU" dirty="0"/>
            </a:p>
          </p:txBody>
        </p:sp>
        <p:sp>
          <p:nvSpPr>
            <p:cNvPr id="11" name="Прямоугольник 10"/>
            <p:cNvSpPr/>
            <p:nvPr/>
          </p:nvSpPr>
          <p:spPr>
            <a:xfrm>
              <a:off x="838199" y="4525435"/>
              <a:ext cx="7467600" cy="846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Дистанционное обучение получателя социальных услуг или членов его семьи (навыки проведения реабилитации в домашних условиях)</a:t>
              </a:r>
              <a:endParaRPr lang="ru-RU" dirty="0"/>
            </a:p>
          </p:txBody>
        </p:sp>
        <p:sp>
          <p:nvSpPr>
            <p:cNvPr id="12" name="Прямоугольник 11"/>
            <p:cNvSpPr/>
            <p:nvPr/>
          </p:nvSpPr>
          <p:spPr>
            <a:xfrm>
              <a:off x="838199" y="5537198"/>
              <a:ext cx="3564466" cy="54610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Обучение члена семьи уходу за ребенком с ОВЗ</a:t>
              </a:r>
              <a:endParaRPr lang="ru-RU" dirty="0"/>
            </a:p>
          </p:txBody>
        </p:sp>
        <p:sp>
          <p:nvSpPr>
            <p:cNvPr id="13" name="Прямоугольник 12"/>
            <p:cNvSpPr/>
            <p:nvPr/>
          </p:nvSpPr>
          <p:spPr>
            <a:xfrm>
              <a:off x="4571999" y="5537198"/>
              <a:ext cx="3708401" cy="54610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Уход за собой</a:t>
              </a:r>
              <a:endParaRPr lang="ru-RU" dirty="0"/>
            </a:p>
          </p:txBody>
        </p:sp>
        <p:sp>
          <p:nvSpPr>
            <p:cNvPr id="14" name="Прямоугольник 13"/>
            <p:cNvSpPr/>
            <p:nvPr/>
          </p:nvSpPr>
          <p:spPr>
            <a:xfrm>
              <a:off x="838199" y="6248400"/>
              <a:ext cx="1515534" cy="457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Очно</a:t>
              </a:r>
              <a:endParaRPr lang="ru-RU" dirty="0"/>
            </a:p>
          </p:txBody>
        </p:sp>
        <p:sp>
          <p:nvSpPr>
            <p:cNvPr id="15" name="Прямоугольник 14"/>
            <p:cNvSpPr/>
            <p:nvPr/>
          </p:nvSpPr>
          <p:spPr>
            <a:xfrm>
              <a:off x="2887131" y="6248400"/>
              <a:ext cx="1515534" cy="457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Заочно</a:t>
              </a:r>
              <a:endParaRPr lang="ru-RU" dirty="0"/>
            </a:p>
          </p:txBody>
        </p:sp>
        <p:sp>
          <p:nvSpPr>
            <p:cNvPr id="16" name="Прямоугольник 15"/>
            <p:cNvSpPr/>
            <p:nvPr/>
          </p:nvSpPr>
          <p:spPr>
            <a:xfrm>
              <a:off x="4571999" y="6248400"/>
              <a:ext cx="1515534" cy="457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Очно</a:t>
              </a:r>
              <a:endParaRPr lang="ru-RU" dirty="0"/>
            </a:p>
          </p:txBody>
        </p:sp>
        <p:sp>
          <p:nvSpPr>
            <p:cNvPr id="17" name="Прямоугольник 16"/>
            <p:cNvSpPr/>
            <p:nvPr/>
          </p:nvSpPr>
          <p:spPr>
            <a:xfrm>
              <a:off x="6764866" y="6248400"/>
              <a:ext cx="1515534" cy="4572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u-RU" dirty="0" smtClean="0"/>
                <a:t>Заочно</a:t>
              </a:r>
              <a:endParaRPr lang="ru-RU" dirty="0"/>
            </a:p>
          </p:txBody>
        </p:sp>
        <p:sp>
          <p:nvSpPr>
            <p:cNvPr id="18" name="Стрелка вниз 17"/>
            <p:cNvSpPr/>
            <p:nvPr/>
          </p:nvSpPr>
          <p:spPr>
            <a:xfrm>
              <a:off x="2501900" y="1303868"/>
              <a:ext cx="237064" cy="2793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Стрелка вниз 18"/>
            <p:cNvSpPr/>
            <p:nvPr/>
          </p:nvSpPr>
          <p:spPr>
            <a:xfrm>
              <a:off x="6307667" y="1303868"/>
              <a:ext cx="237064" cy="2793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Стрелка вниз 19"/>
            <p:cNvSpPr/>
            <p:nvPr/>
          </p:nvSpPr>
          <p:spPr>
            <a:xfrm>
              <a:off x="2501900" y="2764361"/>
              <a:ext cx="237064" cy="2582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Стрелка вниз 20"/>
            <p:cNvSpPr/>
            <p:nvPr/>
          </p:nvSpPr>
          <p:spPr>
            <a:xfrm>
              <a:off x="6307667" y="2760131"/>
              <a:ext cx="237064" cy="2793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Стрелка вниз 21"/>
            <p:cNvSpPr/>
            <p:nvPr/>
          </p:nvSpPr>
          <p:spPr>
            <a:xfrm>
              <a:off x="6307667" y="5372099"/>
              <a:ext cx="237064" cy="165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Стрелка вниз 22"/>
            <p:cNvSpPr/>
            <p:nvPr/>
          </p:nvSpPr>
          <p:spPr>
            <a:xfrm>
              <a:off x="2501900" y="5372099"/>
              <a:ext cx="237064" cy="165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Стрелка вниз 23"/>
            <p:cNvSpPr/>
            <p:nvPr/>
          </p:nvSpPr>
          <p:spPr>
            <a:xfrm>
              <a:off x="1477434" y="6083300"/>
              <a:ext cx="237064" cy="165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Стрелка вниз 24"/>
            <p:cNvSpPr/>
            <p:nvPr/>
          </p:nvSpPr>
          <p:spPr>
            <a:xfrm>
              <a:off x="3526366" y="6083300"/>
              <a:ext cx="237064" cy="165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Стрелка вниз 25"/>
            <p:cNvSpPr/>
            <p:nvPr/>
          </p:nvSpPr>
          <p:spPr>
            <a:xfrm>
              <a:off x="5211234" y="6083300"/>
              <a:ext cx="237064" cy="165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Стрелка вниз 26"/>
            <p:cNvSpPr/>
            <p:nvPr/>
          </p:nvSpPr>
          <p:spPr>
            <a:xfrm>
              <a:off x="7404101" y="6083300"/>
              <a:ext cx="237064" cy="165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pic>
        <p:nvPicPr>
          <p:cNvPr id="28" name="Рисунок 2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71597" y="308989"/>
            <a:ext cx="1903875" cy="1707415"/>
          </a:xfrm>
          <a:prstGeom prst="rect">
            <a:avLst/>
          </a:prstGeom>
        </p:spPr>
      </p:pic>
    </p:spTree>
    <p:extLst>
      <p:ext uri="{BB962C8B-B14F-4D97-AF65-F5344CB8AC3E}">
        <p14:creationId xmlns:p14="http://schemas.microsoft.com/office/powerpoint/2010/main" val="4152665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43933"/>
            <a:ext cx="10548129" cy="643467"/>
          </a:xfrm>
        </p:spPr>
        <p:txBody>
          <a:bodyPr>
            <a:normAutofit fontScale="90000"/>
          </a:bodyPr>
          <a:lstStyle/>
          <a:p>
            <a:r>
              <a:rPr lang="ru-RU" dirty="0" smtClean="0"/>
              <a:t>Механизм реализации веб-ресурса «Личный кабинет»</a:t>
            </a:r>
            <a:endParaRPr lang="ru-RU" dirty="0"/>
          </a:p>
        </p:txBody>
      </p:sp>
      <p:sp>
        <p:nvSpPr>
          <p:cNvPr id="3" name="Объект 2"/>
          <p:cNvSpPr>
            <a:spLocks noGrp="1"/>
          </p:cNvSpPr>
          <p:nvPr>
            <p:ph idx="1"/>
          </p:nvPr>
        </p:nvSpPr>
        <p:spPr>
          <a:xfrm>
            <a:off x="677334" y="1049229"/>
            <a:ext cx="8596668" cy="5303446"/>
          </a:xfrm>
        </p:spPr>
        <p:txBody>
          <a:bodyPr>
            <a:normAutofit/>
          </a:bodyPr>
          <a:lstStyle/>
          <a:p>
            <a:r>
              <a:rPr lang="ru-RU" dirty="0" smtClean="0"/>
              <a:t>веб-ресурс «Личный кабинет» </a:t>
            </a:r>
            <a:r>
              <a:rPr lang="ru-RU" dirty="0"/>
              <a:t>реализуется в дистанционной форме с </a:t>
            </a:r>
            <a:r>
              <a:rPr lang="ru-RU" dirty="0" smtClean="0"/>
              <a:t>использованием информационных технологий, позволяющий получателям социальных услуг, осуществлять дистанционное взаимодействие со специалистами ГБУ Центр «ПРЕОДОЛЕНИЕ», далее - Центр;</a:t>
            </a:r>
          </a:p>
          <a:p>
            <a:r>
              <a:rPr lang="ru-RU" dirty="0"/>
              <a:t>д</a:t>
            </a:r>
            <a:r>
              <a:rPr lang="ru-RU" dirty="0" smtClean="0"/>
              <a:t>анный веб-ресурс будет интегрирован с АИС «Реабилитация» (автоматизированная информационная система «Реабилитация»), которая уже разработана силами и ресурсами Центра и внедрена в повседневную практику;</a:t>
            </a:r>
          </a:p>
          <a:p>
            <a:r>
              <a:rPr lang="ru-RU" dirty="0" smtClean="0"/>
              <a:t>для получения услуги в Центр может обратиться любой человек (очно (при непосредственном посещении Центра или по телефону), дистанционно (через баннер «Личный кабинет» на официальном сайте, или любой официальный аккаунт Центра, электронную почту, через специалиста, курирующего учреждения социального обслуживания), нуждающийся в получении социально-реабилитационной услуги;</a:t>
            </a:r>
          </a:p>
          <a:p>
            <a:r>
              <a:rPr lang="ru-RU" dirty="0" smtClean="0"/>
              <a:t>заявка на оказание услуги поступает специалисту, который в дальнейшем взаимодействует с обратившимся, устанавливая форму и время оказания услуги, удобную для получателя социальных услуг.</a:t>
            </a:r>
          </a:p>
          <a:p>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32557" y="677520"/>
            <a:ext cx="1903875" cy="1707415"/>
          </a:xfrm>
          <a:prstGeom prst="rect">
            <a:avLst/>
          </a:prstGeom>
        </p:spPr>
      </p:pic>
    </p:spTree>
    <p:extLst>
      <p:ext uri="{BB962C8B-B14F-4D97-AF65-F5344CB8AC3E}">
        <p14:creationId xmlns:p14="http://schemas.microsoft.com/office/powerpoint/2010/main" val="31695391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818" y="104274"/>
            <a:ext cx="10235308" cy="641684"/>
          </a:xfrm>
        </p:spPr>
        <p:txBody>
          <a:bodyPr/>
          <a:lstStyle/>
          <a:p>
            <a:r>
              <a:rPr lang="ru-RU" dirty="0" smtClean="0"/>
              <a:t>Деятельность веб-ресурса «Личный кабинет»</a:t>
            </a:r>
            <a:endParaRPr lang="ru-RU" dirty="0"/>
          </a:p>
        </p:txBody>
      </p:sp>
      <p:graphicFrame>
        <p:nvGraphicFramePr>
          <p:cNvPr id="4" name="Схема 3"/>
          <p:cNvGraphicFramePr/>
          <p:nvPr>
            <p:extLst>
              <p:ext uri="{D42A27DB-BD31-4B8C-83A1-F6EECF244321}">
                <p14:modId xmlns:p14="http://schemas.microsoft.com/office/powerpoint/2010/main" val="3638490178"/>
              </p:ext>
            </p:extLst>
          </p:nvPr>
        </p:nvGraphicFramePr>
        <p:xfrm>
          <a:off x="708525" y="914401"/>
          <a:ext cx="8387350" cy="55465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068826" y="306219"/>
            <a:ext cx="1903875" cy="1707415"/>
          </a:xfrm>
          <a:prstGeom prst="rect">
            <a:avLst/>
          </a:prstGeom>
        </p:spPr>
      </p:pic>
    </p:spTree>
    <p:extLst>
      <p:ext uri="{BB962C8B-B14F-4D97-AF65-F5344CB8AC3E}">
        <p14:creationId xmlns:p14="http://schemas.microsoft.com/office/powerpoint/2010/main" val="2413768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5137" y="284747"/>
            <a:ext cx="8858865" cy="1243263"/>
          </a:xfrm>
        </p:spPr>
        <p:txBody>
          <a:bodyPr>
            <a:normAutofit/>
          </a:bodyPr>
          <a:lstStyle/>
          <a:p>
            <a:r>
              <a:rPr lang="ru-RU" sz="2400" dirty="0" smtClean="0"/>
              <a:t>Алгоритм взаимодействия получателя социальных услуг, обратившегося очно в ГБУ Центр «ПРЕОДОЛЕНИЕ» в рамках проекта «Реабилитация удаленного доступа»</a:t>
            </a:r>
            <a:endParaRPr lang="ru-RU" sz="2400" dirty="0"/>
          </a:p>
        </p:txBody>
      </p:sp>
      <p:graphicFrame>
        <p:nvGraphicFramePr>
          <p:cNvPr id="4" name="Схема 3"/>
          <p:cNvGraphicFramePr/>
          <p:nvPr>
            <p:extLst>
              <p:ext uri="{D42A27DB-BD31-4B8C-83A1-F6EECF244321}">
                <p14:modId xmlns:p14="http://schemas.microsoft.com/office/powerpoint/2010/main" val="3805334716"/>
              </p:ext>
            </p:extLst>
          </p:nvPr>
        </p:nvGraphicFramePr>
        <p:xfrm>
          <a:off x="636189" y="1728090"/>
          <a:ext cx="7461063" cy="49013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079910" y="284747"/>
            <a:ext cx="1903875" cy="1707415"/>
          </a:xfrm>
          <a:prstGeom prst="rect">
            <a:avLst/>
          </a:prstGeom>
        </p:spPr>
      </p:pic>
    </p:spTree>
    <p:extLst>
      <p:ext uri="{BB962C8B-B14F-4D97-AF65-F5344CB8AC3E}">
        <p14:creationId xmlns:p14="http://schemas.microsoft.com/office/powerpoint/2010/main" val="1485316026"/>
      </p:ext>
    </p:extLst>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590</TotalTime>
  <Words>805</Words>
  <Application>Microsoft Office PowerPoint</Application>
  <PresentationFormat>Широкоэкранный</PresentationFormat>
  <Paragraphs>69</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Trebuchet MS</vt:lpstr>
      <vt:lpstr>Wingdings</vt:lpstr>
      <vt:lpstr>Wingdings 3</vt:lpstr>
      <vt:lpstr>Аспект</vt:lpstr>
      <vt:lpstr>Реабилитация с удаленным доступом</vt:lpstr>
      <vt:lpstr>Реабилитация с удаленным доступом</vt:lpstr>
      <vt:lpstr>Цели и задачи создания веб-ресурса «Личный кабинет» в рамках проекта «Реабилитация удаленного доступа» </vt:lpstr>
      <vt:lpstr>Основные направления реализации веб-ресурса  «Личный кабинет»</vt:lpstr>
      <vt:lpstr>Каждое направление веб-ресурса «Личный кабинет» может являться как самостоятельным блоком, необходимым для получения получателем социальных услуг услуги, так и промежуточным звеном в комплексной реабилитации</vt:lpstr>
      <vt:lpstr>Основные направления веб-ресурса «Личный кабинет»</vt:lpstr>
      <vt:lpstr>Механизм реализации веб-ресурса «Личный кабинет»</vt:lpstr>
      <vt:lpstr>Деятельность веб-ресурса «Личный кабинет»</vt:lpstr>
      <vt:lpstr>Алгоритм взаимодействия получателя социальных услуг, обратившегося очно в ГБУ Центр «ПРЕОДОЛЕНИЕ» в рамках проекта «Реабилитация удаленного доступа»</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Реабилитация удаленного доступа</dc:title>
  <dc:creator>ITSafety</dc:creator>
  <cp:lastModifiedBy>Кашкина Елена Борисовна</cp:lastModifiedBy>
  <cp:revision>40</cp:revision>
  <dcterms:created xsi:type="dcterms:W3CDTF">2020-08-25T05:35:50Z</dcterms:created>
  <dcterms:modified xsi:type="dcterms:W3CDTF">2022-08-14T22:42:07Z</dcterms:modified>
</cp:coreProperties>
</file>