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+c0/H++4vwyodVWoC0cz2PrBB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0590E73-1291-416B-AFEE-3DDE1171DD86}">
  <a:tblStyle styleId="{20590E73-1291-416B-AFEE-3DDE1171DD8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110B10-B374-45C4-AC61-125804E2978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9" autoAdjust="0"/>
    <p:restoredTop sz="94660"/>
  </p:normalViewPr>
  <p:slideViewPr>
    <p:cSldViewPr snapToGrid="0">
      <p:cViewPr>
        <p:scale>
          <a:sx n="81" d="100"/>
          <a:sy n="81" d="100"/>
        </p:scale>
        <p:origin x="-25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0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ctrTitle"/>
          </p:nvPr>
        </p:nvSpPr>
        <p:spPr>
          <a:xfrm>
            <a:off x="1811268" y="1477108"/>
            <a:ext cx="9144000" cy="4056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solidFill>
                  <a:srgbClr val="0070C0"/>
                </a:solidFill>
              </a:rPr>
              <a:t>Психологический тренинг </a:t>
            </a:r>
            <a:r>
              <a:rPr lang="ru-RU" sz="4400" b="1" dirty="0">
                <a:solidFill>
                  <a:srgbClr val="0070C0"/>
                </a:solidFill>
              </a:rPr>
              <a:t>мотивации 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Поверь в себя</a:t>
            </a:r>
            <a:r>
              <a:rPr lang="ru-RU" sz="4400" b="1" dirty="0">
                <a:solidFill>
                  <a:srgbClr val="0070C0"/>
                </a:solidFill>
              </a:rPr>
              <a:t>» 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(обучение </a:t>
            </a:r>
            <a:r>
              <a:rPr lang="ru-RU" sz="2400" b="1" dirty="0">
                <a:solidFill>
                  <a:srgbClr val="0070C0"/>
                </a:solidFill>
              </a:rPr>
              <a:t>инвалидов молодого возраста реабилитационным  навыкам поиска </a:t>
            </a:r>
            <a:r>
              <a:rPr lang="ru-RU" sz="2400" b="1" dirty="0" smtClean="0">
                <a:solidFill>
                  <a:srgbClr val="0070C0"/>
                </a:solidFill>
              </a:rPr>
              <a:t>работы)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54" name="Google Shape;154;p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5023" y="889971"/>
            <a:ext cx="3717608" cy="141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ПЛАН РЕАЛИЗАЦИИ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46" name="Google Shape;246;p29"/>
          <p:cNvGraphicFramePr/>
          <p:nvPr>
            <p:extLst>
              <p:ext uri="{D42A27DB-BD31-4B8C-83A1-F6EECF244321}">
                <p14:modId xmlns:p14="http://schemas.microsoft.com/office/powerpoint/2010/main" val="3158545509"/>
              </p:ext>
            </p:extLst>
          </p:nvPr>
        </p:nvGraphicFramePr>
        <p:xfrm>
          <a:off x="678612" y="2033486"/>
          <a:ext cx="10834800" cy="3057563"/>
        </p:xfrm>
        <a:graphic>
          <a:graphicData uri="http://schemas.openxmlformats.org/drawingml/2006/table">
            <a:tbl>
              <a:tblPr firstRow="1" bandRow="1">
                <a:noFill/>
                <a:tableStyleId>{20590E73-1291-416B-AFEE-3DDE1171DD86}</a:tableStyleId>
              </a:tblPr>
              <a:tblGrid>
                <a:gridCol w="1805800"/>
                <a:gridCol w="1805800"/>
                <a:gridCol w="1812800"/>
                <a:gridCol w="1798800"/>
                <a:gridCol w="1805800"/>
                <a:gridCol w="1805800"/>
              </a:tblGrid>
              <a:tr h="21960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77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90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120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u="none" strike="noStrike" cap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solidFill>
                            <a:srgbClr val="002060"/>
                          </a:solidFill>
                        </a:rPr>
                        <a:t>147</a:t>
                      </a: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2060"/>
                          </a:solidFill>
                        </a:rPr>
                        <a:t>человек из числа молодежи с инвалидностью прошли тренинг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</a:tr>
              <a:tr h="7410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Июль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Август 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Сентябрь 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Октябрь 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Ноябрь 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Декабрь</a:t>
                      </a:r>
                      <a:r>
                        <a:rPr lang="ru-RU" sz="1400" b="1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29"/>
          <p:cNvSpPr txBox="1"/>
          <p:nvPr/>
        </p:nvSpPr>
        <p:spPr>
          <a:xfrm>
            <a:off x="2532185" y="1478438"/>
            <a:ext cx="71041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ru-RU" sz="2400" b="1" i="0" u="none" strike="noStrike" cap="none" dirty="0" smtClean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ГОД (нарастающим итогом)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6831" y="5193920"/>
            <a:ext cx="10738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по итогам проведения тренинга </a:t>
            </a:r>
            <a:r>
              <a:rPr lang="ru-RU" b="1" dirty="0" smtClean="0">
                <a:solidFill>
                  <a:schemeClr val="tx1"/>
                </a:solidFill>
              </a:rPr>
              <a:t>не менее 60% </a:t>
            </a:r>
            <a:r>
              <a:rPr lang="ru-RU" b="1" dirty="0" smtClean="0">
                <a:solidFill>
                  <a:srgbClr val="0070C0"/>
                </a:solidFill>
              </a:rPr>
              <a:t>прошедших тренинг трудоустроены (после завершения основного обучения)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СТОИМОСТЬ ПРОЕКТА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0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Прямоугольник 2"/>
          <p:cNvSpPr/>
          <p:nvPr/>
        </p:nvSpPr>
        <p:spPr>
          <a:xfrm>
            <a:off x="2907323" y="1876288"/>
            <a:ext cx="8944709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Финансирование проекта составляет в 2022 году: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dirty="0" smtClean="0"/>
              <a:t>581,89 тыс. рублей: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372,41 тыс. рублей </a:t>
            </a:r>
            <a:r>
              <a:rPr lang="ru-RU" sz="2400" dirty="0" smtClean="0"/>
              <a:t>из средств федерального бюджета и </a:t>
            </a:r>
            <a:r>
              <a:rPr lang="ru-RU" sz="2400" b="1" dirty="0" smtClean="0"/>
              <a:t>209,48 тыс. рублей </a:t>
            </a:r>
            <a:r>
              <a:rPr lang="ru-RU" sz="2400" dirty="0" smtClean="0"/>
              <a:t>из средств областного бюджета.</a:t>
            </a:r>
            <a:endParaRPr lang="ru-RU" sz="2400" dirty="0"/>
          </a:p>
        </p:txBody>
      </p:sp>
      <p:pic>
        <p:nvPicPr>
          <p:cNvPr id="2050" name="Picture 2" descr="C:\Users\PomogaevaOV\Desktop\Сильные идеи для\img_461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" y="2192216"/>
            <a:ext cx="2318878" cy="24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РЕСУРСНОЕ ОБЕСПЕЧЕНИЕ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31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6084276" y="2065122"/>
            <a:ext cx="5685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50" b="1" dirty="0" smtClean="0">
                <a:latin typeface="+mj-lt"/>
                <a:ea typeface="Times New Roman"/>
                <a:cs typeface="Times New Roman"/>
              </a:rPr>
              <a:t>Услуги оказываются посредством привлечения специалистов в </a:t>
            </a:r>
            <a:r>
              <a:rPr lang="ru-RU" sz="1650" b="1" dirty="0">
                <a:latin typeface="+mj-lt"/>
                <a:ea typeface="Times New Roman"/>
                <a:cs typeface="Times New Roman"/>
              </a:rPr>
              <a:t>рамках государственных контрактов и договоров, заключенных по итогам размещения заказа 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</a:t>
            </a:r>
            <a:r>
              <a:rPr lang="ru-RU" sz="1650" b="1" dirty="0" smtClean="0">
                <a:latin typeface="+mj-lt"/>
                <a:ea typeface="Times New Roman"/>
                <a:cs typeface="Times New Roman"/>
              </a:rPr>
              <a:t>нужд (44-ФЗ). </a:t>
            </a:r>
            <a:endParaRPr lang="ru-RU" sz="1650" b="1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2047552"/>
            <a:ext cx="4876800" cy="3122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РИСКИ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>
              <a:solidFill>
                <a:srgbClr val="434343"/>
              </a:solidFill>
            </a:endParaRPr>
          </a:p>
        </p:txBody>
      </p:sp>
      <p:cxnSp>
        <p:nvCxnSpPr>
          <p:cNvPr id="280" name="Google Shape;280;p32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81" name="Google Shape;281;p32"/>
          <p:cNvGraphicFramePr/>
          <p:nvPr>
            <p:extLst>
              <p:ext uri="{D42A27DB-BD31-4B8C-83A1-F6EECF244321}">
                <p14:modId xmlns:p14="http://schemas.microsoft.com/office/powerpoint/2010/main" val="108508773"/>
              </p:ext>
            </p:extLst>
          </p:nvPr>
        </p:nvGraphicFramePr>
        <p:xfrm>
          <a:off x="312554" y="1742846"/>
          <a:ext cx="11520000" cy="4280572"/>
        </p:xfrm>
        <a:graphic>
          <a:graphicData uri="http://schemas.openxmlformats.org/drawingml/2006/table">
            <a:tbl>
              <a:tblPr firstRow="1" bandRow="1">
                <a:noFill/>
                <a:tableStyleId>{33110B10-B374-45C4-AC61-125804E29783}</a:tableStyleId>
              </a:tblPr>
              <a:tblGrid>
                <a:gridCol w="591000"/>
                <a:gridCol w="2167475"/>
                <a:gridCol w="3280000"/>
                <a:gridCol w="2858025"/>
                <a:gridCol w="2623500"/>
              </a:tblGrid>
              <a:tr h="478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  <a:endParaRPr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(низкий/высокий/средний) 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риска (внутренний/ внешний)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Действия по предотвращению рисков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104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Предоставление привлеченными</a:t>
                      </a:r>
                      <a:r>
                        <a:rPr lang="ru-RU" sz="1600" b="1" i="0" u="none" strike="noStrike" cap="none" baseline="0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специалистами услуг низкого качества (недостаточный профессиональный уровень привлеченных специалистов)</a:t>
                      </a: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Низкий</a:t>
                      </a: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Внешний</a:t>
                      </a: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Проведение службой занятости проверок качества проведения</a:t>
                      </a:r>
                      <a:r>
                        <a:rPr lang="ru-RU" sz="1600" b="1" i="0" u="none" strike="noStrike" cap="none" baseline="0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психологических тренингов мотивации (посещение тренингов).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baseline="0" dirty="0" smtClean="0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Предусмотрена разработка и внедре-ние опроса участников по итогам прохождения тренинга (обратная связь).</a:t>
                      </a: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01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dirty="0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363415" y="451782"/>
            <a:ext cx="101240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ЗАПРОС НА ПОДДЕРЖКУ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375137" y="1696671"/>
            <a:ext cx="11476893" cy="3590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39750" lvl="0" indent="-363538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Привлечение внимания целевой аудитории и стейкхолдеров </a:t>
            </a:r>
            <a:r>
              <a:rPr lang="ru-RU" sz="3200" b="1" dirty="0">
                <a:solidFill>
                  <a:srgbClr val="0070C0"/>
                </a:solidFill>
              </a:rPr>
              <a:t>к проекту (реклама, социальные билборды</a:t>
            </a:r>
            <a:r>
              <a:rPr lang="ru-RU" sz="3200" b="1" dirty="0" smtClean="0">
                <a:solidFill>
                  <a:srgbClr val="0070C0"/>
                </a:solidFill>
              </a:rPr>
              <a:t>) на уровне Самарской области.</a:t>
            </a:r>
          </a:p>
          <a:p>
            <a:pPr marL="539750" lvl="0" indent="-363538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</a:rPr>
              <a:t>Проведение мероприятий и участие в федеральных мероприятиях с информацией о проекте в целях распространения успешного опыта в других субъектах Российской Федерации (форумы, конференции).</a:t>
            </a:r>
            <a:endParaRPr sz="3200" b="1" dirty="0">
              <a:solidFill>
                <a:srgbClr val="0070C0"/>
              </a:solidFill>
            </a:endParaRPr>
          </a:p>
        </p:txBody>
      </p:sp>
      <p:cxnSp>
        <p:nvCxnSpPr>
          <p:cNvPr id="292" name="Google Shape;292;p33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33"/>
          <p:cNvSpPr txBox="1"/>
          <p:nvPr/>
        </p:nvSpPr>
        <p:spPr>
          <a:xfrm>
            <a:off x="7287491" y="5253495"/>
            <a:ext cx="456850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Контакты: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Помогаева О.В.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8(846)2637083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PomogaevaOV@samaratrud.ru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КОМАНДА ПРОЕКТА 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45" y="2243431"/>
            <a:ext cx="3399693" cy="33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923" y="1627240"/>
            <a:ext cx="6482862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Фурсова Ольга Павловна</a:t>
            </a:r>
            <a:r>
              <a:rPr lang="ru-RU" sz="1600" b="1" dirty="0">
                <a:solidFill>
                  <a:srgbClr val="002060"/>
                </a:solidFill>
              </a:rPr>
              <a:t>, куратор </a:t>
            </a:r>
            <a:r>
              <a:rPr lang="ru-RU" sz="1600" b="1" dirty="0" smtClean="0">
                <a:solidFill>
                  <a:srgbClr val="002060"/>
                </a:solidFill>
              </a:rPr>
              <a:t>проекта,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заместитель </a:t>
            </a:r>
            <a:r>
              <a:rPr lang="ru-RU" sz="1600" b="1" dirty="0">
                <a:solidFill>
                  <a:srgbClr val="002060"/>
                </a:solidFill>
              </a:rPr>
              <a:t>министра - руководитель департамента занятости и трудовой миграции министерства труда, занятости и миграционной политики Самарской </a:t>
            </a:r>
            <a:r>
              <a:rPr lang="ru-RU" sz="1600" b="1" dirty="0" smtClean="0">
                <a:solidFill>
                  <a:srgbClr val="002060"/>
                </a:solidFill>
              </a:rPr>
              <a:t>области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6998679" y="5064370"/>
            <a:ext cx="797170" cy="339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369" y="3209854"/>
            <a:ext cx="6447693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Дудукина Людмила Владимировна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руководитель </a:t>
            </a:r>
            <a:r>
              <a:rPr lang="ru-RU" sz="1600" b="1" dirty="0" smtClean="0">
                <a:solidFill>
                  <a:srgbClr val="002060"/>
                </a:solidFill>
              </a:rPr>
              <a:t>процесса, </a:t>
            </a:r>
            <a:r>
              <a:rPr lang="ru-RU" sz="1600" b="1" dirty="0">
                <a:solidFill>
                  <a:srgbClr val="002060"/>
                </a:solidFill>
              </a:rPr>
              <a:t>заместитель </a:t>
            </a:r>
            <a:r>
              <a:rPr lang="ru-RU" sz="1600" b="1" dirty="0" smtClean="0">
                <a:solidFill>
                  <a:srgbClr val="002060"/>
                </a:solidFill>
              </a:rPr>
              <a:t>руководителя </a:t>
            </a:r>
            <a:r>
              <a:rPr lang="ru-RU" sz="1600" b="1" dirty="0">
                <a:solidFill>
                  <a:srgbClr val="002060"/>
                </a:solidFill>
              </a:rPr>
              <a:t>департамента занятости и трудовой миграции министерства труда, занятости и миграционной политики Самарской </a:t>
            </a:r>
            <a:r>
              <a:rPr lang="ru-RU" sz="1600" b="1" dirty="0" smtClean="0">
                <a:solidFill>
                  <a:srgbClr val="002060"/>
                </a:solidFill>
              </a:rPr>
              <a:t>области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368" y="4710409"/>
            <a:ext cx="647114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Помогаева Олеся Валерьевна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организатор, идейный вдохновитель практической </a:t>
            </a:r>
            <a:r>
              <a:rPr lang="ru-RU" sz="1600" b="1" dirty="0" smtClean="0">
                <a:solidFill>
                  <a:srgbClr val="002060"/>
                </a:solidFill>
              </a:rPr>
              <a:t>работы,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консультант департамента </a:t>
            </a:r>
            <a:r>
              <a:rPr lang="ru-RU" sz="1600" b="1" dirty="0">
                <a:solidFill>
                  <a:srgbClr val="002060"/>
                </a:solidFill>
              </a:rPr>
              <a:t>занятости и трудовой миграции министерства труда, занятости и миграционной политики Самарской </a:t>
            </a:r>
            <a:r>
              <a:rPr lang="ru-RU" sz="1600" b="1" dirty="0" smtClean="0">
                <a:solidFill>
                  <a:srgbClr val="002060"/>
                </a:solidFill>
              </a:rPr>
              <a:t>области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6986957" y="3575539"/>
            <a:ext cx="797170" cy="339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6986956" y="2274278"/>
            <a:ext cx="797170" cy="339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1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/>
          <p:cNvSpPr/>
          <p:nvPr/>
        </p:nvSpPr>
        <p:spPr>
          <a:xfrm>
            <a:off x="375139" y="3695326"/>
            <a:ext cx="11582400" cy="14157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Наличие </a:t>
            </a:r>
            <a:r>
              <a:rPr lang="ru-RU" sz="2000" b="1" dirty="0">
                <a:solidFill>
                  <a:srgbClr val="FF0000"/>
                </a:solidFill>
              </a:rPr>
              <a:t>психологических проблем, </a:t>
            </a:r>
            <a:r>
              <a:rPr lang="ru-RU" sz="2000" b="1" dirty="0" smtClean="0">
                <a:solidFill>
                  <a:srgbClr val="FF0000"/>
                </a:solidFill>
              </a:rPr>
              <a:t>препятствующих успешному трудоустройству</a:t>
            </a:r>
          </a:p>
          <a:p>
            <a:pPr algn="ctr"/>
            <a:endParaRPr lang="ru-RU" sz="1200" b="1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/>
              <a:t>		В </a:t>
            </a:r>
            <a:r>
              <a:rPr lang="ru-RU" sz="1800" dirty="0"/>
              <a:t>условиях конкуренции, при профессиональном  отборе оценивается общий потенциал претендента, в том числе интеллектуальные, коммуникативные,  волевые качества, мотивация, способность к саморегуляции и т.п</a:t>
            </a:r>
            <a:r>
              <a:rPr lang="ru-RU" sz="1800" dirty="0" smtClean="0"/>
              <a:t>.)</a:t>
            </a:r>
            <a:r>
              <a:rPr lang="ru-RU" sz="1600" dirty="0" smtClean="0"/>
              <a:t>                  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06066"/>
              </p:ext>
            </p:extLst>
          </p:nvPr>
        </p:nvGraphicFramePr>
        <p:xfrm>
          <a:off x="339969" y="1614919"/>
          <a:ext cx="11594125" cy="1376680"/>
        </p:xfrm>
        <a:graphic>
          <a:graphicData uri="http://schemas.openxmlformats.org/drawingml/2006/table">
            <a:tbl>
              <a:tblPr firstRow="1" bandRow="1">
                <a:tableStyleId>{20590E73-1291-416B-AFEE-3DDE1171DD86}</a:tableStyleId>
              </a:tblPr>
              <a:tblGrid>
                <a:gridCol w="2318825"/>
                <a:gridCol w="2318825"/>
                <a:gridCol w="2318825"/>
                <a:gridCol w="2318825"/>
                <a:gridCol w="2318825"/>
              </a:tblGrid>
              <a:tr h="40574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Численность обратившихся в органы службы занятости граждан,</a:t>
                      </a:r>
                      <a:r>
                        <a:rPr lang="ru-RU" sz="1800" baseline="0" dirty="0" smtClean="0"/>
                        <a:t> с ограниченными возможностями, человек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</a:t>
                      </a:r>
                      <a:r>
                        <a:rPr lang="ru-RU" sz="1800" b="1" baseline="0" dirty="0" smtClean="0"/>
                        <a:t> полугодие 2022</a:t>
                      </a:r>
                      <a:endParaRPr lang="ru-RU" sz="1800" b="1" dirty="0"/>
                    </a:p>
                  </a:txBody>
                  <a:tcPr/>
                </a:tc>
              </a:tr>
              <a:tr h="2973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2206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2243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3103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2603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846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ЦЕЛЬ ПРОЕКТА </a:t>
            </a:r>
            <a:endParaRPr sz="4800" b="1" cap="none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4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539261" y="1693802"/>
            <a:ext cx="11007970" cy="447814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sz="3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активизация </a:t>
            </a:r>
            <a:r>
              <a:rPr lang="ru-RU" sz="2400" b="1" dirty="0">
                <a:solidFill>
                  <a:srgbClr val="002060"/>
                </a:solidFill>
              </a:rPr>
              <a:t>позиции по поиску работы и </a:t>
            </a:r>
            <a:r>
              <a:rPr lang="ru-RU" sz="2400" b="1" dirty="0" smtClean="0">
                <a:solidFill>
                  <a:srgbClr val="002060"/>
                </a:solidFill>
              </a:rPr>
              <a:t>трудоустройству;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</a:rPr>
              <a:t>профессиональной самооценки молодежи с инвалидностью;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разрешение </a:t>
            </a:r>
            <a:r>
              <a:rPr lang="ru-RU" sz="2400" b="1" dirty="0">
                <a:solidFill>
                  <a:srgbClr val="002060"/>
                </a:solidFill>
              </a:rPr>
              <a:t>или </a:t>
            </a:r>
            <a:r>
              <a:rPr lang="ru-RU" sz="2400" b="1" dirty="0" smtClean="0">
                <a:solidFill>
                  <a:srgbClr val="002060"/>
                </a:solidFill>
              </a:rPr>
              <a:t>снижение </a:t>
            </a:r>
            <a:r>
              <a:rPr lang="ru-RU" sz="2400" b="1" dirty="0">
                <a:solidFill>
                  <a:srgbClr val="002060"/>
                </a:solidFill>
              </a:rPr>
              <a:t>психологических проблем при трудоустройстве.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Достигается посредством реализации полученных индивидуальных рекомендаций </a:t>
            </a:r>
            <a:r>
              <a:rPr lang="ru-RU" sz="2400" b="1" dirty="0">
                <a:solidFill>
                  <a:srgbClr val="0070C0"/>
                </a:solidFill>
              </a:rPr>
              <a:t>по повышению мотивации к </a:t>
            </a:r>
            <a:r>
              <a:rPr lang="ru-RU" sz="2400" b="1" dirty="0" smtClean="0">
                <a:solidFill>
                  <a:srgbClr val="0070C0"/>
                </a:solidFill>
              </a:rPr>
              <a:t>труду.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 smtClean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1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/>
          <p:cNvSpPr/>
          <p:nvPr/>
        </p:nvSpPr>
        <p:spPr>
          <a:xfrm>
            <a:off x="316523" y="3437419"/>
            <a:ext cx="11582400" cy="184665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Разрешение или снижение психологических </a:t>
            </a:r>
            <a:r>
              <a:rPr lang="ru-RU" sz="2000" b="1" dirty="0" smtClean="0">
                <a:solidFill>
                  <a:schemeClr val="tx1"/>
                </a:solidFill>
              </a:rPr>
              <a:t>проблем посредством проведения психологического тренинга мотивации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/>
              <a:t>Больше </a:t>
            </a:r>
            <a:r>
              <a:rPr lang="ru-RU" sz="1800" dirty="0"/>
              <a:t>шансов избежать безработицы и сохранить психическое здоровье  имеет не только тот,  кто более активен и самостоятелен, но и  тот, кто более гибок и мобилен,  может изменяться в соответствии с требованиями </a:t>
            </a:r>
            <a:r>
              <a:rPr lang="ru-RU" sz="1800" dirty="0" smtClean="0"/>
              <a:t>рынка </a:t>
            </a:r>
            <a:r>
              <a:rPr lang="ru-RU" sz="1800" dirty="0"/>
              <a:t>труда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31263"/>
              </p:ext>
            </p:extLst>
          </p:nvPr>
        </p:nvGraphicFramePr>
        <p:xfrm>
          <a:off x="339969" y="1814211"/>
          <a:ext cx="11594125" cy="1285240"/>
        </p:xfrm>
        <a:graphic>
          <a:graphicData uri="http://schemas.openxmlformats.org/drawingml/2006/table">
            <a:tbl>
              <a:tblPr firstRow="1" bandRow="1">
                <a:tableStyleId>{20590E73-1291-416B-AFEE-3DDE1171DD86}</a:tableStyleId>
              </a:tblPr>
              <a:tblGrid>
                <a:gridCol w="2318825"/>
                <a:gridCol w="2318825"/>
                <a:gridCol w="2318825"/>
                <a:gridCol w="2318825"/>
                <a:gridCol w="2318825"/>
              </a:tblGrid>
              <a:tr h="40574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Доля трудоустроенных из числа обратившихся в органы службы занятости граждан,</a:t>
                      </a:r>
                      <a:r>
                        <a:rPr lang="ru-RU" sz="1600" baseline="0" dirty="0" smtClean="0"/>
                        <a:t> с ограниченными возможностями, %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</a:t>
                      </a:r>
                      <a:r>
                        <a:rPr lang="ru-RU" sz="1600" b="1" baseline="0" dirty="0" smtClean="0"/>
                        <a:t> полугодие 2022</a:t>
                      </a:r>
                      <a:endParaRPr lang="ru-RU" sz="1600" b="1" dirty="0"/>
                    </a:p>
                  </a:txBody>
                  <a:tcPr/>
                </a:tc>
              </a:tr>
              <a:tr h="2973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58,60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9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СУТЬ ПРОЕКТА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2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410308" y="3341417"/>
            <a:ext cx="5040923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Уникальность мероприятия </a:t>
            </a:r>
            <a:r>
              <a:rPr lang="ru-RU" sz="1800" dirty="0" smtClean="0"/>
              <a:t>определена  </a:t>
            </a:r>
          </a:p>
          <a:p>
            <a:pPr algn="ctr"/>
            <a:r>
              <a:rPr lang="ru-RU" sz="1800" dirty="0" smtClean="0"/>
              <a:t> его структурой: </a:t>
            </a:r>
          </a:p>
          <a:p>
            <a:pPr algn="ctr"/>
            <a:r>
              <a:rPr lang="ru-RU" sz="1800" dirty="0" smtClean="0"/>
              <a:t>психологический </a:t>
            </a:r>
            <a:r>
              <a:rPr lang="ru-RU" sz="1800" dirty="0"/>
              <a:t>тренинг </a:t>
            </a:r>
            <a:r>
              <a:rPr lang="ru-RU" sz="1800" dirty="0" smtClean="0"/>
              <a:t>мотивации граждан с ограниченными возможностями включает два </a:t>
            </a:r>
            <a:r>
              <a:rPr lang="ru-RU" sz="1800" dirty="0"/>
              <a:t>этапа</a:t>
            </a:r>
            <a:r>
              <a:rPr lang="ru-RU" sz="1800" dirty="0" smtClean="0"/>
              <a:t>:</a:t>
            </a:r>
          </a:p>
          <a:p>
            <a:pPr algn="ctr"/>
            <a:endParaRPr lang="ru-RU" sz="600" dirty="0"/>
          </a:p>
          <a:p>
            <a:pPr algn="just"/>
            <a:r>
              <a:rPr lang="ru-RU" sz="1800" b="1" dirty="0"/>
              <a:t>1 проведение групповых </a:t>
            </a:r>
            <a:r>
              <a:rPr lang="ru-RU" sz="1800" b="1" dirty="0" smtClean="0"/>
              <a:t>занятий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800" b="1" dirty="0"/>
              <a:t>2</a:t>
            </a:r>
            <a:r>
              <a:rPr lang="ru-RU" sz="1800" dirty="0"/>
              <a:t> </a:t>
            </a:r>
            <a:r>
              <a:rPr lang="ru-RU" sz="1800" b="1" dirty="0"/>
              <a:t>проведение индивидуальных занятий</a:t>
            </a:r>
            <a:endParaRPr lang="ru-RU" sz="1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990493" y="3411362"/>
            <a:ext cx="5603631" cy="216982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Данная технология работы направлена на внутреннюю перестройку: с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позиции - </a:t>
            </a:r>
            <a:r>
              <a:rPr lang="ru-RU" sz="1800" b="1" dirty="0">
                <a:solidFill>
                  <a:srgbClr val="0070C0"/>
                </a:solidFill>
                <a:latin typeface="+mj-lt"/>
              </a:rPr>
              <a:t>мне все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должны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 позицию социальной полезности</a:t>
            </a:r>
            <a:r>
              <a:rPr lang="ru-RU" sz="1800" b="1" dirty="0">
                <a:solidFill>
                  <a:srgbClr val="0070C0"/>
                </a:solidFill>
                <a:latin typeface="+mj-lt"/>
              </a:rPr>
              <a:t>: а что я могу предложить обществу в сложившихся обстоятельствах?</a:t>
            </a:r>
          </a:p>
        </p:txBody>
      </p:sp>
      <p:pic>
        <p:nvPicPr>
          <p:cNvPr id="1026" name="Picture 2" descr="C:\Users\PomogaevaOV\Desktop\СЛАЙДЫ\ЛОГО И КАРТИНКИ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1688123"/>
            <a:ext cx="1307122" cy="1307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mogaevaOV\Desktop\СЛАЙДЫ\ЛОГО И КАРТИНКИ\b55c2f068d5ee00b7a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1704976"/>
            <a:ext cx="1137872" cy="1284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mogaevaOV\Desktop\СЛАЙДЫ\ЛОГО И КАРТИНКИ\man-walk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8486" y="1677865"/>
            <a:ext cx="1203082" cy="1293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mogaevaOV\Desktop\СЛАЙДЫ\ЛОГО И КАРТИНКИ\png-clipart-two-man-conversing-while-sitting-on-chair-illustration-3d-computer-graphics-3d-film-3d-villain-white-3d-computer-graphi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25" y="1676399"/>
            <a:ext cx="1340410" cy="1279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mogaevaOV\Desktop\СЛАЙДЫ\ЛОГО И КАРТИНКИ\png-transparent-person-holding-round-white-checked-signage-character-3d-computer-graphics-holding-a-pair-of-hooks-on-the-point-of-praise-3d-people-other-3d-computer-graphics-chil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26" y="1676399"/>
            <a:ext cx="1315112" cy="1277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omogaevaOV\Desktop\СЛАЙДЫ\ЛОГО И КАРТИНКИ\png-transparent-human-multitasking-gfycat-animation-skill-public-relations-presentation-recrui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237" y="1676400"/>
            <a:ext cx="1395339" cy="1277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1899138" y="2203938"/>
            <a:ext cx="211015" cy="211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892061" y="2215661"/>
            <a:ext cx="211015" cy="211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9718431" y="2203939"/>
            <a:ext cx="211015" cy="211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7748953" y="2215661"/>
            <a:ext cx="211015" cy="211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756031" y="2227385"/>
            <a:ext cx="211015" cy="211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6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797170" y="4607113"/>
            <a:ext cx="10656277" cy="11387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</a:t>
            </a:r>
            <a:r>
              <a:rPr lang="ru-RU" sz="2200" b="1" i="1" dirty="0" smtClean="0">
                <a:solidFill>
                  <a:srgbClr val="002060"/>
                </a:solidFill>
              </a:rPr>
              <a:t>Студенты </a:t>
            </a:r>
            <a:r>
              <a:rPr lang="ru-RU" sz="2200" b="1" i="1" dirty="0">
                <a:solidFill>
                  <a:srgbClr val="002060"/>
                </a:solidFill>
              </a:rPr>
              <a:t>образовательных организаций </a:t>
            </a:r>
            <a:r>
              <a:rPr lang="ru-RU" sz="2200" b="1" i="1" dirty="0" smtClean="0">
                <a:solidFill>
                  <a:srgbClr val="002060"/>
                </a:solidFill>
              </a:rPr>
              <a:t>высшего </a:t>
            </a:r>
            <a:r>
              <a:rPr lang="ru-RU" sz="2200" b="1" i="1" dirty="0">
                <a:solidFill>
                  <a:srgbClr val="002060"/>
                </a:solidFill>
              </a:rPr>
              <a:t>и </a:t>
            </a:r>
            <a:r>
              <a:rPr lang="ru-RU" sz="2200" b="1" i="1" dirty="0" smtClean="0">
                <a:solidFill>
                  <a:srgbClr val="002060"/>
                </a:solidFill>
              </a:rPr>
              <a:t>среднего уровня, имеющие инвалидность, </a:t>
            </a:r>
            <a:r>
              <a:rPr lang="ru-RU" sz="2200" b="1" i="1" dirty="0">
                <a:solidFill>
                  <a:srgbClr val="002060"/>
                </a:solidFill>
              </a:rPr>
              <a:t>кто в скором времени выйдет на рынок </a:t>
            </a:r>
            <a:r>
              <a:rPr lang="ru-RU" sz="2200" b="1" i="1" dirty="0" smtClean="0">
                <a:solidFill>
                  <a:srgbClr val="002060"/>
                </a:solidFill>
              </a:rPr>
              <a:t>труда.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omogaevaOV\Desktop\3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909397"/>
            <a:ext cx="10468707" cy="38694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СТЕЙКХОЛДЕРЫ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363414" y="4536831"/>
            <a:ext cx="11523785" cy="14067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Работодатели.</a:t>
            </a:r>
            <a:endParaRPr lang="ru-RU" sz="2400"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Получают мотивированного к работе сотрудника, с большим потенциалом профессиональной отдачи и более высоким профессиональным уровнем</a:t>
            </a:r>
            <a:r>
              <a:rPr lang="ru-RU" sz="2200" b="1" dirty="0">
                <a:solidFill>
                  <a:srgbClr val="0070C0"/>
                </a:solidFill>
              </a:rPr>
              <a:t>.</a:t>
            </a:r>
            <a:endParaRPr sz="2200" b="1" dirty="0">
              <a:solidFill>
                <a:srgbClr val="0070C0"/>
              </a:solidFill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Прямоугольник 2"/>
          <p:cNvSpPr/>
          <p:nvPr/>
        </p:nvSpPr>
        <p:spPr>
          <a:xfrm>
            <a:off x="4173415" y="1619944"/>
            <a:ext cx="7725508" cy="255454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Учебные заведения.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Получают мотивированных к получению знаний продолжающих обучение студентов – после коррекции участники тренинга более четко видят свои профессиональные перспективы, что побуждает их к приобретению необходимых компетенций и «скиллов» для дальнейшего осуществления профессиональной деятельности.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omogaevaOV\Desktop\СЛАЙДЫ\ЛОГО И КАРТИНКИ\cho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1" y="1811657"/>
            <a:ext cx="2645873" cy="25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mogaevaOV\Desktop\Сильные идеи для\employment-of-people-with-disabilities-job-interview-with-disabled-person-on-wheelchair-human-resources-vacancy-career-equal-opportunities-vector-isolated-concept-metaphor-illustration_33565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82" y="4342539"/>
            <a:ext cx="2292593" cy="18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mogaevaOV\Desktop\Сильные идеи для\sht-cso-news-586_1622621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1466289"/>
            <a:ext cx="4132382" cy="25430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ТЕКУЩАЯ СТАДИЯ ПРОЕКТА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5404338" y="4110041"/>
            <a:ext cx="6377351" cy="22344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0" i="0" u="none" strike="noStrike" cap="none" dirty="0" smtClean="0">
                <a:solidFill>
                  <a:schemeClr val="tx1"/>
                </a:solidFill>
                <a:sym typeface="Arial"/>
              </a:rPr>
              <a:t>	</a:t>
            </a:r>
            <a:r>
              <a:rPr lang="ru-RU" sz="1600" b="1" dirty="0">
                <a:solidFill>
                  <a:schemeClr val="tx1"/>
                </a:solidFill>
              </a:rPr>
              <a:t>	За 2018, 2021 и 2022 годы в мероприятии приняли участие 238 человек данной категории, из них 58 человек продолжают обучение по основным образовательным программам.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Из </a:t>
            </a:r>
            <a:r>
              <a:rPr lang="ru-RU" sz="1600" b="1" dirty="0">
                <a:solidFill>
                  <a:schemeClr val="tx1"/>
                </a:solidFill>
              </a:rPr>
              <a:t>180 молодых граждан с инвалидностью, принявших участие в мероприятии и завершивших обучение, в настоящее время 60% </a:t>
            </a:r>
            <a:r>
              <a:rPr lang="ru-RU" sz="1600" b="1" dirty="0" smtClean="0">
                <a:solidFill>
                  <a:schemeClr val="tx1"/>
                </a:solidFill>
              </a:rPr>
              <a:t>трудоустроились.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234" name="Google Shape;234;p28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230;p28"/>
          <p:cNvSpPr txBox="1"/>
          <p:nvPr/>
        </p:nvSpPr>
        <p:spPr>
          <a:xfrm>
            <a:off x="316523" y="1460626"/>
            <a:ext cx="6377351" cy="26314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1600" b="1" i="0" u="none" strike="noStrike" cap="none" dirty="0" smtClean="0">
                <a:solidFill>
                  <a:schemeClr val="tx1"/>
                </a:solidFill>
                <a:sym typeface="Arial"/>
              </a:rPr>
              <a:t>Реализуется на территории Самарской области с 2018 года и внедрено в работу 6 центров занятости населения региона.</a:t>
            </a:r>
            <a:r>
              <a:rPr lang="ru-RU" sz="1600" b="1" dirty="0">
                <a:solidFill>
                  <a:schemeClr val="tx1"/>
                </a:solidFill>
              </a:rPr>
              <a:t> В рамках реализации психологического тренинга мотивации «Поверь в себя» в целях обучения инвалидов молодого возраста реабилитационным  навыкам поиска работы проходили обучение студенты с инвалидностью организаций среднего профессионального и высшего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образования Самарской области.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632</Words>
  <Application>Microsoft Office PowerPoint</Application>
  <PresentationFormat>Произвольный</PresentationFormat>
  <Paragraphs>129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          Психологический тренинг мотивации  «Поверь в себя»   (обучение инвалидов молодого возраста реабилитационным  навыкам поиска работы)</vt:lpstr>
      <vt:lpstr>КОМАНДА ПРОЕКТА </vt:lpstr>
      <vt:lpstr>ПРОБЛЕМА</vt:lpstr>
      <vt:lpstr>ЦЕЛЬ ПРОЕКТА </vt:lpstr>
      <vt:lpstr>РЕШЕНИЕ</vt:lpstr>
      <vt:lpstr>СУТЬ ПРОЕКТА</vt:lpstr>
      <vt:lpstr>ЦЕЛЕВАЯ АУДИТОРИЯ</vt:lpstr>
      <vt:lpstr>СТЕЙКХОЛДЕРЫ</vt:lpstr>
      <vt:lpstr>ТЕКУЩАЯ СТАДИЯ ПРОЕКТА</vt:lpstr>
      <vt:lpstr>ПЛАН РЕАЛИЗАЦИИ ПРОЕКТА</vt:lpstr>
      <vt:lpstr>СТОИМОСТЬ ПРОЕКТА</vt:lpstr>
      <vt:lpstr>РЕСУРСНОЕ ОБЕСПЕЧЕНИЕ</vt:lpstr>
      <vt:lpstr>РИСКИ</vt:lpstr>
      <vt:lpstr>ЗАПРОС НА ПОДДЕРЖКУ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Проведение психологического тренинга мотивации  «Поверь в себя» в целях обучения инвалидов молодого возраста реабилитационным  навыкам поиска работы</dc:title>
  <dc:creator>emz.metall@gmail.com</dc:creator>
  <cp:lastModifiedBy>Помогаева Олеся Валерьевна</cp:lastModifiedBy>
  <cp:revision>40</cp:revision>
  <cp:lastPrinted>2022-06-24T07:10:01Z</cp:lastPrinted>
  <dcterms:created xsi:type="dcterms:W3CDTF">2019-02-20T19:21:15Z</dcterms:created>
  <dcterms:modified xsi:type="dcterms:W3CDTF">2022-08-03T08:51:20Z</dcterms:modified>
</cp:coreProperties>
</file>