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4798" r:id="rId2"/>
  </p:sldMasterIdLst>
  <p:notesMasterIdLst>
    <p:notesMasterId r:id="rId17"/>
  </p:notesMasterIdLst>
  <p:handoutMasterIdLst>
    <p:handoutMasterId r:id="rId18"/>
  </p:handoutMasterIdLst>
  <p:sldIdLst>
    <p:sldId id="269" r:id="rId3"/>
    <p:sldId id="263" r:id="rId4"/>
    <p:sldId id="261" r:id="rId5"/>
    <p:sldId id="271" r:id="rId6"/>
    <p:sldId id="267" r:id="rId7"/>
    <p:sldId id="262" r:id="rId8"/>
    <p:sldId id="264" r:id="rId9"/>
    <p:sldId id="265" r:id="rId10"/>
    <p:sldId id="272" r:id="rId11"/>
    <p:sldId id="273" r:id="rId12"/>
    <p:sldId id="274" r:id="rId13"/>
    <p:sldId id="275" r:id="rId14"/>
    <p:sldId id="276" r:id="rId15"/>
    <p:sldId id="270" r:id="rId16"/>
  </p:sldIdLst>
  <p:sldSz cx="9906000" cy="6858000" type="A4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47">
          <p15:clr>
            <a:srgbClr val="A4A3A4"/>
          </p15:clr>
        </p15:guide>
        <p15:guide id="2" pos="40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7B60"/>
    <a:srgbClr val="6CB33F"/>
    <a:srgbClr val="FB9705"/>
    <a:srgbClr val="925135"/>
    <a:srgbClr val="7C3520"/>
    <a:srgbClr val="94FF8F"/>
    <a:srgbClr val="B7FFB3"/>
    <a:srgbClr val="FFC000"/>
    <a:srgbClr val="D32DA8"/>
    <a:srgbClr val="D7B4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94649" autoAdjust="0"/>
  </p:normalViewPr>
  <p:slideViewPr>
    <p:cSldViewPr snapToGrid="0" showGuides="1">
      <p:cViewPr varScale="1">
        <p:scale>
          <a:sx n="74" d="100"/>
          <a:sy n="74" d="100"/>
        </p:scale>
        <p:origin x="-984" y="-90"/>
      </p:cViewPr>
      <p:guideLst>
        <p:guide orient="horz" pos="1147"/>
        <p:guide pos="40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9" d="100"/>
          <a:sy n="79" d="100"/>
        </p:scale>
        <p:origin x="3989" y="91"/>
      </p:cViewPr>
      <p:guideLst>
        <p:guide orient="horz" pos="3128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kern="1200" dirty="0">
                <a:solidFill>
                  <a:srgbClr val="7A4C37"/>
                </a:solidFill>
                <a:latin typeface="+mj-lt"/>
                <a:ea typeface="ＭＳ Ｐゴシック" pitchFamily="-112" charset="-128"/>
                <a:cs typeface="Arial" panose="020B0604020202020204" pitchFamily="34" charset="0"/>
              </a:rPr>
              <a:t>Результаты работы со </a:t>
            </a:r>
            <a:r>
              <a:rPr lang="ru-RU" sz="1800" b="1" i="0" u="none" strike="noStrike" kern="1200" cap="all" spc="120" normalizeH="0" baseline="0" dirty="0">
                <a:solidFill>
                  <a:srgbClr val="7A4C37"/>
                </a:solidFill>
                <a:latin typeface="+mj-lt"/>
                <a:ea typeface="ＭＳ Ｐゴシック" pitchFamily="-112" charset="-128"/>
                <a:cs typeface="Arial" panose="020B0604020202020204" pitchFamily="34" charset="0"/>
              </a:rPr>
              <a:t>случаями: сводные данные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изменилось в лучшую сторону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1F-4A74-AC91-AF70227D9F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Психологическое и эмоциональное состояние ребенка</c:v>
                </c:pt>
                <c:pt idx="1">
                  <c:v>Конструктивность поведения ребенка</c:v>
                </c:pt>
                <c:pt idx="2">
                  <c:v>Взаимодействие ребенка со сверстниками</c:v>
                </c:pt>
                <c:pt idx="3">
                  <c:v>Регулярность и качество контакта ребенок+семья</c:v>
                </c:pt>
                <c:pt idx="4">
                  <c:v>Материально-бытовая сфера жизни семьи</c:v>
                </c:pt>
                <c:pt idx="5">
                  <c:v>Здоровье родственников (зависимости)</c:v>
                </c:pt>
                <c:pt idx="6">
                  <c:v>Финансовая устойчивость семьи</c:v>
                </c:pt>
                <c:pt idx="7">
                  <c:v>Социальные контакты и окружение семьи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29</c:v>
                </c:pt>
                <c:pt idx="1">
                  <c:v>27</c:v>
                </c:pt>
                <c:pt idx="2">
                  <c:v>21</c:v>
                </c:pt>
                <c:pt idx="3">
                  <c:v>24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1DF-4C7D-AAA4-E0EFD4B9C8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практически не изменилось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Психологическое и эмоциональное состояние ребенка</c:v>
                </c:pt>
                <c:pt idx="1">
                  <c:v>Конструктивность поведения ребенка</c:v>
                </c:pt>
                <c:pt idx="2">
                  <c:v>Взаимодействие ребенка со сверстниками</c:v>
                </c:pt>
                <c:pt idx="3">
                  <c:v>Регулярность и качество контакта ребенок+семья</c:v>
                </c:pt>
                <c:pt idx="4">
                  <c:v>Материально-бытовая сфера жизни семьи</c:v>
                </c:pt>
                <c:pt idx="5">
                  <c:v>Здоровье родственников (зависимости)</c:v>
                </c:pt>
                <c:pt idx="6">
                  <c:v>Финансовая устойчивость семьи</c:v>
                </c:pt>
                <c:pt idx="7">
                  <c:v>Социальные контакты и окружение семьи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17</c:v>
                </c:pt>
                <c:pt idx="5">
                  <c:v>16</c:v>
                </c:pt>
                <c:pt idx="6">
                  <c:v>17</c:v>
                </c:pt>
                <c:pt idx="7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1DF-4C7D-AAA4-E0EFD4B9C8E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изменилось в худшую сторону</c:v>
                </c:pt>
              </c:strCache>
            </c:strRef>
          </c:tx>
          <c:spPr>
            <a:solidFill>
              <a:srgbClr val="B87B6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91F-4A74-AC91-AF70227D9F2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1F-4A74-AC91-AF70227D9F2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1F-4A74-AC91-AF70227D9F20}"/>
                </c:ext>
              </c:extLst>
            </c:dLbl>
            <c:spPr>
              <a:solidFill>
                <a:srgbClr val="B87B6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Психологическое и эмоциональное состояние ребенка</c:v>
                </c:pt>
                <c:pt idx="1">
                  <c:v>Конструктивность поведения ребенка</c:v>
                </c:pt>
                <c:pt idx="2">
                  <c:v>Взаимодействие ребенка со сверстниками</c:v>
                </c:pt>
                <c:pt idx="3">
                  <c:v>Регулярность и качество контакта ребенок+семья</c:v>
                </c:pt>
                <c:pt idx="4">
                  <c:v>Материально-бытовая сфера жизни семьи</c:v>
                </c:pt>
                <c:pt idx="5">
                  <c:v>Здоровье родственников (зависимости)</c:v>
                </c:pt>
                <c:pt idx="6">
                  <c:v>Финансовая устойчивость семьи</c:v>
                </c:pt>
                <c:pt idx="7">
                  <c:v>Социальные контакты и окружение семьи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1DF-4C7D-AAA4-E0EFD4B9C8E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57442304"/>
        <c:axId val="37288128"/>
      </c:barChart>
      <c:catAx>
        <c:axId val="57442304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120" normalizeH="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288128"/>
        <c:crosses val="autoZero"/>
        <c:auto val="1"/>
        <c:lblAlgn val="ctr"/>
        <c:lblOffset val="100"/>
        <c:noMultiLvlLbl val="0"/>
      </c:catAx>
      <c:valAx>
        <c:axId val="3728812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5744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AC3F9-2A35-4B1C-94B6-D5250F502945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6A0F9B4-3694-4591-BD1A-7C4B23EE1D52}">
      <dgm:prSet phldrT="[Текст]"/>
      <dgm:spPr/>
      <dgm:t>
        <a:bodyPr/>
        <a:lstStyle/>
        <a:p>
          <a:r>
            <a:rPr lang="ru-RU" dirty="0" smtClean="0"/>
            <a:t>Длительность работы со случаем</a:t>
          </a:r>
          <a:endParaRPr lang="ru-RU" dirty="0"/>
        </a:p>
      </dgm:t>
    </dgm:pt>
    <dgm:pt modelId="{C74FB406-CF1C-429B-BD51-CACDDF97C061}" type="parTrans" cxnId="{97370802-E91F-49D8-9700-C56B425AC28C}">
      <dgm:prSet/>
      <dgm:spPr/>
      <dgm:t>
        <a:bodyPr/>
        <a:lstStyle/>
        <a:p>
          <a:endParaRPr lang="ru-RU"/>
        </a:p>
      </dgm:t>
    </dgm:pt>
    <dgm:pt modelId="{6A67E75E-7AE1-412E-AD61-89AE0B4A07B8}" type="sibTrans" cxnId="{97370802-E91F-49D8-9700-C56B425AC28C}">
      <dgm:prSet/>
      <dgm:spPr/>
      <dgm:t>
        <a:bodyPr/>
        <a:lstStyle/>
        <a:p>
          <a:endParaRPr lang="ru-RU"/>
        </a:p>
      </dgm:t>
    </dgm:pt>
    <dgm:pt modelId="{390732DE-F011-4CBF-9DF3-F41BC2434CBB}">
      <dgm:prSet phldrT="[Текст]" custT="1"/>
      <dgm:spPr/>
      <dgm:t>
        <a:bodyPr/>
        <a:lstStyle/>
        <a:p>
          <a:r>
            <a:rPr lang="ru-RU" sz="28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От 5 до 44 месяцев</a:t>
          </a:r>
          <a:endParaRPr lang="ru-RU" sz="28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</dgm:t>
    </dgm:pt>
    <dgm:pt modelId="{EC04E5A1-C0EF-43BA-B2C1-B32A69E6090D}" type="parTrans" cxnId="{3C407EAF-25AD-4F92-BAFF-6654EB988E32}">
      <dgm:prSet/>
      <dgm:spPr/>
      <dgm:t>
        <a:bodyPr/>
        <a:lstStyle/>
        <a:p>
          <a:endParaRPr lang="ru-RU"/>
        </a:p>
      </dgm:t>
    </dgm:pt>
    <dgm:pt modelId="{3EB040A3-E646-4078-8289-FA66A5161948}" type="sibTrans" cxnId="{3C407EAF-25AD-4F92-BAFF-6654EB988E32}">
      <dgm:prSet/>
      <dgm:spPr/>
      <dgm:t>
        <a:bodyPr/>
        <a:lstStyle/>
        <a:p>
          <a:endParaRPr lang="ru-RU"/>
        </a:p>
      </dgm:t>
    </dgm:pt>
    <dgm:pt modelId="{591AD753-6F84-48B4-97C0-059C1BF53A50}">
      <dgm:prSet phldrT="[Текст]" custT="1"/>
      <dgm:spPr/>
      <dgm:t>
        <a:bodyPr/>
        <a:lstStyle/>
        <a:p>
          <a:r>
            <a:rPr lang="ru-RU" sz="28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В среднем – 19 месяцев</a:t>
          </a:r>
          <a:endParaRPr lang="ru-RU" sz="28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</dgm:t>
    </dgm:pt>
    <dgm:pt modelId="{CECEBF58-6BE0-45F1-86EB-6A8017B36501}" type="parTrans" cxnId="{9066888E-4E43-4DE9-9279-16681AC2BD5A}">
      <dgm:prSet/>
      <dgm:spPr/>
      <dgm:t>
        <a:bodyPr/>
        <a:lstStyle/>
        <a:p>
          <a:endParaRPr lang="ru-RU"/>
        </a:p>
      </dgm:t>
    </dgm:pt>
    <dgm:pt modelId="{E343AF97-ADB2-42E7-A996-7D772E0DF36D}" type="sibTrans" cxnId="{9066888E-4E43-4DE9-9279-16681AC2BD5A}">
      <dgm:prSet/>
      <dgm:spPr/>
      <dgm:t>
        <a:bodyPr/>
        <a:lstStyle/>
        <a:p>
          <a:endParaRPr lang="ru-RU"/>
        </a:p>
      </dgm:t>
    </dgm:pt>
    <dgm:pt modelId="{BBDEC19F-A0C4-4304-A330-7A0DAA921CE5}">
      <dgm:prSet phldrT="[Текст]"/>
      <dgm:spPr/>
      <dgm:t>
        <a:bodyPr/>
        <a:lstStyle/>
        <a:p>
          <a:r>
            <a:rPr lang="ru-RU" dirty="0" smtClean="0"/>
            <a:t>Количество специалистов, работающих со случаем</a:t>
          </a:r>
          <a:endParaRPr lang="ru-RU" dirty="0"/>
        </a:p>
      </dgm:t>
    </dgm:pt>
    <dgm:pt modelId="{01D5F168-A6EC-4670-AD5E-D6AFCCC49003}" type="parTrans" cxnId="{3A470A85-F2B7-4741-AC38-36A19430C55E}">
      <dgm:prSet/>
      <dgm:spPr/>
      <dgm:t>
        <a:bodyPr/>
        <a:lstStyle/>
        <a:p>
          <a:endParaRPr lang="ru-RU"/>
        </a:p>
      </dgm:t>
    </dgm:pt>
    <dgm:pt modelId="{8B7E393B-A042-4924-A706-49559017A27D}" type="sibTrans" cxnId="{3A470A85-F2B7-4741-AC38-36A19430C55E}">
      <dgm:prSet/>
      <dgm:spPr/>
      <dgm:t>
        <a:bodyPr/>
        <a:lstStyle/>
        <a:p>
          <a:endParaRPr lang="ru-RU"/>
        </a:p>
      </dgm:t>
    </dgm:pt>
    <dgm:pt modelId="{4D9418BD-7C4E-46F7-BC67-43AA25419616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16 случаев – 2 специалиста</a:t>
          </a:r>
          <a:endParaRPr lang="ru-RU" sz="20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</dgm:t>
    </dgm:pt>
    <dgm:pt modelId="{F5A09BA7-BF75-4C05-8130-9FE679936235}" type="parTrans" cxnId="{471D39BE-646E-4067-A2AF-DCB8CCE1D9F9}">
      <dgm:prSet/>
      <dgm:spPr/>
      <dgm:t>
        <a:bodyPr/>
        <a:lstStyle/>
        <a:p>
          <a:endParaRPr lang="ru-RU"/>
        </a:p>
      </dgm:t>
    </dgm:pt>
    <dgm:pt modelId="{7C5693A6-C82D-48A1-92BF-9B3854516B4A}" type="sibTrans" cxnId="{471D39BE-646E-4067-A2AF-DCB8CCE1D9F9}">
      <dgm:prSet/>
      <dgm:spPr/>
      <dgm:t>
        <a:bodyPr/>
        <a:lstStyle/>
        <a:p>
          <a:endParaRPr lang="ru-RU"/>
        </a:p>
      </dgm:t>
    </dgm:pt>
    <dgm:pt modelId="{96055A0A-6D52-4249-98D3-3DE1DCEBD86C}">
      <dgm:prSet phldrT="[Текст]"/>
      <dgm:spPr/>
      <dgm:t>
        <a:bodyPr/>
        <a:lstStyle/>
        <a:p>
          <a:r>
            <a:rPr lang="ru-RU" dirty="0" smtClean="0"/>
            <a:t>Число семей, с которыми ведется работа</a:t>
          </a:r>
          <a:endParaRPr lang="ru-RU" dirty="0"/>
        </a:p>
      </dgm:t>
    </dgm:pt>
    <dgm:pt modelId="{DD893E5A-BF8E-46FB-B0AD-F19046C0CF3D}" type="parTrans" cxnId="{80616ED8-6458-478B-80C1-E5742A55BD66}">
      <dgm:prSet/>
      <dgm:spPr/>
      <dgm:t>
        <a:bodyPr/>
        <a:lstStyle/>
        <a:p>
          <a:endParaRPr lang="ru-RU"/>
        </a:p>
      </dgm:t>
    </dgm:pt>
    <dgm:pt modelId="{7A77CAC9-E7AE-4777-BDC9-761CB36A329E}" type="sibTrans" cxnId="{80616ED8-6458-478B-80C1-E5742A55BD66}">
      <dgm:prSet/>
      <dgm:spPr/>
      <dgm:t>
        <a:bodyPr/>
        <a:lstStyle/>
        <a:p>
          <a:endParaRPr lang="ru-RU"/>
        </a:p>
      </dgm:t>
    </dgm:pt>
    <dgm:pt modelId="{7959B7CA-4A1D-4C0F-BBD2-492E9CC94677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 11 случаев – только одна семья (кровная или родственная)</a:t>
          </a:r>
          <a:endParaRPr lang="ru-RU" sz="18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</dgm:t>
    </dgm:pt>
    <dgm:pt modelId="{E5D75811-D3FF-4ECA-9FB5-30D9D64FA7B5}" type="parTrans" cxnId="{5212CB3E-BB2B-4943-B9F2-B4EFD7CA1A40}">
      <dgm:prSet/>
      <dgm:spPr/>
      <dgm:t>
        <a:bodyPr/>
        <a:lstStyle/>
        <a:p>
          <a:endParaRPr lang="ru-RU"/>
        </a:p>
      </dgm:t>
    </dgm:pt>
    <dgm:pt modelId="{48854E3F-0C45-4039-A4D1-CA1D23492B20}" type="sibTrans" cxnId="{5212CB3E-BB2B-4943-B9F2-B4EFD7CA1A40}">
      <dgm:prSet/>
      <dgm:spPr/>
      <dgm:t>
        <a:bodyPr/>
        <a:lstStyle/>
        <a:p>
          <a:endParaRPr lang="ru-RU"/>
        </a:p>
      </dgm:t>
    </dgm:pt>
    <dgm:pt modelId="{C4A5EBAE-8B55-47CF-BAF5-453B31A95A7A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9 случаев – 3 специалиста</a:t>
          </a:r>
          <a:endParaRPr lang="ru-RU" sz="20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</dgm:t>
    </dgm:pt>
    <dgm:pt modelId="{30F89FA0-E746-41A7-998C-513AE840A9D8}" type="parTrans" cxnId="{8C84A00C-F56A-4A29-9D3C-E6EA5C2158E4}">
      <dgm:prSet/>
      <dgm:spPr/>
      <dgm:t>
        <a:bodyPr/>
        <a:lstStyle/>
        <a:p>
          <a:endParaRPr lang="ru-RU"/>
        </a:p>
      </dgm:t>
    </dgm:pt>
    <dgm:pt modelId="{178C69FA-480D-47E2-AA50-8F6A3826A14B}" type="sibTrans" cxnId="{8C84A00C-F56A-4A29-9D3C-E6EA5C2158E4}">
      <dgm:prSet/>
      <dgm:spPr/>
      <dgm:t>
        <a:bodyPr/>
        <a:lstStyle/>
        <a:p>
          <a:endParaRPr lang="ru-RU"/>
        </a:p>
      </dgm:t>
    </dgm:pt>
    <dgm:pt modelId="{33BD7C6F-1E14-426A-9EDC-CF255FA66548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5 случаев – 4 специалиста</a:t>
          </a:r>
          <a:endParaRPr lang="ru-RU" sz="20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</dgm:t>
    </dgm:pt>
    <dgm:pt modelId="{8887A61F-E35F-422A-BE38-DF074F1D3E3B}" type="parTrans" cxnId="{F63DF976-6558-4F31-BA2B-B6DF0896C29A}">
      <dgm:prSet/>
      <dgm:spPr/>
      <dgm:t>
        <a:bodyPr/>
        <a:lstStyle/>
        <a:p>
          <a:endParaRPr lang="ru-RU"/>
        </a:p>
      </dgm:t>
    </dgm:pt>
    <dgm:pt modelId="{A5C023C7-B041-40BA-8ED3-23F973E6E24F}" type="sibTrans" cxnId="{F63DF976-6558-4F31-BA2B-B6DF0896C29A}">
      <dgm:prSet/>
      <dgm:spPr/>
      <dgm:t>
        <a:bodyPr/>
        <a:lstStyle/>
        <a:p>
          <a:endParaRPr lang="ru-RU"/>
        </a:p>
      </dgm:t>
    </dgm:pt>
    <dgm:pt modelId="{F7CDEA79-D9F4-4F6B-8ED1-8280DCDB2886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1 случай – 1 специалист</a:t>
          </a:r>
          <a:endParaRPr lang="ru-RU" sz="20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</dgm:t>
    </dgm:pt>
    <dgm:pt modelId="{8B027E8C-62C2-44B1-AF4C-91D04EFAB58A}" type="parTrans" cxnId="{1F536739-AD3A-40B7-B3B4-9E098BB4CCC3}">
      <dgm:prSet/>
      <dgm:spPr/>
      <dgm:t>
        <a:bodyPr/>
        <a:lstStyle/>
        <a:p>
          <a:endParaRPr lang="ru-RU"/>
        </a:p>
      </dgm:t>
    </dgm:pt>
    <dgm:pt modelId="{965A4649-6880-4CFF-95A5-F35A01DC5816}" type="sibTrans" cxnId="{1F536739-AD3A-40B7-B3B4-9E098BB4CCC3}">
      <dgm:prSet/>
      <dgm:spPr/>
      <dgm:t>
        <a:bodyPr/>
        <a:lstStyle/>
        <a:p>
          <a:endParaRPr lang="ru-RU"/>
        </a:p>
      </dgm:t>
    </dgm:pt>
    <dgm:pt modelId="{35323889-D441-465B-8BCE-3549DD98422E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 18 случаев – родители и другие родственники</a:t>
          </a:r>
          <a:endParaRPr lang="ru-RU" sz="18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</dgm:t>
    </dgm:pt>
    <dgm:pt modelId="{21FAE81B-A75B-4DF8-8D80-963CF3219C65}" type="parTrans" cxnId="{339F3A04-7CFD-4F25-967A-55179942D2D9}">
      <dgm:prSet/>
      <dgm:spPr/>
      <dgm:t>
        <a:bodyPr/>
        <a:lstStyle/>
        <a:p>
          <a:endParaRPr lang="ru-RU"/>
        </a:p>
      </dgm:t>
    </dgm:pt>
    <dgm:pt modelId="{D26A9067-AC6E-428C-8A84-66EE0644CF5A}" type="sibTrans" cxnId="{339F3A04-7CFD-4F25-967A-55179942D2D9}">
      <dgm:prSet/>
      <dgm:spPr/>
      <dgm:t>
        <a:bodyPr/>
        <a:lstStyle/>
        <a:p>
          <a:endParaRPr lang="ru-RU"/>
        </a:p>
      </dgm:t>
    </dgm:pt>
    <dgm:pt modelId="{0561AD9B-42DD-46A4-89A6-2362C1CD6952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 2 случая – 3 семьи (в </a:t>
          </a:r>
          <a:r>
            <a:rPr lang="ru-RU" sz="1800" dirty="0" err="1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т.ч</a:t>
          </a:r>
          <a:r>
            <a:rPr lang="ru-RU" sz="18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. приемные родители)</a:t>
          </a:r>
          <a:endParaRPr lang="ru-RU" sz="18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</dgm:t>
    </dgm:pt>
    <dgm:pt modelId="{75985851-36B1-4A9B-AB73-709FC18A4505}" type="parTrans" cxnId="{5509C955-779E-4AEF-ADE0-78BEDA9D2D9A}">
      <dgm:prSet/>
      <dgm:spPr/>
      <dgm:t>
        <a:bodyPr/>
        <a:lstStyle/>
        <a:p>
          <a:endParaRPr lang="ru-RU"/>
        </a:p>
      </dgm:t>
    </dgm:pt>
    <dgm:pt modelId="{B822D499-6503-43F8-9A62-F5A7BA1FE9C5}" type="sibTrans" cxnId="{5509C955-779E-4AEF-ADE0-78BEDA9D2D9A}">
      <dgm:prSet/>
      <dgm:spPr/>
      <dgm:t>
        <a:bodyPr/>
        <a:lstStyle/>
        <a:p>
          <a:endParaRPr lang="ru-RU"/>
        </a:p>
      </dgm:t>
    </dgm:pt>
    <dgm:pt modelId="{EA6D51D3-B9DE-46CD-8F8D-0E0EBBD0BCD3}" type="pres">
      <dgm:prSet presAssocID="{C7BAC3F9-2A35-4B1C-94B6-D5250F5029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864589-7A70-4D14-BCA6-882798FD5009}" type="pres">
      <dgm:prSet presAssocID="{C6A0F9B4-3694-4591-BD1A-7C4B23EE1D52}" presName="linNode" presStyleCnt="0"/>
      <dgm:spPr/>
    </dgm:pt>
    <dgm:pt modelId="{74DA4DC7-BCDB-4A1C-88A9-54E712CDED37}" type="pres">
      <dgm:prSet presAssocID="{C6A0F9B4-3694-4591-BD1A-7C4B23EE1D5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8FDC8-A5FD-488D-8B48-B01B60CBC8D6}" type="pres">
      <dgm:prSet presAssocID="{C6A0F9B4-3694-4591-BD1A-7C4B23EE1D5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53F84-4B32-4617-B2D0-D7167558EE92}" type="pres">
      <dgm:prSet presAssocID="{6A67E75E-7AE1-412E-AD61-89AE0B4A07B8}" presName="sp" presStyleCnt="0"/>
      <dgm:spPr/>
    </dgm:pt>
    <dgm:pt modelId="{CFC02E39-9629-4B8C-AC1E-42676A1DFA3C}" type="pres">
      <dgm:prSet presAssocID="{BBDEC19F-A0C4-4304-A330-7A0DAA921CE5}" presName="linNode" presStyleCnt="0"/>
      <dgm:spPr/>
    </dgm:pt>
    <dgm:pt modelId="{85BFFAF5-45EF-42C8-A01D-EDD107CC8905}" type="pres">
      <dgm:prSet presAssocID="{BBDEC19F-A0C4-4304-A330-7A0DAA921CE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142A5-4649-40B3-8C0F-112095550718}" type="pres">
      <dgm:prSet presAssocID="{BBDEC19F-A0C4-4304-A330-7A0DAA921CE5}" presName="descendantText" presStyleLbl="alignAccFollowNode1" presStyleIdx="1" presStyleCnt="3" custLinFactNeighborX="335" custLinFactNeighborY="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A6BC7-9B33-4B78-A7B4-0FA925E10AA3}" type="pres">
      <dgm:prSet presAssocID="{8B7E393B-A042-4924-A706-49559017A27D}" presName="sp" presStyleCnt="0"/>
      <dgm:spPr/>
    </dgm:pt>
    <dgm:pt modelId="{173C9EEC-744A-42D1-A693-D81B95AB7939}" type="pres">
      <dgm:prSet presAssocID="{96055A0A-6D52-4249-98D3-3DE1DCEBD86C}" presName="linNode" presStyleCnt="0"/>
      <dgm:spPr/>
    </dgm:pt>
    <dgm:pt modelId="{E8906315-A312-4E3F-8DA1-F0C1AB924A9E}" type="pres">
      <dgm:prSet presAssocID="{96055A0A-6D52-4249-98D3-3DE1DCEBD86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DED13-A1AD-41EB-AFBD-AD6B7FA4B801}" type="pres">
      <dgm:prSet presAssocID="{96055A0A-6D52-4249-98D3-3DE1DCEBD86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407EAF-25AD-4F92-BAFF-6654EB988E32}" srcId="{C6A0F9B4-3694-4591-BD1A-7C4B23EE1D52}" destId="{390732DE-F011-4CBF-9DF3-F41BC2434CBB}" srcOrd="0" destOrd="0" parTransId="{EC04E5A1-C0EF-43BA-B2C1-B32A69E6090D}" sibTransId="{3EB040A3-E646-4078-8289-FA66A5161948}"/>
    <dgm:cxn modelId="{8C84A00C-F56A-4A29-9D3C-E6EA5C2158E4}" srcId="{BBDEC19F-A0C4-4304-A330-7A0DAA921CE5}" destId="{C4A5EBAE-8B55-47CF-BAF5-453B31A95A7A}" srcOrd="2" destOrd="0" parTransId="{30F89FA0-E746-41A7-998C-513AE840A9D8}" sibTransId="{178C69FA-480D-47E2-AA50-8F6A3826A14B}"/>
    <dgm:cxn modelId="{F63DF976-6558-4F31-BA2B-B6DF0896C29A}" srcId="{BBDEC19F-A0C4-4304-A330-7A0DAA921CE5}" destId="{33BD7C6F-1E14-426A-9EDC-CF255FA66548}" srcOrd="3" destOrd="0" parTransId="{8887A61F-E35F-422A-BE38-DF074F1D3E3B}" sibTransId="{A5C023C7-B041-40BA-8ED3-23F973E6E24F}"/>
    <dgm:cxn modelId="{06A6AA47-2FCE-46C7-928C-159B959C998C}" type="presOf" srcId="{C6A0F9B4-3694-4591-BD1A-7C4B23EE1D52}" destId="{74DA4DC7-BCDB-4A1C-88A9-54E712CDED37}" srcOrd="0" destOrd="0" presId="urn:microsoft.com/office/officeart/2005/8/layout/vList5"/>
    <dgm:cxn modelId="{F099212D-0C76-47E3-9CD2-CF9031A6F6DC}" type="presOf" srcId="{F7CDEA79-D9F4-4F6B-8ED1-8280DCDB2886}" destId="{786142A5-4649-40B3-8C0F-112095550718}" srcOrd="0" destOrd="0" presId="urn:microsoft.com/office/officeart/2005/8/layout/vList5"/>
    <dgm:cxn modelId="{80616ED8-6458-478B-80C1-E5742A55BD66}" srcId="{C7BAC3F9-2A35-4B1C-94B6-D5250F502945}" destId="{96055A0A-6D52-4249-98D3-3DE1DCEBD86C}" srcOrd="2" destOrd="0" parTransId="{DD893E5A-BF8E-46FB-B0AD-F19046C0CF3D}" sibTransId="{7A77CAC9-E7AE-4777-BDC9-761CB36A329E}"/>
    <dgm:cxn modelId="{1396643B-C5B7-4DD3-BE52-204CDAA56567}" type="presOf" srcId="{C7BAC3F9-2A35-4B1C-94B6-D5250F502945}" destId="{EA6D51D3-B9DE-46CD-8F8D-0E0EBBD0BCD3}" srcOrd="0" destOrd="0" presId="urn:microsoft.com/office/officeart/2005/8/layout/vList5"/>
    <dgm:cxn modelId="{A5173739-686E-46EF-9DEF-B1270E59E0C4}" type="presOf" srcId="{7959B7CA-4A1D-4C0F-BBD2-492E9CC94677}" destId="{1C2DED13-A1AD-41EB-AFBD-AD6B7FA4B801}" srcOrd="0" destOrd="0" presId="urn:microsoft.com/office/officeart/2005/8/layout/vList5"/>
    <dgm:cxn modelId="{4F464571-BB29-4062-83E1-A786F48624A9}" type="presOf" srcId="{35323889-D441-465B-8BCE-3549DD98422E}" destId="{1C2DED13-A1AD-41EB-AFBD-AD6B7FA4B801}" srcOrd="0" destOrd="1" presId="urn:microsoft.com/office/officeart/2005/8/layout/vList5"/>
    <dgm:cxn modelId="{471D39BE-646E-4067-A2AF-DCB8CCE1D9F9}" srcId="{BBDEC19F-A0C4-4304-A330-7A0DAA921CE5}" destId="{4D9418BD-7C4E-46F7-BC67-43AA25419616}" srcOrd="1" destOrd="0" parTransId="{F5A09BA7-BF75-4C05-8130-9FE679936235}" sibTransId="{7C5693A6-C82D-48A1-92BF-9B3854516B4A}"/>
    <dgm:cxn modelId="{D42FD2B3-AB54-480D-A305-7F17E878561F}" type="presOf" srcId="{96055A0A-6D52-4249-98D3-3DE1DCEBD86C}" destId="{E8906315-A312-4E3F-8DA1-F0C1AB924A9E}" srcOrd="0" destOrd="0" presId="urn:microsoft.com/office/officeart/2005/8/layout/vList5"/>
    <dgm:cxn modelId="{996E4D5E-6BEE-421F-AFDB-DDCB36CFDA9B}" type="presOf" srcId="{0561AD9B-42DD-46A4-89A6-2362C1CD6952}" destId="{1C2DED13-A1AD-41EB-AFBD-AD6B7FA4B801}" srcOrd="0" destOrd="2" presId="urn:microsoft.com/office/officeart/2005/8/layout/vList5"/>
    <dgm:cxn modelId="{7B2A538B-6806-49CC-8BD3-DB8A16E7CE97}" type="presOf" srcId="{BBDEC19F-A0C4-4304-A330-7A0DAA921CE5}" destId="{85BFFAF5-45EF-42C8-A01D-EDD107CC8905}" srcOrd="0" destOrd="0" presId="urn:microsoft.com/office/officeart/2005/8/layout/vList5"/>
    <dgm:cxn modelId="{5212CB3E-BB2B-4943-B9F2-B4EFD7CA1A40}" srcId="{96055A0A-6D52-4249-98D3-3DE1DCEBD86C}" destId="{7959B7CA-4A1D-4C0F-BBD2-492E9CC94677}" srcOrd="0" destOrd="0" parTransId="{E5D75811-D3FF-4ECA-9FB5-30D9D64FA7B5}" sibTransId="{48854E3F-0C45-4039-A4D1-CA1D23492B20}"/>
    <dgm:cxn modelId="{3A470A85-F2B7-4741-AC38-36A19430C55E}" srcId="{C7BAC3F9-2A35-4B1C-94B6-D5250F502945}" destId="{BBDEC19F-A0C4-4304-A330-7A0DAA921CE5}" srcOrd="1" destOrd="0" parTransId="{01D5F168-A6EC-4670-AD5E-D6AFCCC49003}" sibTransId="{8B7E393B-A042-4924-A706-49559017A27D}"/>
    <dgm:cxn modelId="{1F536739-AD3A-40B7-B3B4-9E098BB4CCC3}" srcId="{BBDEC19F-A0C4-4304-A330-7A0DAA921CE5}" destId="{F7CDEA79-D9F4-4F6B-8ED1-8280DCDB2886}" srcOrd="0" destOrd="0" parTransId="{8B027E8C-62C2-44B1-AF4C-91D04EFAB58A}" sibTransId="{965A4649-6880-4CFF-95A5-F35A01DC5816}"/>
    <dgm:cxn modelId="{B954F297-8798-468C-9FFA-97C7F2D4A622}" type="presOf" srcId="{591AD753-6F84-48B4-97C0-059C1BF53A50}" destId="{C358FDC8-A5FD-488D-8B48-B01B60CBC8D6}" srcOrd="0" destOrd="1" presId="urn:microsoft.com/office/officeart/2005/8/layout/vList5"/>
    <dgm:cxn modelId="{5509C955-779E-4AEF-ADE0-78BEDA9D2D9A}" srcId="{96055A0A-6D52-4249-98D3-3DE1DCEBD86C}" destId="{0561AD9B-42DD-46A4-89A6-2362C1CD6952}" srcOrd="2" destOrd="0" parTransId="{75985851-36B1-4A9B-AB73-709FC18A4505}" sibTransId="{B822D499-6503-43F8-9A62-F5A7BA1FE9C5}"/>
    <dgm:cxn modelId="{9066888E-4E43-4DE9-9279-16681AC2BD5A}" srcId="{C6A0F9B4-3694-4591-BD1A-7C4B23EE1D52}" destId="{591AD753-6F84-48B4-97C0-059C1BF53A50}" srcOrd="1" destOrd="0" parTransId="{CECEBF58-6BE0-45F1-86EB-6A8017B36501}" sibTransId="{E343AF97-ADB2-42E7-A996-7D772E0DF36D}"/>
    <dgm:cxn modelId="{97370802-E91F-49D8-9700-C56B425AC28C}" srcId="{C7BAC3F9-2A35-4B1C-94B6-D5250F502945}" destId="{C6A0F9B4-3694-4591-BD1A-7C4B23EE1D52}" srcOrd="0" destOrd="0" parTransId="{C74FB406-CF1C-429B-BD51-CACDDF97C061}" sibTransId="{6A67E75E-7AE1-412E-AD61-89AE0B4A07B8}"/>
    <dgm:cxn modelId="{339F3A04-7CFD-4F25-967A-55179942D2D9}" srcId="{96055A0A-6D52-4249-98D3-3DE1DCEBD86C}" destId="{35323889-D441-465B-8BCE-3549DD98422E}" srcOrd="1" destOrd="0" parTransId="{21FAE81B-A75B-4DF8-8D80-963CF3219C65}" sibTransId="{D26A9067-AC6E-428C-8A84-66EE0644CF5A}"/>
    <dgm:cxn modelId="{9BB6228D-5AD1-4A9D-BB94-CABC12C7ED1D}" type="presOf" srcId="{C4A5EBAE-8B55-47CF-BAF5-453B31A95A7A}" destId="{786142A5-4649-40B3-8C0F-112095550718}" srcOrd="0" destOrd="2" presId="urn:microsoft.com/office/officeart/2005/8/layout/vList5"/>
    <dgm:cxn modelId="{6EEB7B87-25DC-4612-B4C0-A1D334266C25}" type="presOf" srcId="{4D9418BD-7C4E-46F7-BC67-43AA25419616}" destId="{786142A5-4649-40B3-8C0F-112095550718}" srcOrd="0" destOrd="1" presId="urn:microsoft.com/office/officeart/2005/8/layout/vList5"/>
    <dgm:cxn modelId="{EA185BE7-AAA7-45CB-BDFB-FA9797B2BB51}" type="presOf" srcId="{33BD7C6F-1E14-426A-9EDC-CF255FA66548}" destId="{786142A5-4649-40B3-8C0F-112095550718}" srcOrd="0" destOrd="3" presId="urn:microsoft.com/office/officeart/2005/8/layout/vList5"/>
    <dgm:cxn modelId="{7FED1D7A-4097-4921-8BD5-6C97FC077CF0}" type="presOf" srcId="{390732DE-F011-4CBF-9DF3-F41BC2434CBB}" destId="{C358FDC8-A5FD-488D-8B48-B01B60CBC8D6}" srcOrd="0" destOrd="0" presId="urn:microsoft.com/office/officeart/2005/8/layout/vList5"/>
    <dgm:cxn modelId="{EC2351C4-9C5A-4EA7-9ECC-B5FFE44B02A6}" type="presParOf" srcId="{EA6D51D3-B9DE-46CD-8F8D-0E0EBBD0BCD3}" destId="{44864589-7A70-4D14-BCA6-882798FD5009}" srcOrd="0" destOrd="0" presId="urn:microsoft.com/office/officeart/2005/8/layout/vList5"/>
    <dgm:cxn modelId="{2D0DCAD5-406A-4503-8D74-81A784BA5D90}" type="presParOf" srcId="{44864589-7A70-4D14-BCA6-882798FD5009}" destId="{74DA4DC7-BCDB-4A1C-88A9-54E712CDED37}" srcOrd="0" destOrd="0" presId="urn:microsoft.com/office/officeart/2005/8/layout/vList5"/>
    <dgm:cxn modelId="{CE4A1C4C-44E6-4633-8CD6-DD358E16A2E1}" type="presParOf" srcId="{44864589-7A70-4D14-BCA6-882798FD5009}" destId="{C358FDC8-A5FD-488D-8B48-B01B60CBC8D6}" srcOrd="1" destOrd="0" presId="urn:microsoft.com/office/officeart/2005/8/layout/vList5"/>
    <dgm:cxn modelId="{32985B18-6A8F-4169-B5DE-9150D8973C6D}" type="presParOf" srcId="{EA6D51D3-B9DE-46CD-8F8D-0E0EBBD0BCD3}" destId="{9A853F84-4B32-4617-B2D0-D7167558EE92}" srcOrd="1" destOrd="0" presId="urn:microsoft.com/office/officeart/2005/8/layout/vList5"/>
    <dgm:cxn modelId="{26AA16F9-B675-48F0-957C-C16196CBA140}" type="presParOf" srcId="{EA6D51D3-B9DE-46CD-8F8D-0E0EBBD0BCD3}" destId="{CFC02E39-9629-4B8C-AC1E-42676A1DFA3C}" srcOrd="2" destOrd="0" presId="urn:microsoft.com/office/officeart/2005/8/layout/vList5"/>
    <dgm:cxn modelId="{9FDB708E-615E-425B-9D3B-CBCEBAAD0C58}" type="presParOf" srcId="{CFC02E39-9629-4B8C-AC1E-42676A1DFA3C}" destId="{85BFFAF5-45EF-42C8-A01D-EDD107CC8905}" srcOrd="0" destOrd="0" presId="urn:microsoft.com/office/officeart/2005/8/layout/vList5"/>
    <dgm:cxn modelId="{68AF1722-0400-43F4-94CC-4DA94B87F373}" type="presParOf" srcId="{CFC02E39-9629-4B8C-AC1E-42676A1DFA3C}" destId="{786142A5-4649-40B3-8C0F-112095550718}" srcOrd="1" destOrd="0" presId="urn:microsoft.com/office/officeart/2005/8/layout/vList5"/>
    <dgm:cxn modelId="{9174A8A8-3C8C-456C-B1B0-9D657FAED6FB}" type="presParOf" srcId="{EA6D51D3-B9DE-46CD-8F8D-0E0EBBD0BCD3}" destId="{886A6BC7-9B33-4B78-A7B4-0FA925E10AA3}" srcOrd="3" destOrd="0" presId="urn:microsoft.com/office/officeart/2005/8/layout/vList5"/>
    <dgm:cxn modelId="{FCAF4BE8-F8D9-4814-A782-36416FE4BDB1}" type="presParOf" srcId="{EA6D51D3-B9DE-46CD-8F8D-0E0EBBD0BCD3}" destId="{173C9EEC-744A-42D1-A693-D81B95AB7939}" srcOrd="4" destOrd="0" presId="urn:microsoft.com/office/officeart/2005/8/layout/vList5"/>
    <dgm:cxn modelId="{8742A7E6-4976-4629-A41A-C0AE8CB24FEB}" type="presParOf" srcId="{173C9EEC-744A-42D1-A693-D81B95AB7939}" destId="{E8906315-A312-4E3F-8DA1-F0C1AB924A9E}" srcOrd="0" destOrd="0" presId="urn:microsoft.com/office/officeart/2005/8/layout/vList5"/>
    <dgm:cxn modelId="{5D60F16F-000E-4C4D-9553-DCD43616514D}" type="presParOf" srcId="{173C9EEC-744A-42D1-A693-D81B95AB7939}" destId="{1C2DED13-A1AD-41EB-AFBD-AD6B7FA4B8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8FDC8-A5FD-488D-8B48-B01B60CBC8D6}">
      <dsp:nvSpPr>
        <dsp:cNvPr id="0" name=""/>
        <dsp:cNvSpPr/>
      </dsp:nvSpPr>
      <dsp:spPr>
        <a:xfrm rot="5400000">
          <a:off x="5294418" y="-1998170"/>
          <a:ext cx="1259755" cy="557580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От 5 до 44 месяцев</a:t>
          </a:r>
          <a:endParaRPr lang="ru-RU" sz="2800" kern="12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В среднем – 19 месяцев</a:t>
          </a:r>
          <a:endParaRPr lang="ru-RU" sz="2800" kern="12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</dsp:txBody>
      <dsp:txXfrm rot="-5400000">
        <a:off x="3136392" y="221352"/>
        <a:ext cx="5514312" cy="1136763"/>
      </dsp:txXfrm>
    </dsp:sp>
    <dsp:sp modelId="{74DA4DC7-BCDB-4A1C-88A9-54E712CDED37}">
      <dsp:nvSpPr>
        <dsp:cNvPr id="0" name=""/>
        <dsp:cNvSpPr/>
      </dsp:nvSpPr>
      <dsp:spPr>
        <a:xfrm>
          <a:off x="0" y="2385"/>
          <a:ext cx="3136392" cy="157469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Длительность работы со случаем</a:t>
          </a:r>
          <a:endParaRPr lang="ru-RU" sz="2300" kern="1200" dirty="0"/>
        </a:p>
      </dsp:txBody>
      <dsp:txXfrm>
        <a:off x="76870" y="79255"/>
        <a:ext cx="2982652" cy="1420954"/>
      </dsp:txXfrm>
    </dsp:sp>
    <dsp:sp modelId="{786142A5-4649-40B3-8C0F-112095550718}">
      <dsp:nvSpPr>
        <dsp:cNvPr id="0" name=""/>
        <dsp:cNvSpPr/>
      </dsp:nvSpPr>
      <dsp:spPr>
        <a:xfrm rot="5400000">
          <a:off x="5294418" y="-334235"/>
          <a:ext cx="1259755" cy="557580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1 случай – 1 специалист</a:t>
          </a:r>
          <a:endParaRPr lang="ru-RU" sz="2000" kern="12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16 случаев – 2 специалиста</a:t>
          </a:r>
          <a:endParaRPr lang="ru-RU" sz="2000" kern="12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9 случаев – 3 специалиста</a:t>
          </a:r>
          <a:endParaRPr lang="ru-RU" sz="2000" kern="12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5 случаев – 4 специалиста</a:t>
          </a:r>
          <a:endParaRPr lang="ru-RU" sz="2000" kern="12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</dsp:txBody>
      <dsp:txXfrm rot="-5400000">
        <a:off x="3136392" y="1885287"/>
        <a:ext cx="5514312" cy="1136763"/>
      </dsp:txXfrm>
    </dsp:sp>
    <dsp:sp modelId="{85BFFAF5-45EF-42C8-A01D-EDD107CC8905}">
      <dsp:nvSpPr>
        <dsp:cNvPr id="0" name=""/>
        <dsp:cNvSpPr/>
      </dsp:nvSpPr>
      <dsp:spPr>
        <a:xfrm>
          <a:off x="0" y="1655815"/>
          <a:ext cx="3136392" cy="157469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Количество специалистов, работающих со случаем</a:t>
          </a:r>
          <a:endParaRPr lang="ru-RU" sz="2300" kern="1200" dirty="0"/>
        </a:p>
      </dsp:txBody>
      <dsp:txXfrm>
        <a:off x="76870" y="1732685"/>
        <a:ext cx="2982652" cy="1420954"/>
      </dsp:txXfrm>
    </dsp:sp>
    <dsp:sp modelId="{1C2DED13-A1AD-41EB-AFBD-AD6B7FA4B801}">
      <dsp:nvSpPr>
        <dsp:cNvPr id="0" name=""/>
        <dsp:cNvSpPr/>
      </dsp:nvSpPr>
      <dsp:spPr>
        <a:xfrm rot="5400000">
          <a:off x="5294418" y="1308687"/>
          <a:ext cx="1259755" cy="557580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kern="12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 11 случаев – только одна семья (кровная или родственная)</a:t>
          </a:r>
          <a:endParaRPr lang="ru-RU" sz="1800" kern="12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kern="12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 18 случаев – родители и другие родственники</a:t>
          </a:r>
          <a:endParaRPr lang="ru-RU" sz="1800" kern="12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kern="12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 2 случая – 3 семьи (в </a:t>
          </a:r>
          <a:r>
            <a:rPr lang="ru-RU" sz="1800" kern="1200" dirty="0" err="1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т.ч</a:t>
          </a:r>
          <a:r>
            <a:rPr lang="ru-RU" sz="1800" kern="1200" dirty="0" smtClean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rPr>
            <a:t>. приемные родители)</a:t>
          </a:r>
          <a:endParaRPr lang="ru-RU" sz="1800" kern="1200" dirty="0">
            <a:solidFill>
              <a:srgbClr val="7A4C37"/>
            </a:solidFill>
            <a:latin typeface="+mj-lt"/>
            <a:ea typeface="ＭＳ Ｐゴシック" pitchFamily="-112" charset="-128"/>
            <a:cs typeface="Arial" panose="020B0604020202020204" pitchFamily="34" charset="0"/>
          </a:endParaRPr>
        </a:p>
      </dsp:txBody>
      <dsp:txXfrm rot="-5400000">
        <a:off x="3136392" y="3528209"/>
        <a:ext cx="5514312" cy="1136763"/>
      </dsp:txXfrm>
    </dsp:sp>
    <dsp:sp modelId="{E8906315-A312-4E3F-8DA1-F0C1AB924A9E}">
      <dsp:nvSpPr>
        <dsp:cNvPr id="0" name=""/>
        <dsp:cNvSpPr/>
      </dsp:nvSpPr>
      <dsp:spPr>
        <a:xfrm>
          <a:off x="0" y="3309244"/>
          <a:ext cx="3136392" cy="157469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Число семей, с которыми ведется работа</a:t>
          </a:r>
          <a:endParaRPr lang="ru-RU" sz="2300" kern="1200" dirty="0"/>
        </a:p>
      </dsp:txBody>
      <dsp:txXfrm>
        <a:off x="76870" y="3386114"/>
        <a:ext cx="2982652" cy="1420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0" tIns="45915" rIns="91830" bIns="45915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0" tIns="45915" rIns="91830" bIns="459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0" tIns="45915" rIns="91830" bIns="45915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0" tIns="45915" rIns="91830" bIns="459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4F54AABD-B33A-45E4-A231-6BC021A700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698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830" tIns="45915" rIns="91830" bIns="45915" rtlCol="0"/>
          <a:lstStyle>
            <a:lvl1pPr algn="l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830" tIns="45915" rIns="91830" bIns="45915" rtlCol="0"/>
          <a:lstStyle>
            <a:lvl1pPr algn="r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617CD6D3-2E2D-4CC9-A8BC-AD9C85622A1A}" type="datetimeFigureOut">
              <a:rPr lang="ru-RU"/>
              <a:pPr>
                <a:defRPr/>
              </a:pPr>
              <a:t>18.06.2019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7700" y="746125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0" tIns="45915" rIns="91830" bIns="45915" rtlCol="0" anchor="ctr"/>
          <a:lstStyle/>
          <a:p>
            <a:pPr lvl="0"/>
            <a:endParaRPr lang="ru-R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8338" y="4714875"/>
            <a:ext cx="5332412" cy="4467225"/>
          </a:xfrm>
          <a:prstGeom prst="rect">
            <a:avLst/>
          </a:prstGeom>
        </p:spPr>
        <p:txBody>
          <a:bodyPr vert="horz" lIns="91830" tIns="45915" rIns="91830" bIns="4591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889250" cy="495300"/>
          </a:xfrm>
          <a:prstGeom prst="rect">
            <a:avLst/>
          </a:prstGeom>
        </p:spPr>
        <p:txBody>
          <a:bodyPr vert="horz" lIns="91830" tIns="45915" rIns="91830" bIns="45915" rtlCol="0" anchor="b"/>
          <a:lstStyle>
            <a:lvl1pPr algn="l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31338"/>
            <a:ext cx="2889250" cy="495300"/>
          </a:xfrm>
          <a:prstGeom prst="rect">
            <a:avLst/>
          </a:prstGeom>
        </p:spPr>
        <p:txBody>
          <a:bodyPr vert="horz" lIns="91830" tIns="45915" rIns="91830" bIns="45915" rtlCol="0" anchor="b"/>
          <a:lstStyle>
            <a:lvl1pPr algn="r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FFC9C4AA-D20F-4022-8EFC-F4F99DE8C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843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59959" y="2936272"/>
            <a:ext cx="7171712" cy="1371600"/>
          </a:xfrm>
        </p:spPr>
        <p:txBody>
          <a:bodyPr/>
          <a:lstStyle>
            <a:lvl1pPr algn="ctr">
              <a:defRPr sz="44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59959" y="5328755"/>
            <a:ext cx="7162800" cy="609600"/>
          </a:xfrm>
        </p:spPr>
        <p:txBody>
          <a:bodyPr anchor="ctr"/>
          <a:lstStyle>
            <a:lvl1pPr marL="0" indent="0" algn="r">
              <a:spcBef>
                <a:spcPct val="85000"/>
              </a:spcBef>
              <a:spcAft>
                <a:spcPct val="85000"/>
              </a:spcAft>
              <a:buNone/>
              <a:defRPr sz="2400">
                <a:solidFill>
                  <a:srgbClr val="7C3520"/>
                </a:solidFill>
                <a:latin typeface="+mj-lt"/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pic>
        <p:nvPicPr>
          <p:cNvPr id="6" name="Picture 2" descr="new_logo узкое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565" y="0"/>
            <a:ext cx="2794376" cy="3312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6818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653" y="206189"/>
            <a:ext cx="7834313" cy="9715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59653" y="1502336"/>
            <a:ext cx="3840163" cy="481105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2216" y="1502335"/>
            <a:ext cx="3841750" cy="24962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2216" y="3815324"/>
            <a:ext cx="3841750" cy="249807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998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46206" y="199465"/>
            <a:ext cx="7834313" cy="9715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99994" y="1475441"/>
            <a:ext cx="3840163" cy="24827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2557" y="1475441"/>
            <a:ext cx="3841750" cy="24827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99994" y="3788430"/>
            <a:ext cx="3840163" cy="248462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2557" y="3788430"/>
            <a:ext cx="3841750" cy="248462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771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42950" y="3053953"/>
            <a:ext cx="8420100" cy="750094"/>
          </a:xfrm>
        </p:spPr>
        <p:txBody>
          <a:bodyPr anchor="b"/>
          <a:lstStyle>
            <a:lvl1pPr marL="0" indent="0" algn="ctr">
              <a:buNone/>
              <a:defRPr sz="4400" b="1">
                <a:solidFill>
                  <a:srgbClr val="6CB33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dirty="0" smtClean="0"/>
              <a:t>Образец заголовка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4716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714195" y="3105708"/>
            <a:ext cx="6477611" cy="971550"/>
          </a:xfrm>
        </p:spPr>
        <p:txBody>
          <a:bodyPr/>
          <a:lstStyle>
            <a:lvl1pPr algn="ctr"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dirty="0" smtClean="0"/>
              <a:t>Будем рады сотрудничеству!</a:t>
            </a:r>
            <a:endParaRPr lang="ru-RU" dirty="0"/>
          </a:p>
        </p:txBody>
      </p:sp>
      <p:pic>
        <p:nvPicPr>
          <p:cNvPr id="6" name="Picture 2" descr="new_logo узкое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801" y="12159"/>
            <a:ext cx="2794376" cy="3312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334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59959" y="2936272"/>
            <a:ext cx="7171712" cy="1371600"/>
          </a:xfrm>
        </p:spPr>
        <p:txBody>
          <a:bodyPr/>
          <a:lstStyle>
            <a:lvl1pPr algn="ctr">
              <a:defRPr sz="44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59959" y="5328755"/>
            <a:ext cx="7162800" cy="609600"/>
          </a:xfrm>
        </p:spPr>
        <p:txBody>
          <a:bodyPr anchor="ctr"/>
          <a:lstStyle>
            <a:lvl1pPr marL="0" indent="0" algn="r">
              <a:spcBef>
                <a:spcPct val="85000"/>
              </a:spcBef>
              <a:spcAft>
                <a:spcPct val="85000"/>
              </a:spcAft>
              <a:buNone/>
              <a:defRPr sz="2400">
                <a:solidFill>
                  <a:srgbClr val="7C3520"/>
                </a:solidFill>
                <a:latin typeface="+mj-lt"/>
              </a:defRPr>
            </a:lvl1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382" y="0"/>
            <a:ext cx="2601617" cy="250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420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5314" y="204949"/>
            <a:ext cx="7834583" cy="971550"/>
          </a:xfrm>
        </p:spPr>
        <p:txBody>
          <a:bodyPr/>
          <a:lstStyle>
            <a:lvl1pPr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484" y="3362"/>
            <a:ext cx="1429516" cy="13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286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1255"/>
            <a:ext cx="2300352" cy="1080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5314" y="204949"/>
            <a:ext cx="7834583" cy="971550"/>
          </a:xfrm>
        </p:spPr>
        <p:txBody>
          <a:bodyPr/>
          <a:lstStyle>
            <a:lvl1pPr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484" y="3362"/>
            <a:ext cx="1429516" cy="13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695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6252"/>
            <a:ext cx="2300352" cy="1080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5314" y="204949"/>
            <a:ext cx="7834583" cy="971550"/>
          </a:xfrm>
        </p:spPr>
        <p:txBody>
          <a:bodyPr/>
          <a:lstStyle>
            <a:lvl1pPr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484" y="3362"/>
            <a:ext cx="1429516" cy="13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54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716" y="5785640"/>
            <a:ext cx="2156851" cy="1080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5314" y="204949"/>
            <a:ext cx="7834583" cy="971550"/>
          </a:xfrm>
        </p:spPr>
        <p:txBody>
          <a:bodyPr/>
          <a:lstStyle>
            <a:lvl1pPr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484" y="3362"/>
            <a:ext cx="1429516" cy="13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72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714" y="5778916"/>
            <a:ext cx="2156851" cy="1080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5314" y="204949"/>
            <a:ext cx="7834583" cy="971550"/>
          </a:xfrm>
        </p:spPr>
        <p:txBody>
          <a:bodyPr/>
          <a:lstStyle>
            <a:lvl1pPr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484" y="3362"/>
            <a:ext cx="1429516" cy="13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112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314" y="1441824"/>
            <a:ext cx="8712200" cy="4952252"/>
          </a:xfrm>
        </p:spPr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5314" y="198225"/>
            <a:ext cx="7834583" cy="971550"/>
          </a:xfrm>
        </p:spPr>
        <p:txBody>
          <a:bodyPr/>
          <a:lstStyle>
            <a:lvl1pPr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000" y="0"/>
            <a:ext cx="1368000" cy="13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698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384" y="6044419"/>
            <a:ext cx="1499616" cy="78028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5314" y="204949"/>
            <a:ext cx="7834583" cy="971550"/>
          </a:xfrm>
        </p:spPr>
        <p:txBody>
          <a:bodyPr/>
          <a:lstStyle>
            <a:lvl1pPr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484" y="3362"/>
            <a:ext cx="1429516" cy="13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148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314" y="198225"/>
            <a:ext cx="7570786" cy="97155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5316" y="1448547"/>
            <a:ext cx="4268786" cy="485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6501" y="1448547"/>
            <a:ext cx="4291013" cy="485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484" y="3362"/>
            <a:ext cx="1429516" cy="13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320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1479175"/>
            <a:ext cx="5943600" cy="3248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484" y="3362"/>
            <a:ext cx="1429516" cy="13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41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653" y="206189"/>
            <a:ext cx="7834313" cy="97155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59653" y="1502336"/>
            <a:ext cx="3840163" cy="481105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2216" y="1502335"/>
            <a:ext cx="3841750" cy="24962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2216" y="3815324"/>
            <a:ext cx="3841750" cy="249807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752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46206" y="199465"/>
            <a:ext cx="7834313" cy="9715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99994" y="1475441"/>
            <a:ext cx="3840163" cy="248279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2557" y="1475441"/>
            <a:ext cx="3841750" cy="248279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99994" y="3788430"/>
            <a:ext cx="3840163" cy="24846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2557" y="3788430"/>
            <a:ext cx="3841750" cy="24846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022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42950" y="3053953"/>
            <a:ext cx="8420100" cy="750094"/>
          </a:xfrm>
        </p:spPr>
        <p:txBody>
          <a:bodyPr anchor="b"/>
          <a:lstStyle>
            <a:lvl1pPr marL="0" indent="0" algn="ctr">
              <a:buNone/>
              <a:defRPr sz="4400" b="1">
                <a:solidFill>
                  <a:srgbClr val="6CB33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dirty="0" smtClean="0"/>
              <a:t>Образец заголовка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6855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714195" y="3105708"/>
            <a:ext cx="6477611" cy="971550"/>
          </a:xfrm>
        </p:spPr>
        <p:txBody>
          <a:bodyPr/>
          <a:lstStyle>
            <a:lvl1pPr algn="ctr"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dirty="0" smtClean="0"/>
              <a:t>Будем рады сотрудничеству!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276" y="6724"/>
            <a:ext cx="2772000" cy="27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319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1255"/>
            <a:ext cx="2300352" cy="1080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313" y="1482166"/>
            <a:ext cx="8712200" cy="4817782"/>
          </a:xfrm>
        </p:spPr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5313" y="198225"/>
            <a:ext cx="7834583" cy="971550"/>
          </a:xfrm>
        </p:spPr>
        <p:txBody>
          <a:bodyPr/>
          <a:lstStyle>
            <a:lvl1pPr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000" y="0"/>
            <a:ext cx="1368000" cy="13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49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6252"/>
            <a:ext cx="2300352" cy="1080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313" y="1426268"/>
            <a:ext cx="8712200" cy="4886419"/>
          </a:xfrm>
        </p:spPr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379" y="198225"/>
            <a:ext cx="7834583" cy="971550"/>
          </a:xfrm>
        </p:spPr>
        <p:txBody>
          <a:bodyPr/>
          <a:lstStyle>
            <a:lvl1pPr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000" y="0"/>
            <a:ext cx="1368000" cy="13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32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716" y="5785640"/>
            <a:ext cx="2156851" cy="1080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5313" y="198225"/>
            <a:ext cx="7834583" cy="971550"/>
          </a:xfrm>
        </p:spPr>
        <p:txBody>
          <a:bodyPr/>
          <a:lstStyle>
            <a:lvl1pPr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000" y="0"/>
            <a:ext cx="1368000" cy="13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93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714" y="5778916"/>
            <a:ext cx="2156851" cy="1080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5313" y="198225"/>
            <a:ext cx="7834583" cy="971550"/>
          </a:xfrm>
        </p:spPr>
        <p:txBody>
          <a:bodyPr/>
          <a:lstStyle>
            <a:lvl1pPr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000" y="0"/>
            <a:ext cx="1368000" cy="13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58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384" y="6044419"/>
            <a:ext cx="1499616" cy="78028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  <a:cs typeface="Arial" panose="020B0604020202020204" pitchFamily="34" charset="0"/>
              </a:defRPr>
            </a:lvl1pPr>
            <a:lvl2pPr>
              <a:defRPr>
                <a:latin typeface="+mj-lt"/>
                <a:cs typeface="Arial" panose="020B0604020202020204" pitchFamily="34" charset="0"/>
              </a:defRPr>
            </a:lvl2pPr>
            <a:lvl3pPr>
              <a:defRPr>
                <a:latin typeface="+mj-lt"/>
                <a:cs typeface="Arial" panose="020B0604020202020204" pitchFamily="34" charset="0"/>
              </a:defRPr>
            </a:lvl3pPr>
            <a:lvl4pPr>
              <a:defRPr>
                <a:latin typeface="+mj-lt"/>
                <a:cs typeface="Arial" panose="020B0604020202020204" pitchFamily="34" charset="0"/>
              </a:defRPr>
            </a:lvl4pPr>
            <a:lvl5pPr>
              <a:defRPr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801" y="198225"/>
            <a:ext cx="7834583" cy="971550"/>
          </a:xfrm>
        </p:spPr>
        <p:txBody>
          <a:bodyPr/>
          <a:lstStyle>
            <a:lvl1pPr>
              <a:defRPr sz="3200">
                <a:solidFill>
                  <a:srgbClr val="6CB33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000" y="0"/>
            <a:ext cx="1368000" cy="13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882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5313" y="1461994"/>
            <a:ext cx="4268786" cy="485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6498" y="1461994"/>
            <a:ext cx="4291013" cy="485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8337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1479175"/>
            <a:ext cx="5943600" cy="3248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55701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8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5313" y="198225"/>
            <a:ext cx="87122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5313" y="1461994"/>
            <a:ext cx="8712200" cy="4886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текста</a:t>
            </a:r>
          </a:p>
          <a:p>
            <a:pPr lvl="1"/>
            <a:r>
              <a:rPr lang="ru-RU" altLang="ru-RU" dirty="0" smtClean="0"/>
              <a:t>Второй уровень</a:t>
            </a:r>
          </a:p>
          <a:p>
            <a:pPr lvl="2"/>
            <a:r>
              <a:rPr lang="ru-RU" altLang="ru-RU" dirty="0" smtClean="0"/>
              <a:t>Третий уровень</a:t>
            </a:r>
          </a:p>
          <a:p>
            <a:pPr lvl="3"/>
            <a:r>
              <a:rPr lang="ru-RU" altLang="ru-RU" dirty="0" smtClean="0"/>
              <a:t>Четвертый уровень</a:t>
            </a:r>
          </a:p>
          <a:p>
            <a:pPr lvl="4"/>
            <a:r>
              <a:rPr lang="ru-RU" altLang="ru-RU" dirty="0" smtClean="0"/>
              <a:t>Пятый уровень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3363" y="6348413"/>
            <a:ext cx="36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C3FFD37-7717-48BA-BE1D-747842D62FFA}" type="slidenum">
              <a:rPr lang="ru-RU" altLang="ru-RU" sz="1400">
                <a:solidFill>
                  <a:schemeClr val="bg1"/>
                </a:solidFill>
                <a:latin typeface="Franklin Gothic Medium" pitchFamily="34" charset="0"/>
              </a:rPr>
              <a:pPr eaLnBrk="1" hangingPunct="1">
                <a:defRPr/>
              </a:pPr>
              <a:t>‹#›</a:t>
            </a:fld>
            <a:endParaRPr lang="ru-RU" altLang="ru-RU" sz="1400">
              <a:solidFill>
                <a:schemeClr val="bg1"/>
              </a:solidFill>
              <a:latin typeface="Franklin Gothic Medium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000" y="0"/>
            <a:ext cx="1368000" cy="136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76" r:id="rId2"/>
    <p:sldLayoutId id="2147484797" r:id="rId3"/>
    <p:sldLayoutId id="2147484792" r:id="rId4"/>
    <p:sldLayoutId id="2147484793" r:id="rId5"/>
    <p:sldLayoutId id="2147484795" r:id="rId6"/>
    <p:sldLayoutId id="2147484796" r:id="rId7"/>
    <p:sldLayoutId id="2147484778" r:id="rId8"/>
    <p:sldLayoutId id="2147484813" r:id="rId9"/>
    <p:sldLayoutId id="2147484814" r:id="rId10"/>
    <p:sldLayoutId id="2147484815" r:id="rId11"/>
    <p:sldLayoutId id="2147484777" r:id="rId12"/>
    <p:sldLayoutId id="214748479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 baseline="0">
          <a:solidFill>
            <a:srgbClr val="6CB33F"/>
          </a:solidFill>
          <a:effectLst/>
          <a:latin typeface="+mj-lt"/>
          <a:ea typeface="ＭＳ Ｐゴシック" pitchFamily="-112" charset="-128"/>
          <a:cs typeface="Arial" panose="020B0604020202020204" pitchFamily="34" charset="0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  <a:ea typeface="ＭＳ Ｐゴシック" pitchFamily="-112" charset="-128"/>
          <a:cs typeface="ＭＳ Ｐゴシック" pitchFamily="-112" charset="-128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  <a:ea typeface="ＭＳ Ｐゴシック" pitchFamily="-112" charset="-128"/>
          <a:cs typeface="ＭＳ Ｐゴシック" pitchFamily="-112" charset="-128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  <a:ea typeface="ＭＳ Ｐゴシック" pitchFamily="-112" charset="-128"/>
          <a:cs typeface="ＭＳ Ｐゴシック" pitchFamily="-112" charset="-128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  <a:ea typeface="ＭＳ Ｐゴシック" pitchFamily="-112" charset="-128"/>
          <a:cs typeface="ＭＳ Ｐゴシック" pitchFamily="-112" charset="-128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</a:defRPr>
      </a:lvl9pPr>
    </p:titleStyle>
    <p:bodyStyle>
      <a:lvl1pPr marL="6350" indent="-6350" algn="l" rtl="0" eaLnBrk="1" fontAlgn="base" hangingPunct="1">
        <a:lnSpc>
          <a:spcPct val="85000"/>
        </a:lnSpc>
        <a:spcBef>
          <a:spcPct val="50000"/>
        </a:spcBef>
        <a:spcAft>
          <a:spcPct val="0"/>
        </a:spcAft>
        <a:buChar char="•"/>
        <a:defRPr sz="2800">
          <a:solidFill>
            <a:srgbClr val="7A4C37"/>
          </a:solidFill>
          <a:latin typeface="+mj-lt"/>
          <a:ea typeface="ＭＳ Ｐゴシック" pitchFamily="-112" charset="-128"/>
          <a:cs typeface="Arial" panose="020B0604020202020204" pitchFamily="34" charset="0"/>
        </a:defRPr>
      </a:lvl1pPr>
      <a:lvl2pPr marL="742950" indent="-285750" algn="l" rtl="0" eaLnBrk="1" fontAlgn="base" hangingPunct="1">
        <a:lnSpc>
          <a:spcPct val="85000"/>
        </a:lnSpc>
        <a:spcBef>
          <a:spcPct val="50000"/>
        </a:spcBef>
        <a:spcAft>
          <a:spcPct val="0"/>
        </a:spcAft>
        <a:buChar char="•"/>
        <a:defRPr sz="2000">
          <a:solidFill>
            <a:srgbClr val="7A4C37"/>
          </a:solidFill>
          <a:latin typeface="+mj-lt"/>
          <a:ea typeface="ＭＳ Ｐゴシック" pitchFamily="-112" charset="-128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85000"/>
        </a:lnSpc>
        <a:spcBef>
          <a:spcPct val="50000"/>
        </a:spcBef>
        <a:spcAft>
          <a:spcPct val="0"/>
        </a:spcAft>
        <a:buChar char="–"/>
        <a:defRPr sz="2400">
          <a:solidFill>
            <a:srgbClr val="7A4C37"/>
          </a:solidFill>
          <a:latin typeface="+mj-lt"/>
          <a:ea typeface="ＭＳ Ｐゴシック" pitchFamily="-112" charset="-128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85000"/>
        </a:lnSpc>
        <a:spcBef>
          <a:spcPct val="50000"/>
        </a:spcBef>
        <a:spcAft>
          <a:spcPct val="0"/>
        </a:spcAft>
        <a:buChar char="–"/>
        <a:defRPr sz="1600">
          <a:solidFill>
            <a:srgbClr val="7A4C37"/>
          </a:solidFill>
          <a:latin typeface="+mj-lt"/>
          <a:ea typeface="ＭＳ Ｐゴシック" pitchFamily="-112" charset="-128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85000"/>
        </a:lnSpc>
        <a:spcBef>
          <a:spcPct val="50000"/>
        </a:spcBef>
        <a:spcAft>
          <a:spcPct val="0"/>
        </a:spcAft>
        <a:buChar char="–"/>
        <a:defRPr sz="1400">
          <a:solidFill>
            <a:srgbClr val="7A4C37"/>
          </a:solidFill>
          <a:latin typeface="+mj-lt"/>
          <a:ea typeface="ＭＳ Ｐゴシック" pitchFamily="-112" charset="-128"/>
          <a:cs typeface="Arial" panose="020B0604020202020204" pitchFamily="34" charset="0"/>
        </a:defRPr>
      </a:lvl5pPr>
      <a:lvl6pPr marL="2514600" indent="-228600" algn="l" rtl="0" eaLnBrk="1" fontAlgn="base" hangingPunct="1">
        <a:lnSpc>
          <a:spcPct val="85000"/>
        </a:lnSpc>
        <a:spcBef>
          <a:spcPct val="50000"/>
        </a:spcBef>
        <a:spcAft>
          <a:spcPct val="0"/>
        </a:spcAft>
        <a:buChar char="–"/>
        <a:defRPr sz="14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lnSpc>
          <a:spcPct val="85000"/>
        </a:lnSpc>
        <a:spcBef>
          <a:spcPct val="50000"/>
        </a:spcBef>
        <a:spcAft>
          <a:spcPct val="0"/>
        </a:spcAft>
        <a:buChar char="–"/>
        <a:defRPr sz="14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lnSpc>
          <a:spcPct val="85000"/>
        </a:lnSpc>
        <a:spcBef>
          <a:spcPct val="50000"/>
        </a:spcBef>
        <a:spcAft>
          <a:spcPct val="0"/>
        </a:spcAft>
        <a:buChar char="–"/>
        <a:defRPr sz="14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lnSpc>
          <a:spcPct val="85000"/>
        </a:lnSpc>
        <a:spcBef>
          <a:spcPct val="50000"/>
        </a:spcBef>
        <a:spcAft>
          <a:spcPct val="0"/>
        </a:spcAft>
        <a:buChar char="–"/>
        <a:defRPr sz="14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5314" y="198225"/>
            <a:ext cx="87122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5314" y="1511053"/>
            <a:ext cx="8712200" cy="4748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текста</a:t>
            </a:r>
          </a:p>
          <a:p>
            <a:pPr lvl="1"/>
            <a:r>
              <a:rPr lang="ru-RU" altLang="ru-RU" dirty="0" smtClean="0"/>
              <a:t>Второй уровень</a:t>
            </a:r>
          </a:p>
          <a:p>
            <a:pPr lvl="2"/>
            <a:r>
              <a:rPr lang="ru-RU" altLang="ru-RU" dirty="0" smtClean="0"/>
              <a:t>Третий уровень</a:t>
            </a:r>
          </a:p>
          <a:p>
            <a:pPr lvl="3"/>
            <a:r>
              <a:rPr lang="ru-RU" altLang="ru-RU" dirty="0" smtClean="0"/>
              <a:t>Четвертый уровень</a:t>
            </a:r>
          </a:p>
          <a:p>
            <a:pPr lvl="4"/>
            <a:r>
              <a:rPr lang="ru-RU" altLang="ru-RU" dirty="0" smtClean="0"/>
              <a:t>Пятый уровень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3363" y="6348413"/>
            <a:ext cx="361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C3FFD37-7717-48BA-BE1D-747842D62FFA}" type="slidenum">
              <a:rPr lang="ru-RU" altLang="ru-RU" sz="1400">
                <a:solidFill>
                  <a:schemeClr val="bg1"/>
                </a:solidFill>
                <a:latin typeface="Franklin Gothic Medium" pitchFamily="34" charset="0"/>
              </a:rPr>
              <a:pPr eaLnBrk="1" hangingPunct="1">
                <a:defRPr/>
              </a:pPr>
              <a:t>‹#›</a:t>
            </a:fld>
            <a:endParaRPr lang="ru-RU" altLang="ru-RU" sz="1400">
              <a:solidFill>
                <a:schemeClr val="bg1"/>
              </a:solidFill>
              <a:latin typeface="Franklin Gothic Medium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832" y="8428"/>
            <a:ext cx="1470168" cy="1413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02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12" r:id="rId1"/>
    <p:sldLayoutId id="2147484800" r:id="rId2"/>
    <p:sldLayoutId id="2147484801" r:id="rId3"/>
    <p:sldLayoutId id="2147484802" r:id="rId4"/>
    <p:sldLayoutId id="2147484803" r:id="rId5"/>
    <p:sldLayoutId id="2147484804" r:id="rId6"/>
    <p:sldLayoutId id="2147484805" r:id="rId7"/>
    <p:sldLayoutId id="2147484806" r:id="rId8"/>
    <p:sldLayoutId id="2147484809" r:id="rId9"/>
    <p:sldLayoutId id="2147484810" r:id="rId10"/>
    <p:sldLayoutId id="2147484811" r:id="rId11"/>
    <p:sldLayoutId id="2147484807" r:id="rId12"/>
    <p:sldLayoutId id="2147484808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 baseline="0">
          <a:solidFill>
            <a:srgbClr val="6CB33F"/>
          </a:solidFill>
          <a:effectLst/>
          <a:latin typeface="+mj-lt"/>
          <a:ea typeface="ＭＳ Ｐゴシック" pitchFamily="-112" charset="-128"/>
          <a:cs typeface="Arial" panose="020B0604020202020204" pitchFamily="34" charset="0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rgbClr val="8BBC00"/>
          </a:solidFill>
          <a:latin typeface="Franklin Gothic Medium" pitchFamily="34" charset="0"/>
        </a:defRPr>
      </a:lvl9pPr>
    </p:titleStyle>
    <p:bodyStyle>
      <a:lvl1pPr marL="6350" indent="-6350" algn="l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buChar char="•"/>
        <a:defRPr sz="2800">
          <a:solidFill>
            <a:srgbClr val="7A4C37"/>
          </a:solidFill>
          <a:latin typeface="+mj-lt"/>
          <a:ea typeface="ＭＳ Ｐゴシック" pitchFamily="-112" charset="-128"/>
          <a:cs typeface="Arial" panose="020B0604020202020204" pitchFamily="34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buChar char="•"/>
        <a:defRPr sz="2000">
          <a:solidFill>
            <a:srgbClr val="7A4C37"/>
          </a:solidFill>
          <a:latin typeface="+mj-lt"/>
          <a:ea typeface="ＭＳ Ｐゴシック" pitchFamily="-112" charset="-128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buChar char="–"/>
        <a:defRPr sz="2400">
          <a:solidFill>
            <a:srgbClr val="7A4C37"/>
          </a:solidFill>
          <a:latin typeface="+mj-lt"/>
          <a:ea typeface="ＭＳ Ｐゴシック" pitchFamily="-112" charset="-128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buChar char="–"/>
        <a:defRPr sz="1600">
          <a:solidFill>
            <a:srgbClr val="7A4C37"/>
          </a:solidFill>
          <a:latin typeface="+mj-lt"/>
          <a:ea typeface="ＭＳ Ｐゴシック" pitchFamily="-112" charset="-128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buChar char="–"/>
        <a:defRPr sz="1400">
          <a:solidFill>
            <a:srgbClr val="7A4C37"/>
          </a:solidFill>
          <a:latin typeface="+mj-lt"/>
          <a:ea typeface="ＭＳ Ｐゴシック" pitchFamily="-112" charset="-128"/>
          <a:cs typeface="Arial" panose="020B0604020202020204" pitchFamily="34" charset="0"/>
        </a:defRPr>
      </a:lvl5pPr>
      <a:lvl6pPr marL="2514600" indent="-228600" algn="l" rtl="0" fontAlgn="base">
        <a:lnSpc>
          <a:spcPct val="85000"/>
        </a:lnSpc>
        <a:spcBef>
          <a:spcPct val="50000"/>
        </a:spcBef>
        <a:spcAft>
          <a:spcPct val="0"/>
        </a:spcAft>
        <a:buChar char="–"/>
        <a:defRPr sz="1400">
          <a:solidFill>
            <a:schemeClr val="bg1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50000"/>
        </a:spcBef>
        <a:spcAft>
          <a:spcPct val="0"/>
        </a:spcAft>
        <a:buChar char="–"/>
        <a:defRPr sz="1400">
          <a:solidFill>
            <a:schemeClr val="bg1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50000"/>
        </a:spcBef>
        <a:spcAft>
          <a:spcPct val="0"/>
        </a:spcAft>
        <a:buChar char="–"/>
        <a:defRPr sz="1400">
          <a:solidFill>
            <a:schemeClr val="bg1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50000"/>
        </a:spcBef>
        <a:spcAft>
          <a:spcPct val="0"/>
        </a:spcAft>
        <a:buChar char="–"/>
        <a:defRPr sz="14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tinashi.ru/" TargetMode="External"/><Relationship Id="rId7" Type="http://schemas.openxmlformats.org/officeDocument/2006/relationships/image" Target="../media/image15.png"/><Relationship Id="rId2" Type="http://schemas.openxmlformats.org/officeDocument/2006/relationships/hyperlink" Target="mailto:npetrova@detinashi.ru" TargetMode="Externa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4041" y="2631471"/>
            <a:ext cx="7171712" cy="2249621"/>
          </a:xfrm>
        </p:spPr>
        <p:txBody>
          <a:bodyPr/>
          <a:lstStyle/>
          <a:p>
            <a:r>
              <a:rPr lang="ru-RU" sz="3200" dirty="0"/>
              <a:t>ОЦЕНКА ТЕХНОЛОГИИ РАБОТЫ С КРОВНЫМИ СЕМЬЯМИ ВОСПИТАННИКОВ </a:t>
            </a:r>
            <a:r>
              <a:rPr lang="ru-RU" sz="3200" dirty="0" smtClean="0"/>
              <a:t>ДЕТСКИХ СИРОТСКИХ УЧРЕЖДЕНИЙ, </a:t>
            </a:r>
            <a:r>
              <a:rPr lang="ru-RU" sz="3200" dirty="0"/>
              <a:t>РЕАЛИЗУЕМОЙ В РАМКАХ ПРОЕКТА «НЕ РАЗЛЕЙ ВОДА. СМОЛЕНСКАЯ ОБЛАСТЬ»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59959" y="4445876"/>
            <a:ext cx="7162800" cy="1492479"/>
          </a:xfrm>
        </p:spPr>
        <p:txBody>
          <a:bodyPr/>
          <a:lstStyle/>
          <a:p>
            <a:r>
              <a:rPr lang="ru-RU" dirty="0" smtClean="0"/>
              <a:t>Москва, январь 2019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73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408977"/>
              </p:ext>
            </p:extLst>
          </p:nvPr>
        </p:nvGraphicFramePr>
        <p:xfrm>
          <a:off x="451945" y="1366346"/>
          <a:ext cx="9207062" cy="540353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771696">
                  <a:extLst>
                    <a:ext uri="{9D8B030D-6E8A-4147-A177-3AD203B41FA5}">
                      <a16:colId xmlns:a16="http://schemas.microsoft.com/office/drawing/2014/main" xmlns="" val="1729976614"/>
                    </a:ext>
                  </a:extLst>
                </a:gridCol>
                <a:gridCol w="546538">
                  <a:extLst>
                    <a:ext uri="{9D8B030D-6E8A-4147-A177-3AD203B41FA5}">
                      <a16:colId xmlns:a16="http://schemas.microsoft.com/office/drawing/2014/main" xmlns="" val="193439921"/>
                    </a:ext>
                  </a:extLst>
                </a:gridCol>
                <a:gridCol w="3888828">
                  <a:extLst>
                    <a:ext uri="{9D8B030D-6E8A-4147-A177-3AD203B41FA5}">
                      <a16:colId xmlns:a16="http://schemas.microsoft.com/office/drawing/2014/main" xmlns="" val="3791299990"/>
                    </a:ext>
                  </a:extLst>
                </a:gridCol>
              </a:tblGrid>
              <a:tr h="2078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Что говорили дети</a:t>
                      </a:r>
                      <a:endParaRPr lang="ru-RU" sz="1400" dirty="0">
                        <a:solidFill>
                          <a:schemeClr val="bg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Что говорили взрослые</a:t>
                      </a:r>
                      <a:endParaRPr lang="ru-RU" sz="1400" dirty="0">
                        <a:solidFill>
                          <a:schemeClr val="bg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0515702"/>
                  </a:ext>
                </a:extLst>
              </a:tr>
              <a:tr h="19863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chemeClr val="accent1"/>
                          </a:solidFill>
                        </a:rPr>
                        <a:t>Про работу команды Проекта</a:t>
                      </a:r>
                      <a:endParaRPr lang="ru-RU" sz="1400">
                        <a:solidFill>
                          <a:schemeClr val="accent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7821361"/>
                  </a:ext>
                </a:extLst>
              </a:tr>
              <a:tr h="4827695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chemeClr val="accent1"/>
                          </a:solidFill>
                        </a:rPr>
                        <a:t>Больше всего со мной работала Кристина Александровна. Были занятия (рисовал, писал, чертил). Мы разговаривали о родных. Чтобы мне было легче на душе.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chemeClr val="accent1"/>
                          </a:solidFill>
                        </a:rPr>
                        <a:t>Кристина Александровна мне привезла фотографии от папы.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chemeClr val="accent1"/>
                          </a:solidFill>
                        </a:rPr>
                        <a:t>Эти занятия помогли мне привыкнуть к тому, что я в интернате.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chemeClr val="accent1"/>
                          </a:solidFill>
                        </a:rPr>
                        <a:t>Ульяна Владимировна поддерживала меня в моих личных сложных ситуациях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chemeClr val="accent1"/>
                          </a:solidFill>
                        </a:rPr>
                        <a:t>С социальным педагогом Павлом Викторовичем не знакома. С Натальей Владимировной делаем Книгу жизни. Говорим о семье.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chemeClr val="accent1"/>
                          </a:solidFill>
                        </a:rPr>
                        <a:t>Я теперь понимаю, что не надо обижаться на родных. Мне подарила Ульяна Владимировна альбом, где я разместила фотографии. Я узнавала свои чувства к родным.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chemeClr val="accent1"/>
                          </a:solidFill>
                        </a:rPr>
                        <a:t>Да. Мне все хорошо объясняли.  Помогали наладить отношения с мамой. С мамой были очень плохие отношения.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chemeClr val="accent1"/>
                          </a:solidFill>
                        </a:rPr>
                        <a:t>Что было полезно: Мне было интересно с Оксаной Петровной. Я очень стесняюсь общаться с кем-то из детей, она помогала мне подружиться с девочками там.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>
                          <a:solidFill>
                            <a:schemeClr val="accent1"/>
                          </a:solidFill>
                        </a:rPr>
                        <a:t>Были беседы.</a:t>
                      </a:r>
                      <a:endParaRPr lang="ru-RU" sz="1400" b="0" dirty="0">
                        <a:solidFill>
                          <a:schemeClr val="accent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endParaRPr lang="ru-RU" sz="1400" dirty="0">
                        <a:solidFill>
                          <a:schemeClr val="accent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solidFill>
                            <a:schemeClr val="accent1"/>
                          </a:solidFill>
                        </a:rPr>
                        <a:t>Кристина Я. и Павел В.  - для Насти очень полезно. Она их полюбила. Постоянно о них вспоминает. Всегда была радостная после них.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solidFill>
                            <a:schemeClr val="accent1"/>
                          </a:solidFill>
                        </a:rPr>
                        <a:t>Они встали на защиту детей. Павел очень помогал с возвращением детей. Без него я бы с этими бумажками не разобралась. Сначала я вообще не знала, что делать, а он мне все подсказывал по чуть-чуть и по порядку.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solidFill>
                            <a:schemeClr val="accent1"/>
                          </a:solidFill>
                        </a:rPr>
                        <a:t>Оксана Петровна очень помогала, я могла ей всегда позвонить и посоветоваться. Она и приезжала при необходимости. Сейчас тоже постоянно на связи. В июне у дочки пошли месячные, и она приехала и помогла все объяснить и проконсультировала Вику, помогла справиться с ситуацией.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>
                          <a:solidFill>
                            <a:schemeClr val="accent1"/>
                          </a:solidFill>
                        </a:rPr>
                        <a:t>Интересуются нами. Им не все равно. Можно всегда обратиться.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extLst>
                  <a:ext uri="{0D108BD9-81ED-4DB2-BD59-A6C34878D82A}">
                    <a16:rowId xmlns:a16="http://schemas.microsoft.com/office/drawing/2014/main" xmlns="" val="297128703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интервью детей и родителей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787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855409"/>
              </p:ext>
            </p:extLst>
          </p:nvPr>
        </p:nvGraphicFramePr>
        <p:xfrm>
          <a:off x="451945" y="1282678"/>
          <a:ext cx="9207062" cy="2060292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4635062">
                  <a:extLst>
                    <a:ext uri="{9D8B030D-6E8A-4147-A177-3AD203B41FA5}">
                      <a16:colId xmlns:a16="http://schemas.microsoft.com/office/drawing/2014/main" xmlns="" val="1729976614"/>
                    </a:ext>
                  </a:extLst>
                </a:gridCol>
                <a:gridCol w="206210">
                  <a:extLst>
                    <a:ext uri="{9D8B030D-6E8A-4147-A177-3AD203B41FA5}">
                      <a16:colId xmlns:a16="http://schemas.microsoft.com/office/drawing/2014/main" xmlns="" val="193439921"/>
                    </a:ext>
                  </a:extLst>
                </a:gridCol>
                <a:gridCol w="43657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5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/>
                        <a:t>Что говорили дети</a:t>
                      </a:r>
                      <a:endParaRPr lang="ru-RU" sz="1400" dirty="0">
                        <a:solidFill>
                          <a:schemeClr val="bg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/>
                        <a:t>Что говорили взрослые</a:t>
                      </a:r>
                      <a:endParaRPr lang="ru-RU" sz="1400" dirty="0">
                        <a:solidFill>
                          <a:schemeClr val="bg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0515702"/>
                  </a:ext>
                </a:extLst>
              </a:tr>
              <a:tr h="20529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Возвращение в семью: что нравится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7821361"/>
                  </a:ext>
                </a:extLst>
              </a:tr>
              <a:tr h="1603726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 smtClean="0">
                          <a:solidFill>
                            <a:schemeClr val="accent1"/>
                          </a:solidFill>
                        </a:rPr>
                        <a:t>То, что я вернулась домой. Наладила отношения с мамой. Захотела дальше учиться.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 smtClean="0">
                          <a:solidFill>
                            <a:schemeClr val="accent1"/>
                          </a:solidFill>
                        </a:rPr>
                        <a:t>Дома еда вкуснее. Ближе с мамой.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 smtClean="0">
                          <a:solidFill>
                            <a:schemeClr val="accent1"/>
                          </a:solidFill>
                        </a:rPr>
                        <a:t>Нет режима. Занимаюсь тем, что нравится. Могу кушать, гулять, когда захочешь. Встречаться с друзьями. А в интернат приезжали родные редко, т.к. далеко.</a:t>
                      </a:r>
                      <a:endParaRPr lang="ru-RU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 marL="58446" marR="58446" marT="0" marB="0"/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endParaRPr lang="ru-RU" sz="1400" dirty="0">
                        <a:solidFill>
                          <a:schemeClr val="accent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Дети были очень рады, они не отпускали меня ни на шаг, часто в буквальном смысле обнимая и просили остаться. Я тоже старалась быть постоянно с ними.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Я была рада, что он приехал.</a:t>
                      </a:r>
                      <a:endParaRPr lang="ru-RU" sz="1400" dirty="0">
                        <a:solidFill>
                          <a:schemeClr val="accent1"/>
                        </a:solidFill>
                      </a:endParaRPr>
                    </a:p>
                  </a:txBody>
                  <a:tcPr marL="58446" marR="58446" marT="0" marB="0"/>
                </a:tc>
                <a:extLst>
                  <a:ext uri="{0D108BD9-81ED-4DB2-BD59-A6C34878D82A}">
                    <a16:rowId xmlns:a16="http://schemas.microsoft.com/office/drawing/2014/main" xmlns="" val="297128703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интервью детей и родителей</a:t>
            </a:r>
            <a:endParaRPr lang="ru-RU" dirty="0"/>
          </a:p>
        </p:txBody>
      </p:sp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55502"/>
              </p:ext>
            </p:extLst>
          </p:nvPr>
        </p:nvGraphicFramePr>
        <p:xfrm>
          <a:off x="451945" y="3381183"/>
          <a:ext cx="9207062" cy="3272474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4635062">
                  <a:extLst>
                    <a:ext uri="{9D8B030D-6E8A-4147-A177-3AD203B41FA5}">
                      <a16:colId xmlns:a16="http://schemas.microsoft.com/office/drawing/2014/main" xmlns="" val="1729976614"/>
                    </a:ext>
                  </a:extLst>
                </a:gridCol>
                <a:gridCol w="888790">
                  <a:extLst>
                    <a:ext uri="{9D8B030D-6E8A-4147-A177-3AD203B41FA5}">
                      <a16:colId xmlns:a16="http://schemas.microsoft.com/office/drawing/2014/main" xmlns="" val="193439921"/>
                    </a:ext>
                  </a:extLst>
                </a:gridCol>
                <a:gridCol w="3683210">
                  <a:extLst>
                    <a:ext uri="{9D8B030D-6E8A-4147-A177-3AD203B41FA5}">
                      <a16:colId xmlns:a16="http://schemas.microsoft.com/office/drawing/2014/main" xmlns="" val="4033493329"/>
                    </a:ext>
                  </a:extLst>
                </a:gridCol>
              </a:tblGrid>
              <a:tr h="166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/>
                        <a:t>Что говорили дети</a:t>
                      </a:r>
                      <a:endParaRPr lang="ru-RU" sz="1400" dirty="0">
                        <a:solidFill>
                          <a:schemeClr val="bg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/>
                        <a:t>Что говорили взрослые</a:t>
                      </a:r>
                      <a:endParaRPr lang="ru-RU" sz="1400" dirty="0">
                        <a:solidFill>
                          <a:schemeClr val="bg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0515702"/>
                  </a:ext>
                </a:extLst>
              </a:tr>
              <a:tr h="166373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Возвращение в семью: сложные моменты</a:t>
                      </a:r>
                      <a:endParaRPr lang="ru-RU" sz="1400" dirty="0">
                        <a:solidFill>
                          <a:schemeClr val="accent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7821361"/>
                  </a:ext>
                </a:extLst>
              </a:tr>
              <a:tr h="1874425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 smtClean="0">
                          <a:solidFill>
                            <a:schemeClr val="accent1"/>
                          </a:solidFill>
                        </a:rPr>
                        <a:t>Было сложно привыкать к новому распорядку дня, что теперь все по-другому. И было страшно возвращаться в школу.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 smtClean="0">
                          <a:solidFill>
                            <a:schemeClr val="accent1"/>
                          </a:solidFill>
                        </a:rPr>
                        <a:t>Тяжело было в школе. Учителя строже, по сравнению с интернатом.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 smtClean="0">
                          <a:solidFill>
                            <a:schemeClr val="accent1"/>
                          </a:solidFill>
                        </a:rPr>
                        <a:t>Со мной перестали общаться девочки в школе, потому что я была в интернате. У них появились новые подруги и другие интересы. Журналы там всякие, у меня таких нет. Моя подруга Диана уехала, потому что плохо училась, я скучаю по ней.  Теперь мне сложно найти подруг.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 smtClean="0">
                          <a:solidFill>
                            <a:schemeClr val="accent1"/>
                          </a:solidFill>
                        </a:rPr>
                        <a:t>Иногда скучаю по друзьям [из интерната]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b="0" dirty="0" smtClean="0">
                          <a:solidFill>
                            <a:schemeClr val="accent1"/>
                          </a:solidFill>
                        </a:rPr>
                        <a:t>Иногда ссоримся.</a:t>
                      </a:r>
                    </a:p>
                  </a:txBody>
                  <a:tcPr marL="58446" marR="58446" marT="0" marB="0"/>
                </a:tc>
                <a:tc hMerge="1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endParaRPr lang="ru-RU" sz="1400" dirty="0">
                        <a:solidFill>
                          <a:schemeClr val="accent1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58446" marR="5844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Вика на 1 сентября, увидев учительницу, которая травила ее и по сигналу которой пришла опека, зажалась вся и упала в обморок.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[Дочь] Сидела дома долго, потом стала ходить по друзьям. Было непривычно. Было тяжело. Начали ходить по магазинам.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Я и сейчас знаю её [дочь] недостаточно хорошо.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Иногда ругаемся.</a:t>
                      </a:r>
                      <a:endParaRPr lang="ru-RU" sz="1400" dirty="0">
                        <a:solidFill>
                          <a:schemeClr val="accent1"/>
                        </a:solidFill>
                      </a:endParaRPr>
                    </a:p>
                  </a:txBody>
                  <a:tcPr marL="58446" marR="58446" marT="0" marB="0"/>
                </a:tc>
                <a:extLst>
                  <a:ext uri="{0D108BD9-81ED-4DB2-BD59-A6C34878D82A}">
                    <a16:rowId xmlns:a16="http://schemas.microsoft.com/office/drawing/2014/main" xmlns="" val="297128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499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5314" y="1169775"/>
            <a:ext cx="8712200" cy="5224301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sz="1800" dirty="0" smtClean="0"/>
              <a:t>Способствует </a:t>
            </a:r>
            <a:r>
              <a:rPr lang="ru-RU" sz="1800" dirty="0"/>
              <a:t>ли работа сотрудников проекта «Не разлей вода. Смоленская область» (далее – Проект) с кровными семьями воспитанников подшефных ДУ качественным изменениям в жизненной ситуации детей и их кровных семей</a:t>
            </a:r>
            <a:r>
              <a:rPr lang="ru-RU" sz="1800" dirty="0" smtClean="0"/>
              <a:t>?</a:t>
            </a:r>
          </a:p>
          <a:p>
            <a:pPr marL="0" indent="0">
              <a:buNone/>
            </a:pPr>
            <a:r>
              <a:rPr lang="ru-RU" sz="1600" dirty="0" smtClean="0"/>
              <a:t>1. Можно </a:t>
            </a:r>
            <a:r>
              <a:rPr lang="ru-RU" sz="1600" dirty="0"/>
              <a:t>сделать вывод о том, что при работе с семейными и родственными связями </a:t>
            </a:r>
            <a:r>
              <a:rPr lang="ru-RU" sz="1600" dirty="0" smtClean="0"/>
              <a:t>воспитанника: </a:t>
            </a:r>
            <a:endParaRPr lang="ru-RU" sz="1600" dirty="0"/>
          </a:p>
          <a:p>
            <a:r>
              <a:rPr lang="ru-RU" sz="1600" dirty="0" smtClean="0"/>
              <a:t> улучшается </a:t>
            </a:r>
            <a:r>
              <a:rPr lang="ru-RU" sz="1600" dirty="0"/>
              <a:t>психологическое состояние ребенка, </a:t>
            </a:r>
          </a:p>
          <a:p>
            <a:r>
              <a:rPr lang="ru-RU" sz="1600" dirty="0" smtClean="0"/>
              <a:t> его </a:t>
            </a:r>
            <a:r>
              <a:rPr lang="ru-RU" sz="1600" dirty="0"/>
              <a:t>поведение становится более конструктивным, </a:t>
            </a:r>
            <a:endParaRPr lang="ru-RU" sz="1600" dirty="0" smtClean="0"/>
          </a:p>
          <a:p>
            <a:r>
              <a:rPr lang="ru-RU" sz="1600" dirty="0"/>
              <a:t> </a:t>
            </a:r>
            <a:r>
              <a:rPr lang="ru-RU" sz="1600" dirty="0" smtClean="0"/>
              <a:t>улучшается </a:t>
            </a:r>
            <a:r>
              <a:rPr lang="ru-RU" sz="1600" dirty="0"/>
              <a:t>взаимодействие ребенка со сверстниками.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То </a:t>
            </a:r>
            <a:r>
              <a:rPr lang="ru-RU" sz="1600" dirty="0"/>
              <a:t>есть, такая работа способствует психологическому комфорту ребенка.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2. Можно </a:t>
            </a:r>
            <a:r>
              <a:rPr lang="ru-RU" sz="1600" dirty="0"/>
              <a:t>предположить, что это положительным образом влияет на адаптацию ребенка в учреждении и после выпуска из учреждения, после возвращения в семью из учреждения.  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При </a:t>
            </a:r>
            <a:r>
              <a:rPr lang="ru-RU" sz="1600" dirty="0"/>
              <a:t>этом социальная ситуация семья (материально-бытовые аспекты, финансовая устойчивость и т.д.) во многих случаях не меняется или меняется незначительно.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3. Можно </a:t>
            </a:r>
            <a:r>
              <a:rPr lang="ru-RU" sz="1600" dirty="0"/>
              <a:t>предположить, что организация контактов с кровной семьей, улучшение отношений с родителями и родственниками с последующим возвращением ребенка в семье значительно влияют на его эмоциональное благополучие, а изменение социальной ситуации для этого не так важно.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b="1" dirty="0" smtClean="0"/>
              <a:t>Иными </a:t>
            </a:r>
            <a:r>
              <a:rPr lang="ru-RU" sz="1600" b="1" dirty="0"/>
              <a:t>словами: дети могут чувствовать себя комфортно и даже счастливо, когда у них хорошие отношения с родителями, даже в </a:t>
            </a:r>
            <a:r>
              <a:rPr lang="ru-RU" sz="1600" b="1" dirty="0" smtClean="0"/>
              <a:t>том случае, </a:t>
            </a:r>
            <a:r>
              <a:rPr lang="ru-RU" sz="1600" b="1" dirty="0"/>
              <a:t>когда семья продолжает находиться в трудной жизненной ситуации</a:t>
            </a:r>
            <a:r>
              <a:rPr lang="ru-RU" sz="1600" b="1" dirty="0" smtClean="0"/>
              <a:t>.</a:t>
            </a:r>
          </a:p>
          <a:p>
            <a:pPr marL="0" indent="0">
              <a:buNone/>
            </a:pPr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по итогам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0920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2. Что </a:t>
            </a:r>
            <a:r>
              <a:rPr lang="ru-RU" dirty="0"/>
              <a:t>может быть изменено, усовершенствовано в работе технологии проекта «Не разлей вода. Смоленская область» с кровными семьями воспитанников подшефных ДУ?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Исследование показало, что технология работы со случаем в работе фонда не всегда соблюдается.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 по итогам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2653485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 bwMode="auto">
          <a:xfrm>
            <a:off x="4310478" y="3840365"/>
            <a:ext cx="5090018" cy="2271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 baseline="0">
                <a:solidFill>
                  <a:srgbClr val="6CB33F"/>
                </a:solidFill>
                <a:effectLst/>
                <a:latin typeface="+mj-lt"/>
                <a:ea typeface="ＭＳ Ｐゴシック" pitchFamily="-112" charset="-128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</a:defRPr>
            </a:lvl9pPr>
          </a:lstStyle>
          <a:p>
            <a:pPr algn="r"/>
            <a:r>
              <a:rPr lang="ru-RU" sz="2800" b="0" dirty="0" smtClean="0">
                <a:solidFill>
                  <a:srgbClr val="925135"/>
                </a:solidFill>
                <a:latin typeface="+mj-lt"/>
              </a:rPr>
              <a:t>Диана </a:t>
            </a:r>
            <a:r>
              <a:rPr lang="ru-RU" sz="2800" b="0" dirty="0" err="1" smtClean="0">
                <a:solidFill>
                  <a:srgbClr val="925135"/>
                </a:solidFill>
                <a:latin typeface="+mj-lt"/>
              </a:rPr>
              <a:t>Зевина</a:t>
            </a:r>
            <a:endParaRPr lang="ru-RU" sz="2800" b="0" dirty="0" smtClean="0">
              <a:solidFill>
                <a:srgbClr val="925135"/>
              </a:solidFill>
              <a:latin typeface="+mj-lt"/>
            </a:endParaRPr>
          </a:p>
          <a:p>
            <a:pPr algn="r"/>
            <a:r>
              <a:rPr lang="ru-RU" sz="2800" b="0" dirty="0" smtClean="0">
                <a:solidFill>
                  <a:srgbClr val="925135"/>
                </a:solidFill>
                <a:latin typeface="+mj-lt"/>
              </a:rPr>
              <a:t>Руководитель программы «Не разлей вода»</a:t>
            </a:r>
          </a:p>
          <a:p>
            <a:pPr algn="r"/>
            <a:r>
              <a:rPr lang="en-US" sz="2800" b="0" dirty="0" smtClean="0">
                <a:solidFill>
                  <a:srgbClr val="925135"/>
                </a:solidFill>
                <a:latin typeface="+mj-lt"/>
                <a:hlinkClick r:id="rId2"/>
              </a:rPr>
              <a:t>dzevina@detinashi.ru</a:t>
            </a:r>
            <a:endParaRPr lang="ru-RU" sz="2800" b="0" dirty="0" smtClean="0">
              <a:solidFill>
                <a:srgbClr val="925135"/>
              </a:solidFill>
              <a:latin typeface="+mj-lt"/>
            </a:endParaRPr>
          </a:p>
          <a:p>
            <a:pPr algn="r"/>
            <a:r>
              <a:rPr lang="ru-RU" sz="2800" b="0" dirty="0" smtClean="0">
                <a:solidFill>
                  <a:srgbClr val="925135"/>
                </a:solidFill>
                <a:latin typeface="+mj-lt"/>
              </a:rPr>
              <a:t>+7 (495) 787-99-70</a:t>
            </a:r>
          </a:p>
          <a:p>
            <a:pPr algn="r"/>
            <a:r>
              <a:rPr lang="en-US" sz="2800" b="0" dirty="0" smtClean="0">
                <a:solidFill>
                  <a:srgbClr val="925135"/>
                </a:solidFill>
                <a:latin typeface="+mj-lt"/>
                <a:hlinkClick r:id="rId3"/>
              </a:rPr>
              <a:t>http://detinashi.ru/</a:t>
            </a:r>
            <a:endParaRPr lang="ru-RU" sz="2800" b="0" dirty="0" smtClean="0">
              <a:solidFill>
                <a:srgbClr val="925135"/>
              </a:solidFill>
              <a:latin typeface="+mj-lt"/>
            </a:endParaRPr>
          </a:p>
          <a:p>
            <a:pPr algn="r"/>
            <a:r>
              <a:rPr lang="en-US" sz="2800" b="0" dirty="0" smtClean="0">
                <a:solidFill>
                  <a:srgbClr val="925135"/>
                </a:solidFill>
                <a:latin typeface="+mj-lt"/>
              </a:rPr>
              <a:t>/</a:t>
            </a:r>
            <a:r>
              <a:rPr lang="en-US" sz="2800" b="0" dirty="0" err="1" smtClean="0">
                <a:solidFill>
                  <a:srgbClr val="925135"/>
                </a:solidFill>
                <a:latin typeface="+mj-lt"/>
              </a:rPr>
              <a:t>detinashi</a:t>
            </a:r>
            <a:endParaRPr lang="ru-RU" sz="2800" b="0" dirty="0" smtClean="0">
              <a:solidFill>
                <a:srgbClr val="925135"/>
              </a:solidFill>
              <a:latin typeface="+mj-lt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619520" y="5847024"/>
            <a:ext cx="1136660" cy="288000"/>
            <a:chOff x="7087801" y="5226154"/>
            <a:chExt cx="1136660" cy="288000"/>
          </a:xfrm>
        </p:grpSpPr>
        <p:pic>
          <p:nvPicPr>
            <p:cNvPr id="5" name="Рисунок 4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7801" y="5244154"/>
              <a:ext cx="252000" cy="252000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1966" y="5244154"/>
              <a:ext cx="252000" cy="252000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6131" y="5248931"/>
              <a:ext cx="252000" cy="252000"/>
            </a:xfrm>
            <a:prstGeom prst="rect">
              <a:avLst/>
            </a:prstGeom>
          </p:spPr>
        </p:pic>
        <p:pic>
          <p:nvPicPr>
            <p:cNvPr id="8" name="Picture 4" descr="http://mikitin.ru/content/user/imagen89.png"/>
            <p:cNvPicPr>
              <a:picLocks noChangeAspect="1" noChangeArrowheads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6461" y="5226154"/>
              <a:ext cx="288000" cy="28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110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8679" y="1042431"/>
            <a:ext cx="8712200" cy="1280355"/>
          </a:xfrm>
        </p:spPr>
        <p:txBody>
          <a:bodyPr/>
          <a:lstStyle/>
          <a:p>
            <a:r>
              <a:rPr lang="ru-RU" dirty="0" smtClean="0"/>
              <a:t> Определить</a:t>
            </a:r>
            <a:r>
              <a:rPr lang="ru-RU" dirty="0"/>
              <a:t>, что считать критериями эффективности проекта, в соответствии с этим узнать: является ли проект в его существующем виде эффективным.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95314" y="219246"/>
            <a:ext cx="7834583" cy="971550"/>
          </a:xfrm>
        </p:spPr>
        <p:txBody>
          <a:bodyPr wrap="square"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Цель </a:t>
            </a:r>
            <a:r>
              <a:rPr lang="ru-RU" dirty="0"/>
              <a:t>проведения оценки</a:t>
            </a:r>
            <a:br>
              <a:rPr lang="ru-RU" dirty="0"/>
            </a:br>
            <a:endParaRPr lang="ru-RU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 bwMode="auto">
          <a:xfrm>
            <a:off x="595314" y="2013981"/>
            <a:ext cx="783458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 baseline="0">
                <a:solidFill>
                  <a:srgbClr val="6CB33F"/>
                </a:solidFill>
                <a:effectLst/>
                <a:latin typeface="+mj-lt"/>
                <a:ea typeface="ＭＳ Ｐゴシック" pitchFamily="-112" charset="-128"/>
                <a:cs typeface="Arial" panose="020B0604020202020204" pitchFamily="34" charset="0"/>
              </a:defRPr>
            </a:lvl1pPr>
            <a:lvl2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000">
                <a:solidFill>
                  <a:srgbClr val="8BBC00"/>
                </a:solidFill>
                <a:latin typeface="Franklin Gothic Medium" pitchFamily="34" charset="0"/>
              </a:defRPr>
            </a:lvl9pPr>
          </a:lstStyle>
          <a:p>
            <a:r>
              <a:rPr lang="ru-RU" kern="0" dirty="0" smtClean="0"/>
              <a:t/>
            </a:r>
            <a:br>
              <a:rPr lang="ru-RU" kern="0" dirty="0" smtClean="0"/>
            </a:br>
            <a:r>
              <a:rPr lang="ru-RU" kern="0" dirty="0" smtClean="0"/>
              <a:t>Ключевые вопросы</a:t>
            </a:r>
            <a:br>
              <a:rPr lang="ru-RU" kern="0" dirty="0" smtClean="0"/>
            </a:br>
            <a:endParaRPr lang="ru-RU" kern="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8679" y="2694026"/>
            <a:ext cx="936849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7A4C37"/>
                </a:solidFill>
                <a:latin typeface="+mj-lt"/>
                <a:ea typeface="ＭＳ Ｐゴシック" pitchFamily="-112" charset="-128"/>
                <a:cs typeface="Arial" panose="020B0604020202020204" pitchFamily="34" charset="0"/>
              </a:rPr>
              <a:t>1) Способствует ли работа сотрудников проекта «Не разлей вода. Смоленская область» (далее – Проект) с кровными семьями воспитанников подшефных ДУ качественным изменениям в жизненной ситуации детей и их кровных семей?</a:t>
            </a:r>
          </a:p>
          <a:p>
            <a:r>
              <a:rPr lang="ru-RU" sz="2800" dirty="0" smtClean="0">
                <a:solidFill>
                  <a:srgbClr val="7A4C37"/>
                </a:solidFill>
                <a:latin typeface="+mj-lt"/>
                <a:ea typeface="ＭＳ Ｐゴシック" pitchFamily="-112" charset="-128"/>
                <a:cs typeface="Arial" panose="020B0604020202020204" pitchFamily="34" charset="0"/>
              </a:rPr>
              <a:t>2</a:t>
            </a:r>
            <a:r>
              <a:rPr lang="ru-RU" sz="2800" dirty="0">
                <a:solidFill>
                  <a:srgbClr val="7A4C37"/>
                </a:solidFill>
                <a:latin typeface="+mj-lt"/>
                <a:ea typeface="ＭＳ Ｐゴシック" pitchFamily="-112" charset="-128"/>
                <a:cs typeface="Arial" panose="020B0604020202020204" pitchFamily="34" charset="0"/>
              </a:rPr>
              <a:t>) Что может быть изменено, усовершенствовано в работе технологии проекта «Не разлей вода. Смоленская область» с кровными семьями воспитанников подшефных ДУ</a:t>
            </a:r>
            <a:r>
              <a:rPr lang="ru-RU" sz="2800" dirty="0" smtClean="0">
                <a:solidFill>
                  <a:srgbClr val="7A4C37"/>
                </a:solidFill>
                <a:latin typeface="+mj-lt"/>
                <a:ea typeface="ＭＳ Ｐゴシック" pitchFamily="-112" charset="-128"/>
                <a:cs typeface="Arial" panose="020B0604020202020204" pitchFamily="34" charset="0"/>
              </a:rPr>
              <a:t>?</a:t>
            </a:r>
            <a:endParaRPr lang="ru-RU" sz="2800" dirty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21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42379" y="984833"/>
            <a:ext cx="8712200" cy="4886419"/>
          </a:xfrm>
        </p:spPr>
        <p:txBody>
          <a:bodyPr/>
          <a:lstStyle/>
          <a:p>
            <a:r>
              <a:rPr lang="ru-RU" sz="2400" b="1" dirty="0" smtClean="0"/>
              <a:t> Для </a:t>
            </a:r>
            <a:r>
              <a:rPr lang="ru-RU" sz="2400" b="1" dirty="0"/>
              <a:t>сбора информации от специалистов</a:t>
            </a:r>
            <a:r>
              <a:rPr lang="ru-RU" sz="2400" dirty="0"/>
              <a:t> была разработана форма описания случая, которая включала: перечень этапов работы со случаем, оценку трудозатрат специалистов на каждом этапе и оценку результатов работы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r>
              <a:rPr lang="ru-RU" sz="2400" b="1" dirty="0" smtClean="0"/>
              <a:t> Для </a:t>
            </a:r>
            <a:r>
              <a:rPr lang="ru-RU" sz="2400" b="1" dirty="0"/>
              <a:t>сбора информации от детей в ДУ </a:t>
            </a:r>
            <a:r>
              <a:rPr lang="ru-RU" sz="2400" dirty="0"/>
              <a:t>была разработана анкета, предназначенная для самостоятельного заполнения ребенком в ходе интервью со специалистом фонда. Интервью проводили сотрудники, которые не работали с этим ребенком.</a:t>
            </a:r>
          </a:p>
          <a:p>
            <a:r>
              <a:rPr lang="ru-RU" sz="2400" b="1" dirty="0" smtClean="0"/>
              <a:t> Для </a:t>
            </a:r>
            <a:r>
              <a:rPr lang="ru-RU" sz="2400" b="1" dirty="0"/>
              <a:t>сбора информации от детей в семьях и их родителей </a:t>
            </a:r>
            <a:r>
              <a:rPr lang="ru-RU" sz="2400" dirty="0"/>
              <a:t>использовался отдельный комплект инструментов: опросный лист для родителей, опросный лист для детей, бланк наблюдения специалиста для заполнения сразу после посещения семьи. Опросники для детей и родителей содержали как закрытые, так и открытые вопросы.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Методология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009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Объем полученной информации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379993"/>
              </p:ext>
            </p:extLst>
          </p:nvPr>
        </p:nvGraphicFramePr>
        <p:xfrm>
          <a:off x="595313" y="1425575"/>
          <a:ext cx="8454094" cy="23774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735314">
                  <a:extLst>
                    <a:ext uri="{9D8B030D-6E8A-4147-A177-3AD203B41FA5}">
                      <a16:colId xmlns:a16="http://schemas.microsoft.com/office/drawing/2014/main" xmlns="" val="1286092325"/>
                    </a:ext>
                  </a:extLst>
                </a:gridCol>
                <a:gridCol w="2704482">
                  <a:extLst>
                    <a:ext uri="{9D8B030D-6E8A-4147-A177-3AD203B41FA5}">
                      <a16:colId xmlns:a16="http://schemas.microsoft.com/office/drawing/2014/main" xmlns="" val="2066761862"/>
                    </a:ext>
                  </a:extLst>
                </a:gridCol>
                <a:gridCol w="2014298">
                  <a:extLst>
                    <a:ext uri="{9D8B030D-6E8A-4147-A177-3AD203B41FA5}">
                      <a16:colId xmlns:a16="http://schemas.microsoft.com/office/drawing/2014/main" xmlns="" val="38470746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31</a:t>
                      </a:r>
                      <a:r>
                        <a:rPr lang="ru-RU" baseline="0" dirty="0" smtClean="0">
                          <a:solidFill>
                            <a:schemeClr val="accent1"/>
                          </a:solidFill>
                        </a:rPr>
                        <a:t> случай работы специалистов, описанный по единой </a:t>
                      </a:r>
                      <a:r>
                        <a:rPr lang="ru-RU" baseline="0" dirty="0" smtClean="0">
                          <a:solidFill>
                            <a:schemeClr val="accent1"/>
                          </a:solidFill>
                        </a:rPr>
                        <a:t>форме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По</a:t>
                      </a:r>
                      <a:r>
                        <a:rPr lang="ru-RU" baseline="0" dirty="0" smtClean="0">
                          <a:solidFill>
                            <a:schemeClr val="accent1"/>
                          </a:solidFill>
                        </a:rPr>
                        <a:t> 14 случаям проведен опрос детей и/или родителей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5717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15 завершенных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3 незавершенных к моменту передачи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10 неуспешных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по</a:t>
                      </a:r>
                      <a:r>
                        <a:rPr lang="ru-RU" baseline="0" dirty="0" smtClean="0">
                          <a:solidFill>
                            <a:schemeClr val="accent1"/>
                          </a:solidFill>
                        </a:rPr>
                        <a:t> 3 недостаточно данных</a:t>
                      </a:r>
                      <a:endParaRPr lang="ru-RU" dirty="0" smtClean="0">
                        <a:solidFill>
                          <a:schemeClr val="accent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7 успешных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5 неуспешных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2 незавершенных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9 в ДУ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accent1"/>
                          </a:solidFill>
                        </a:rPr>
                        <a:t>5 в семье</a:t>
                      </a:r>
                      <a:endParaRPr lang="ru-RU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597056309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42375" y="4058815"/>
            <a:ext cx="83070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accent1"/>
                </a:solidFill>
                <a:latin typeface="+mn-lt"/>
                <a:ea typeface="+mn-ea"/>
              </a:rPr>
              <a:t>В целом из 31 описанных случаев только 20 оказались допустимого для анализа качества. </a:t>
            </a:r>
          </a:p>
        </p:txBody>
      </p:sp>
    </p:spTree>
    <p:extLst>
      <p:ext uri="{BB962C8B-B14F-4D97-AF65-F5344CB8AC3E}">
        <p14:creationId xmlns:p14="http://schemas.microsoft.com/office/powerpoint/2010/main" val="3208557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Результаты исследования в деталях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118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228905"/>
              </p:ext>
            </p:extLst>
          </p:nvPr>
        </p:nvGraphicFramePr>
        <p:xfrm>
          <a:off x="571801" y="1169775"/>
          <a:ext cx="8712200" cy="4886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«Статистическое» описание технологии </a:t>
            </a:r>
            <a:br>
              <a:rPr lang="ru-RU" dirty="0" smtClean="0"/>
            </a:br>
            <a:r>
              <a:rPr lang="ru-RU" dirty="0" smtClean="0"/>
              <a:t>(всего 31 случай)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38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460762"/>
              </p:ext>
            </p:extLst>
          </p:nvPr>
        </p:nvGraphicFramePr>
        <p:xfrm>
          <a:off x="168165" y="1169775"/>
          <a:ext cx="9561238" cy="381546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780108">
                  <a:extLst>
                    <a:ext uri="{9D8B030D-6E8A-4147-A177-3AD203B41FA5}">
                      <a16:colId xmlns:a16="http://schemas.microsoft.com/office/drawing/2014/main" xmlns="" val="3917124325"/>
                    </a:ext>
                  </a:extLst>
                </a:gridCol>
                <a:gridCol w="4781130">
                  <a:extLst>
                    <a:ext uri="{9D8B030D-6E8A-4147-A177-3AD203B41FA5}">
                      <a16:colId xmlns:a16="http://schemas.microsoft.com/office/drawing/2014/main" xmlns="" val="6265953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Кол-во случаев, где специалисты решали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kern="120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следующие задачи: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159013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26 </a:t>
                      </a:r>
                      <a:r>
                        <a:rPr lang="en-US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||||||||||||||||||||||||||</a:t>
                      </a:r>
                      <a:endParaRPr lang="ru-RU" sz="1800" kern="1200" dirty="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сбор информации 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2158289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23 |||||||||||||||||||||||</a:t>
                      </a:r>
                      <a:endParaRPr lang="ru-RU" sz="1800" kern="1200" dirty="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B970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работа с кровной семьей / родственниками</a:t>
                      </a:r>
                    </a:p>
                  </a:txBody>
                  <a:tcPr marL="68580" marR="68580" marT="0" marB="0" anchor="b">
                    <a:solidFill>
                      <a:srgbClr val="FB97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3844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21 |||||||||||||||||||||</a:t>
                      </a:r>
                      <a:endParaRPr lang="ru-RU" sz="1800" kern="1200" dirty="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6CB33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диагностика ребенка </a:t>
                      </a:r>
                    </a:p>
                  </a:txBody>
                  <a:tcPr marL="68580" marR="68580" marT="0" marB="0" anchor="b">
                    <a:solidFill>
                      <a:srgbClr val="6CB3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6020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19 |||||||||||||||||||</a:t>
                      </a:r>
                      <a:endParaRPr lang="ru-RU" sz="1800" kern="1200" dirty="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B970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подготовка родных к контакту </a:t>
                      </a:r>
                    </a:p>
                  </a:txBody>
                  <a:tcPr marL="68580" marR="68580" marT="0" marB="0" anchor="b">
                    <a:solidFill>
                      <a:srgbClr val="FB97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6599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19 |||||||||||||||||||</a:t>
                      </a:r>
                      <a:endParaRPr lang="ru-RU" sz="1800" kern="1200" dirty="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6CB33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психологическая работа с ребенком </a:t>
                      </a:r>
                    </a:p>
                  </a:txBody>
                  <a:tcPr marL="68580" marR="68580" marT="0" marB="0" anchor="b">
                    <a:solidFill>
                      <a:srgbClr val="6CB3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5075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16 ||||||||||||||||</a:t>
                      </a:r>
                      <a:endParaRPr lang="ru-RU" sz="1800" kern="120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поддержание и развитие контакта 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8780264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14 ||||||||||||||</a:t>
                      </a:r>
                      <a:endParaRPr lang="ru-RU" sz="1800" kern="120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организация и проведение первых контактов 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89116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14 ||||||||||||||</a:t>
                      </a:r>
                      <a:endParaRPr lang="ru-RU" sz="1800" kern="1200" dirty="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6CB33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подготовка ребенка к контакту </a:t>
                      </a:r>
                    </a:p>
                  </a:txBody>
                  <a:tcPr marL="68580" marR="68580" marT="0" marB="0" anchor="b">
                    <a:solidFill>
                      <a:srgbClr val="6CB3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0953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 ||||||||</a:t>
                      </a:r>
                      <a:endParaRPr lang="ru-RU" sz="1800" kern="1200" dirty="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сопровождение ребенка в семье 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2377884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 |||||||</a:t>
                      </a:r>
                      <a:endParaRPr lang="ru-RU" sz="1800" kern="1200" dirty="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B970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диагностика родителей </a:t>
                      </a:r>
                    </a:p>
                  </a:txBody>
                  <a:tcPr marL="68580" marR="68580" marT="0" marB="0" anchor="b">
                    <a:solidFill>
                      <a:srgbClr val="FB97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21213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6</a:t>
                      </a:r>
                      <a:r>
                        <a:rPr lang="en-US" sz="1800" kern="120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 ||||||</a:t>
                      </a:r>
                      <a:endParaRPr lang="ru-RU" sz="1800" kern="120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подготовка к перемещению в семью 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8715686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 |||</a:t>
                      </a:r>
                      <a:endParaRPr lang="ru-RU" sz="1800" kern="1200" dirty="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подбор приемной семьи 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576947746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Воронка задач, решаемых командой проекта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8004" y="5033456"/>
            <a:ext cx="4953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800" dirty="0">
                <a:solidFill>
                  <a:srgbClr val="7A4C37"/>
                </a:solidFill>
                <a:latin typeface="+mj-lt"/>
                <a:ea typeface="ＭＳ Ｐゴシック" pitchFamily="-112" charset="-128"/>
                <a:cs typeface="Arial" panose="020B0604020202020204" pitchFamily="34" charset="0"/>
              </a:rPr>
              <a:t>цветом </a:t>
            </a:r>
            <a:r>
              <a:rPr lang="ru-RU" sz="1800" dirty="0" smtClean="0">
                <a:solidFill>
                  <a:srgbClr val="7A4C37"/>
                </a:solidFill>
                <a:latin typeface="+mj-lt"/>
                <a:ea typeface="ＭＳ Ｐゴシック" pitchFamily="-112" charset="-128"/>
                <a:cs typeface="Arial" panose="020B0604020202020204" pitchFamily="34" charset="0"/>
              </a:rPr>
              <a:t>выделена: </a:t>
            </a:r>
          </a:p>
          <a:p>
            <a:r>
              <a:rPr lang="ru-RU" sz="1800" dirty="0">
                <a:solidFill>
                  <a:srgbClr val="7A4C37"/>
                </a:solidFill>
                <a:latin typeface="+mj-lt"/>
                <a:ea typeface="ＭＳ Ｐゴシック" pitchFamily="-112" charset="-128"/>
                <a:cs typeface="Arial" panose="020B0604020202020204" pitchFamily="34" charset="0"/>
              </a:rPr>
              <a:t/>
            </a:r>
            <a:br>
              <a:rPr lang="ru-RU" sz="1800" dirty="0">
                <a:solidFill>
                  <a:srgbClr val="7A4C37"/>
                </a:solidFill>
                <a:latin typeface="+mj-lt"/>
                <a:ea typeface="ＭＳ Ｐゴシック" pitchFamily="-112" charset="-128"/>
                <a:cs typeface="Arial" panose="020B0604020202020204" pitchFamily="34" charset="0"/>
              </a:rPr>
            </a:br>
            <a:endParaRPr lang="ru-RU" sz="1800" dirty="0">
              <a:solidFill>
                <a:srgbClr val="7A4C37"/>
              </a:solidFill>
              <a:latin typeface="+mj-lt"/>
              <a:ea typeface="ＭＳ Ｐゴシック" pitchFamily="-112" charset="-128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618383"/>
              </p:ext>
            </p:extLst>
          </p:nvPr>
        </p:nvGraphicFramePr>
        <p:xfrm>
          <a:off x="448004" y="5440817"/>
          <a:ext cx="7214037" cy="785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14037">
                  <a:extLst>
                    <a:ext uri="{9D8B030D-6E8A-4147-A177-3AD203B41FA5}">
                      <a16:colId xmlns:a16="http://schemas.microsoft.com/office/drawing/2014/main" xmlns="" val="4062594436"/>
                    </a:ext>
                  </a:extLst>
                </a:gridCol>
              </a:tblGrid>
              <a:tr h="340768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работа с ребенком; </a:t>
                      </a:r>
                      <a:endParaRPr lang="ru-RU" sz="1800" b="0" kern="1200" dirty="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CB3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1878774"/>
                  </a:ext>
                </a:extLst>
              </a:tr>
              <a:tr h="41952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7A4C37"/>
                          </a:solidFill>
                          <a:latin typeface="+mj-lt"/>
                          <a:ea typeface="ＭＳ Ｐゴシック" pitchFamily="-112" charset="-128"/>
                          <a:cs typeface="Arial" panose="020B0604020202020204" pitchFamily="34" charset="0"/>
                        </a:rPr>
                        <a:t>работа с кровной семьей / родственниками / бывшими опекунами</a:t>
                      </a:r>
                      <a:endParaRPr lang="ru-RU" sz="1800" kern="1200" dirty="0">
                        <a:solidFill>
                          <a:srgbClr val="7A4C37"/>
                        </a:solidFill>
                        <a:latin typeface="+mj-lt"/>
                        <a:ea typeface="ＭＳ Ｐゴシック" pitchFamily="-112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B97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1250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708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работы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7352" y="651642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69664281"/>
              </p:ext>
            </p:extLst>
          </p:nvPr>
        </p:nvGraphicFramePr>
        <p:xfrm>
          <a:off x="446690" y="1337939"/>
          <a:ext cx="9459310" cy="477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543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71801" y="1169775"/>
            <a:ext cx="8712200" cy="4886419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/>
              <a:t>В целом, 15 случаев были признаны командой успешными (48</a:t>
            </a:r>
            <a:r>
              <a:rPr lang="ru-RU" sz="2000" b="1" dirty="0" smtClean="0"/>
              <a:t>%):</a:t>
            </a:r>
          </a:p>
          <a:p>
            <a:r>
              <a:rPr lang="ru-RU" sz="2000" dirty="0" smtClean="0"/>
              <a:t> Ребенок </a:t>
            </a:r>
            <a:r>
              <a:rPr lang="ru-RU" sz="2000" dirty="0"/>
              <a:t>вернулся в кровную семью – 5 случаев; </a:t>
            </a:r>
            <a:endParaRPr lang="ru-RU" sz="2000" dirty="0" smtClean="0"/>
          </a:p>
          <a:p>
            <a:r>
              <a:rPr lang="ru-RU" sz="2000" dirty="0"/>
              <a:t> </a:t>
            </a:r>
            <a:r>
              <a:rPr lang="ru-RU" sz="2000" dirty="0" smtClean="0"/>
              <a:t>Ребенок вернулся в </a:t>
            </a:r>
            <a:r>
              <a:rPr lang="ru-RU" sz="2000" dirty="0"/>
              <a:t>семью родственников – 2; </a:t>
            </a:r>
            <a:endParaRPr lang="ru-RU" sz="2000" dirty="0" smtClean="0"/>
          </a:p>
          <a:p>
            <a:r>
              <a:rPr lang="ru-RU" sz="2000" dirty="0" smtClean="0"/>
              <a:t> Ребенок перешел </a:t>
            </a:r>
            <a:r>
              <a:rPr lang="ru-RU" sz="2000" dirty="0"/>
              <a:t>в приемную семью – 1; </a:t>
            </a:r>
          </a:p>
          <a:p>
            <a:r>
              <a:rPr lang="ru-RU" sz="2000" dirty="0" smtClean="0"/>
              <a:t> Ребенок </a:t>
            </a:r>
            <a:r>
              <a:rPr lang="ru-RU" sz="2000" dirty="0"/>
              <a:t>остался в ДУ, однако улучшилась регулярность и качество контакта с семьей, а также психологическое/эмоциональное состояние -  7 случаев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b="1" dirty="0" smtClean="0"/>
              <a:t>10 </a:t>
            </a:r>
            <a:r>
              <a:rPr lang="ru-RU" sz="2000" b="1" dirty="0"/>
              <a:t>случаев были признаны неуспешными (32</a:t>
            </a:r>
            <a:r>
              <a:rPr lang="ru-RU" sz="2000" b="1" dirty="0" smtClean="0"/>
              <a:t>%): </a:t>
            </a:r>
            <a:endParaRPr lang="ru-RU" sz="2000" b="1" dirty="0"/>
          </a:p>
          <a:p>
            <a:r>
              <a:rPr lang="ru-RU" sz="2000" dirty="0" smtClean="0"/>
              <a:t> Ребенок </a:t>
            </a:r>
            <a:r>
              <a:rPr lang="ru-RU" sz="2000" dirty="0"/>
              <a:t>остался в интернате, и качество контакта с семьей не улучшилось (в одном случае даже ухудшилось); </a:t>
            </a:r>
          </a:p>
          <a:p>
            <a:r>
              <a:rPr lang="ru-RU" sz="2000" dirty="0" smtClean="0"/>
              <a:t> Ребенок </a:t>
            </a:r>
            <a:r>
              <a:rPr lang="ru-RU" sz="2000" dirty="0"/>
              <a:t>остался в интернате, качество контакта с семьей, его состояние и поведение улучшилось, но в семье ничего не изменилось или ухудшилось;</a:t>
            </a:r>
          </a:p>
          <a:p>
            <a:r>
              <a:rPr lang="ru-RU" sz="2000" dirty="0" smtClean="0"/>
              <a:t> Ребенок </a:t>
            </a:r>
            <a:r>
              <a:rPr lang="ru-RU" sz="2000" dirty="0" err="1"/>
              <a:t>выпустился</a:t>
            </a:r>
            <a:r>
              <a:rPr lang="ru-RU" sz="2000" dirty="0"/>
              <a:t> из ДУ и ушел в армию; </a:t>
            </a:r>
          </a:p>
          <a:p>
            <a:r>
              <a:rPr lang="ru-RU" sz="2000" dirty="0" smtClean="0"/>
              <a:t> Ребенок </a:t>
            </a:r>
            <a:r>
              <a:rPr lang="ru-RU" sz="2000" dirty="0"/>
              <a:t>умер.</a:t>
            </a:r>
          </a:p>
          <a:p>
            <a:endParaRPr lang="ru-RU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241278"/>
      </p:ext>
    </p:extLst>
  </p:cSld>
  <p:clrMapOvr>
    <a:masterClrMapping/>
  </p:clrMapOvr>
</p:sld>
</file>

<file path=ppt/theme/theme1.xml><?xml version="1.0" encoding="utf-8"?>
<a:theme xmlns:a="http://schemas.openxmlformats.org/drawingml/2006/main" name="1_Presentation Template White">
  <a:themeElements>
    <a:clrScheme name="Дети наши">
      <a:dk1>
        <a:srgbClr val="FFFFFF"/>
      </a:dk1>
      <a:lt1>
        <a:srgbClr val="FFFFFF"/>
      </a:lt1>
      <a:dk2>
        <a:srgbClr val="7C3520"/>
      </a:dk2>
      <a:lt2>
        <a:srgbClr val="7C3520"/>
      </a:lt2>
      <a:accent1>
        <a:srgbClr val="7C3520"/>
      </a:accent1>
      <a:accent2>
        <a:srgbClr val="F3901D"/>
      </a:accent2>
      <a:accent3>
        <a:srgbClr val="6CB33F"/>
      </a:accent3>
      <a:accent4>
        <a:srgbClr val="B88B73"/>
      </a:accent4>
      <a:accent5>
        <a:srgbClr val="FBB161"/>
      </a:accent5>
      <a:accent6>
        <a:srgbClr val="A0CF67"/>
      </a:accent6>
      <a:hlink>
        <a:srgbClr val="6CB33F"/>
      </a:hlink>
      <a:folHlink>
        <a:srgbClr val="A0CF67"/>
      </a:folHlink>
    </a:clrScheme>
    <a:fontScheme name="Другая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esentation Template Whi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 Template Whi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Template Whi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Template Whi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Template Whi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Template Whi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Template Whi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ШАБЛОН_2017.pptx" id="{FC701304-860D-456A-959E-1C66BA628DA9}" vid="{9931BB99-57E5-4507-90E7-F0016BABF5C9}"/>
    </a:ext>
  </a:extLst>
</a:theme>
</file>

<file path=ppt/theme/theme2.xml><?xml version="1.0" encoding="utf-8"?>
<a:theme xmlns:a="http://schemas.openxmlformats.org/drawingml/2006/main" name="2_Presentation Template White">
  <a:themeElements>
    <a:clrScheme name="Дети наши">
      <a:dk1>
        <a:srgbClr val="FFFFFF"/>
      </a:dk1>
      <a:lt1>
        <a:srgbClr val="FFFFFF"/>
      </a:lt1>
      <a:dk2>
        <a:srgbClr val="7C3520"/>
      </a:dk2>
      <a:lt2>
        <a:srgbClr val="7C3520"/>
      </a:lt2>
      <a:accent1>
        <a:srgbClr val="7C3520"/>
      </a:accent1>
      <a:accent2>
        <a:srgbClr val="F3901D"/>
      </a:accent2>
      <a:accent3>
        <a:srgbClr val="6CB33F"/>
      </a:accent3>
      <a:accent4>
        <a:srgbClr val="B88B73"/>
      </a:accent4>
      <a:accent5>
        <a:srgbClr val="FBB161"/>
      </a:accent5>
      <a:accent6>
        <a:srgbClr val="A0CF67"/>
      </a:accent6>
      <a:hlink>
        <a:srgbClr val="6CB33F"/>
      </a:hlink>
      <a:folHlink>
        <a:srgbClr val="A0CF67"/>
      </a:folHlink>
    </a:clrScheme>
    <a:fontScheme name="Другая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esentation Template Whi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 Template Whi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Template Whi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Template Whi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Template Whi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Template Whi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Template Whi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ШАБЛОН_2017.pptx" id="{FC701304-860D-456A-959E-1C66BA628DA9}" vid="{1BDBF29A-1936-4552-86CB-8DE294CDFB2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ШАБЛОН_2017</Template>
  <TotalTime>655</TotalTime>
  <Words>1394</Words>
  <Application>Microsoft Office PowerPoint</Application>
  <PresentationFormat>Лист A4 (210x297 мм)</PresentationFormat>
  <Paragraphs>142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1_Presentation Template White</vt:lpstr>
      <vt:lpstr>2_Presentation Template White</vt:lpstr>
      <vt:lpstr>ОЦЕНКА ТЕХНОЛОГИИ РАБОТЫ С КРОВНЫМИ СЕМЬЯМИ ВОСПИТАННИКОВ ДЕТСКИХ СИРОТСКИХ УЧРЕЖДЕНИЙ, РЕАЛИЗУЕМОЙ В РАМКАХ ПРОЕКТА «НЕ РАЗЛЕЙ ВОДА. СМОЛЕНСКАЯ ОБЛАСТЬ»</vt:lpstr>
      <vt:lpstr> Цель проведения оценки </vt:lpstr>
      <vt:lpstr>Методология</vt:lpstr>
      <vt:lpstr>Объем полученной информации</vt:lpstr>
      <vt:lpstr>Презентация PowerPoint</vt:lpstr>
      <vt:lpstr>«Статистическое» описание технологии  (всего 31 случай)</vt:lpstr>
      <vt:lpstr>Воронка задач, решаемых командой проекта</vt:lpstr>
      <vt:lpstr>Результаты работы</vt:lpstr>
      <vt:lpstr>Результаты работы</vt:lpstr>
      <vt:lpstr>Результаты интервью детей и родителей</vt:lpstr>
      <vt:lpstr>Результаты интервью детей и родителей</vt:lpstr>
      <vt:lpstr>Выводы по итогам исследования</vt:lpstr>
      <vt:lpstr>Выводы по итогам исследования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Penzova, Varvara</dc:creator>
  <cp:lastModifiedBy>Наталия Фреик</cp:lastModifiedBy>
  <cp:revision>26</cp:revision>
  <dcterms:created xsi:type="dcterms:W3CDTF">2019-01-18T08:13:41Z</dcterms:created>
  <dcterms:modified xsi:type="dcterms:W3CDTF">2019-06-18T11:18:08Z</dcterms:modified>
</cp:coreProperties>
</file>