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715000" type="screen16x1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96" y="5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BFE11-C138-42F6-9A11-499F22837049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04B8-3D0A-4D51-9AAB-5920AD969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0B7DB-6F64-48EF-85F6-430D5FD8E196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A06DF-3FAE-4A1E-BAEA-72230F813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EF52B-9EC4-4093-891F-2D55D6BDD8FF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4C90C-095B-4665-9CE2-91C138352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A39E4-B6FF-4C60-98D0-9B17169766F6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CEBFB-4F15-4841-A662-39221EDE9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DE861-7125-47ED-9CC9-F0CEF6B7CC0D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8F914-A72F-4E50-8E0F-5CC0CD286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274F-0487-4517-B3F2-AE4FDF9291BA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506D4-F8A9-4E49-85CE-FD71206B4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01BAC-E606-47A4-A65D-2EB29209B320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6B737-2760-4C52-BB76-5EB796E624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81995-C624-46AB-8312-ADB703308788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7A85E-A731-4A3B-91F4-3ABDEF247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6DC65-5638-4651-933E-18FC6127F699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8D2DD-6D5E-42B3-8405-F6F075EB9C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56D0E-EF1F-4AB3-986E-434096563AF9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757AD-ABF6-429D-B067-0ABD1C652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71C-BA61-4DE3-949C-2F37144D51B6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AAEE8-F6C4-47BF-9498-4353E78F6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78F66B-3911-4E18-9E5C-78E614060F06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91660C-9209-4B30-80B8-E44A91663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/>
          <p:cNvCxnSpPr/>
          <p:nvPr/>
        </p:nvCxnSpPr>
        <p:spPr>
          <a:xfrm>
            <a:off x="7156450" y="4230688"/>
            <a:ext cx="3175" cy="22066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ot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3635375" y="1633538"/>
            <a:ext cx="2614613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Straight Connector 1037"/>
          <p:cNvCxnSpPr/>
          <p:nvPr/>
        </p:nvCxnSpPr>
        <p:spPr>
          <a:xfrm flipV="1">
            <a:off x="1403350" y="3459163"/>
            <a:ext cx="0" cy="14446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Straight Connector 1039"/>
          <p:cNvCxnSpPr/>
          <p:nvPr/>
        </p:nvCxnSpPr>
        <p:spPr>
          <a:xfrm flipV="1">
            <a:off x="2195513" y="3459163"/>
            <a:ext cx="0" cy="1492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268538" y="190500"/>
            <a:ext cx="4606925" cy="669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Calibri" pitchFamily="34" charset="0"/>
                <a:ea typeface="Roboto Black"/>
                <a:cs typeface="Lato Black"/>
              </a:rPr>
              <a:t>Дерево результатов Практики</a:t>
            </a:r>
            <a:endParaRPr lang="en-US" sz="1400" b="1">
              <a:latin typeface="Calibri" pitchFamily="34" charset="0"/>
              <a:ea typeface="Roboto Black"/>
              <a:cs typeface="Lato Black"/>
            </a:endParaRPr>
          </a:p>
          <a:p>
            <a:pPr algn="ctr"/>
            <a:r>
              <a:rPr lang="ru-RU" sz="1400" b="1">
                <a:latin typeface="Calibri" pitchFamily="34" charset="0"/>
                <a:ea typeface="Roboto Black"/>
                <a:cs typeface="Lato Black"/>
              </a:rPr>
              <a:t>«</a:t>
            </a:r>
            <a:r>
              <a:rPr lang="ru-RU" altLang="ru-RU" sz="1000" b="1">
                <a:solidFill>
                  <a:srgbClr val="FF0000"/>
                </a:solidFill>
                <a:latin typeface="Calibri" pitchFamily="34" charset="0"/>
                <a:ea typeface="Roboto Black"/>
              </a:rPr>
              <a:t>Семейный букет» по апробации инновационной технологии сопровождения замещающих семей в сельской местности</a:t>
            </a:r>
            <a:r>
              <a:rPr lang="ru-RU" sz="1000" b="1">
                <a:latin typeface="Calibri" pitchFamily="34" charset="0"/>
                <a:ea typeface="Roboto Black"/>
              </a:rPr>
              <a:t>»</a:t>
            </a:r>
            <a:endParaRPr lang="ru-RU" sz="1000">
              <a:latin typeface="Calibri" pitchFamily="34" charset="0"/>
              <a:ea typeface="Roboto Black"/>
            </a:endParaRPr>
          </a:p>
        </p:txBody>
      </p:sp>
      <p:pic>
        <p:nvPicPr>
          <p:cNvPr id="133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227013"/>
            <a:ext cx="16398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hevron 7"/>
          <p:cNvSpPr/>
          <p:nvPr/>
        </p:nvSpPr>
        <p:spPr>
          <a:xfrm rot="10800000">
            <a:off x="6270625" y="912813"/>
            <a:ext cx="503238" cy="360362"/>
          </a:xfrm>
          <a:prstGeom prst="chevron">
            <a:avLst>
              <a:gd name="adj" fmla="val 32524"/>
            </a:avLst>
          </a:prstGeom>
          <a:solidFill>
            <a:srgbClr val="294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>
              <a:solidFill>
                <a:schemeClr val="bg1"/>
              </a:solidFill>
              <a:latin typeface="+mj-lt"/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 rot="10800000">
            <a:off x="6219825" y="912813"/>
            <a:ext cx="314325" cy="360362"/>
          </a:xfrm>
          <a:prstGeom prst="rect">
            <a:avLst/>
          </a:prstGeom>
          <a:solidFill>
            <a:srgbClr val="294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>
              <a:solidFill>
                <a:schemeClr val="bg1"/>
              </a:solidFill>
              <a:latin typeface="+mj-lt"/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52946" y="897378"/>
            <a:ext cx="461213" cy="360199"/>
            <a:chOff x="1607176" y="1018951"/>
            <a:chExt cx="795568" cy="503373"/>
          </a:xfrm>
          <a:solidFill>
            <a:srgbClr val="29486D"/>
          </a:solidFill>
        </p:grpSpPr>
        <p:sp>
          <p:nvSpPr>
            <p:cNvPr id="11" name="Chevron 10"/>
            <p:cNvSpPr/>
            <p:nvPr/>
          </p:nvSpPr>
          <p:spPr>
            <a:xfrm>
              <a:off x="1607176" y="1018951"/>
              <a:ext cx="795568" cy="503373"/>
            </a:xfrm>
            <a:prstGeom prst="chevron">
              <a:avLst>
                <a:gd name="adj" fmla="val 3252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800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Roboto Black" panose="02000000000000000000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84289" y="1018951"/>
              <a:ext cx="314975" cy="5033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800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Roboto Black" panose="02000000000000000000" pitchFamily="2" charset="0"/>
              </a:endParaRPr>
            </a:p>
          </p:txBody>
        </p:sp>
      </p:grpSp>
      <p:sp>
        <p:nvSpPr>
          <p:cNvPr id="13" name="Right Triangle 12"/>
          <p:cNvSpPr/>
          <p:nvPr/>
        </p:nvSpPr>
        <p:spPr>
          <a:xfrm rot="10800000">
            <a:off x="2773363" y="1201738"/>
            <a:ext cx="142875" cy="55562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94000" y="841375"/>
            <a:ext cx="3560763" cy="360363"/>
          </a:xfrm>
          <a:prstGeom prst="rect">
            <a:avLst/>
          </a:prstGeom>
          <a:solidFill>
            <a:srgbClr val="315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Дети воспитываются в одной </a:t>
            </a:r>
            <a:r>
              <a:rPr lang="ru-RU" sz="800" dirty="0" err="1"/>
              <a:t>приемной</a:t>
            </a:r>
            <a:r>
              <a:rPr lang="ru-RU" sz="800" dirty="0"/>
              <a:t> семье до 18 лет </a:t>
            </a:r>
          </a:p>
          <a:p>
            <a:pPr marL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/>
              <a:t>(Отсутствие вторичных отказов </a:t>
            </a:r>
            <a:r>
              <a:rPr lang="ru-RU" sz="800" b="1" dirty="0" err="1"/>
              <a:t>приемных</a:t>
            </a:r>
            <a:r>
              <a:rPr lang="ru-RU" sz="800" b="1" dirty="0"/>
              <a:t> родителей от детей )</a:t>
            </a:r>
            <a:endParaRPr lang="ru-RU" sz="800" dirty="0"/>
          </a:p>
        </p:txBody>
      </p:sp>
      <p:sp>
        <p:nvSpPr>
          <p:cNvPr id="15" name="Right Triangle 14"/>
          <p:cNvSpPr/>
          <p:nvPr/>
        </p:nvSpPr>
        <p:spPr>
          <a:xfrm rot="10800000" flipH="1">
            <a:off x="6224588" y="1201738"/>
            <a:ext cx="142875" cy="55562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pic>
        <p:nvPicPr>
          <p:cNvPr id="13325" name="Picture 3" descr="C:\Users\jsviridova\Desktop\YouDo\Фонд Тимченко\Деревья\correct-symbo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960438"/>
            <a:ext cx="117475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ounded Rectangle 16"/>
          <p:cNvSpPr/>
          <p:nvPr/>
        </p:nvSpPr>
        <p:spPr>
          <a:xfrm>
            <a:off x="939800" y="1562100"/>
            <a:ext cx="2695575" cy="409575"/>
          </a:xfrm>
          <a:prstGeom prst="roundRect">
            <a:avLst>
              <a:gd name="adj" fmla="val 0"/>
            </a:avLst>
          </a:prstGeom>
          <a:solidFill>
            <a:srgbClr val="03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/>
              <a:t>Улучшение детско-родительских отношений</a:t>
            </a:r>
          </a:p>
          <a:p>
            <a:pPr marL="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(формирование бесконфликтных отношений)</a:t>
            </a:r>
          </a:p>
        </p:txBody>
      </p:sp>
      <p:sp>
        <p:nvSpPr>
          <p:cNvPr id="18" name="Right Triangle 17"/>
          <p:cNvSpPr/>
          <p:nvPr/>
        </p:nvSpPr>
        <p:spPr>
          <a:xfrm rot="10800000">
            <a:off x="935038" y="1966913"/>
            <a:ext cx="144462" cy="77787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9" name="Right Triangle 18"/>
          <p:cNvSpPr/>
          <p:nvPr/>
        </p:nvSpPr>
        <p:spPr>
          <a:xfrm rot="10800000" flipH="1">
            <a:off x="3492500" y="1966913"/>
            <a:ext cx="142875" cy="77787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176963" y="1562100"/>
            <a:ext cx="2695575" cy="409575"/>
          </a:xfrm>
          <a:prstGeom prst="roundRect">
            <a:avLst>
              <a:gd name="adj" fmla="val 0"/>
            </a:avLst>
          </a:prstGeom>
          <a:solidFill>
            <a:srgbClr val="03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Улучшение благополучия детей </a:t>
            </a:r>
            <a:r>
              <a:rPr lang="ru-RU" sz="800" dirty="0" smtClean="0"/>
              <a:t>и родителей (удалось преодолеть </a:t>
            </a:r>
            <a:r>
              <a:rPr lang="ru-RU" sz="800" dirty="0"/>
              <a:t>кризис  в отношении  </a:t>
            </a:r>
            <a:r>
              <a:rPr lang="ru-RU" sz="800" dirty="0" smtClean="0"/>
              <a:t>в приемной семье)</a:t>
            </a:r>
            <a:endParaRPr lang="ru-RU" sz="800" dirty="0"/>
          </a:p>
        </p:txBody>
      </p:sp>
      <p:sp>
        <p:nvSpPr>
          <p:cNvPr id="25" name="Right Triangle 24"/>
          <p:cNvSpPr/>
          <p:nvPr/>
        </p:nvSpPr>
        <p:spPr>
          <a:xfrm rot="10800000">
            <a:off x="6172200" y="1966913"/>
            <a:ext cx="142875" cy="77787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26" name="Right Triangle 25"/>
          <p:cNvSpPr/>
          <p:nvPr/>
        </p:nvSpPr>
        <p:spPr>
          <a:xfrm rot="10800000" flipH="1">
            <a:off x="8728075" y="1966913"/>
            <a:ext cx="144463" cy="77787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pic>
        <p:nvPicPr>
          <p:cNvPr id="13332" name="Picture 3" descr="C:\Users\jsviridova\Desktop\YouDo\Фонд Тимченко\Деревья\correct-symbo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0763" y="1708150"/>
            <a:ext cx="117475" cy="11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ounded Rectangle 27"/>
          <p:cNvSpPr/>
          <p:nvPr/>
        </p:nvSpPr>
        <p:spPr>
          <a:xfrm>
            <a:off x="1444625" y="2193925"/>
            <a:ext cx="2190750" cy="411163"/>
          </a:xfrm>
          <a:prstGeom prst="roundRect">
            <a:avLst>
              <a:gd name="adj" fmla="val 0"/>
            </a:avLst>
          </a:prstGeom>
          <a:solidFill>
            <a:srgbClr val="03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Снижено психоэмоциональное напряжение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в семьях (Улучшение психологического климата в семье)</a:t>
            </a:r>
          </a:p>
        </p:txBody>
      </p:sp>
      <p:sp>
        <p:nvSpPr>
          <p:cNvPr id="29" name="Right Triangle 28"/>
          <p:cNvSpPr/>
          <p:nvPr/>
        </p:nvSpPr>
        <p:spPr>
          <a:xfrm rot="10800000">
            <a:off x="1438275" y="2600325"/>
            <a:ext cx="144463" cy="77788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30" name="Right Triangle 29"/>
          <p:cNvSpPr/>
          <p:nvPr/>
        </p:nvSpPr>
        <p:spPr>
          <a:xfrm rot="10800000" flipH="1">
            <a:off x="3490913" y="2600325"/>
            <a:ext cx="144462" cy="77788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57175" y="2816225"/>
            <a:ext cx="1430338" cy="533400"/>
          </a:xfrm>
          <a:prstGeom prst="roundRect">
            <a:avLst>
              <a:gd name="adj" fmla="val 0"/>
            </a:avLst>
          </a:prstGeom>
          <a:solidFill>
            <a:srgbClr val="03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/>
              <a:t>Повышение уровня родительских компетенций </a:t>
            </a:r>
            <a:endParaRPr lang="ru-RU" sz="800" dirty="0"/>
          </a:p>
        </p:txBody>
      </p:sp>
      <p:sp>
        <p:nvSpPr>
          <p:cNvPr id="32" name="Right Triangle 31"/>
          <p:cNvSpPr/>
          <p:nvPr/>
        </p:nvSpPr>
        <p:spPr>
          <a:xfrm rot="10800000">
            <a:off x="250825" y="3346450"/>
            <a:ext cx="144463" cy="76200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33" name="Right Triangle 32"/>
          <p:cNvSpPr/>
          <p:nvPr/>
        </p:nvSpPr>
        <p:spPr>
          <a:xfrm rot="10800000" flipH="1">
            <a:off x="1549400" y="3349625"/>
            <a:ext cx="144463" cy="77788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876425" y="2816225"/>
            <a:ext cx="1430338" cy="534988"/>
          </a:xfrm>
          <a:prstGeom prst="roundRect">
            <a:avLst>
              <a:gd name="adj" fmla="val 0"/>
            </a:avLst>
          </a:prstGeom>
          <a:solidFill>
            <a:srgbClr val="03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Улучшение психоэмоционального состояния детей  </a:t>
            </a:r>
            <a:r>
              <a:rPr lang="ru-RU" sz="800" dirty="0" smtClean="0"/>
              <a:t>и родителей</a:t>
            </a:r>
            <a:endParaRPr lang="ru-RU" sz="800" dirty="0"/>
          </a:p>
        </p:txBody>
      </p:sp>
      <p:sp>
        <p:nvSpPr>
          <p:cNvPr id="35" name="Right Triangle 34"/>
          <p:cNvSpPr/>
          <p:nvPr/>
        </p:nvSpPr>
        <p:spPr>
          <a:xfrm rot="10800000">
            <a:off x="1870075" y="3346450"/>
            <a:ext cx="144463" cy="77788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36" name="Right Triangle 35"/>
          <p:cNvSpPr/>
          <p:nvPr/>
        </p:nvSpPr>
        <p:spPr>
          <a:xfrm rot="10800000" flipH="1">
            <a:off x="3168650" y="3351213"/>
            <a:ext cx="144463" cy="77787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pic>
        <p:nvPicPr>
          <p:cNvPr id="13342" name="Picture 3" descr="C:\Users\jsviridova\Desktop\YouDo\Фонд Тимченко\Деревья\correct-symbo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016250"/>
            <a:ext cx="117475" cy="11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ounded Rectangle 37"/>
          <p:cNvSpPr/>
          <p:nvPr/>
        </p:nvSpPr>
        <p:spPr>
          <a:xfrm>
            <a:off x="6176963" y="2198688"/>
            <a:ext cx="2695575" cy="411162"/>
          </a:xfrm>
          <a:prstGeom prst="roundRect">
            <a:avLst>
              <a:gd name="adj" fmla="val 0"/>
            </a:avLst>
          </a:prstGeom>
          <a:solidFill>
            <a:srgbClr val="03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Выпускники детских домов, из </a:t>
            </a:r>
            <a:r>
              <a:rPr lang="ru-RU" sz="800" dirty="0" err="1"/>
              <a:t>приемных</a:t>
            </a:r>
            <a:r>
              <a:rPr lang="ru-RU" sz="800" dirty="0"/>
              <a:t> семей получили навыки  социального служения и успешной коммуникации в самостоятельной жизни </a:t>
            </a:r>
          </a:p>
        </p:txBody>
      </p:sp>
      <p:sp>
        <p:nvSpPr>
          <p:cNvPr id="39" name="Right Triangle 38"/>
          <p:cNvSpPr/>
          <p:nvPr/>
        </p:nvSpPr>
        <p:spPr>
          <a:xfrm rot="10800000">
            <a:off x="6172200" y="2605088"/>
            <a:ext cx="142875" cy="77787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40" name="Right Triangle 39"/>
          <p:cNvSpPr/>
          <p:nvPr/>
        </p:nvSpPr>
        <p:spPr>
          <a:xfrm rot="10800000" flipH="1">
            <a:off x="8728075" y="2605088"/>
            <a:ext cx="144463" cy="77787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502025" y="2816225"/>
            <a:ext cx="1430338" cy="539750"/>
          </a:xfrm>
          <a:prstGeom prst="roundRect">
            <a:avLst>
              <a:gd name="adj" fmla="val 0"/>
            </a:avLst>
          </a:prstGeom>
          <a:solidFill>
            <a:srgbClr val="03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Сформирован ресурс для взаимной поддержки </a:t>
            </a:r>
            <a:r>
              <a:rPr lang="ru-RU" sz="800" dirty="0" err="1"/>
              <a:t>приемных</a:t>
            </a:r>
            <a:r>
              <a:rPr lang="ru-RU" sz="800" dirty="0"/>
              <a:t> родителей ( равный равному)</a:t>
            </a:r>
          </a:p>
        </p:txBody>
      </p:sp>
      <p:sp>
        <p:nvSpPr>
          <p:cNvPr id="42" name="Right Triangle 41"/>
          <p:cNvSpPr/>
          <p:nvPr/>
        </p:nvSpPr>
        <p:spPr>
          <a:xfrm rot="10800000">
            <a:off x="3495675" y="3352800"/>
            <a:ext cx="144463" cy="76200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43" name="Right Triangle 42"/>
          <p:cNvSpPr/>
          <p:nvPr/>
        </p:nvSpPr>
        <p:spPr>
          <a:xfrm rot="10800000" flipH="1">
            <a:off x="4794250" y="3355975"/>
            <a:ext cx="142875" cy="77788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50825" y="3578225"/>
            <a:ext cx="1436688" cy="647700"/>
          </a:xfrm>
          <a:prstGeom prst="roundRect">
            <a:avLst>
              <a:gd name="adj" fmla="val 0"/>
            </a:avLst>
          </a:prstGeom>
          <a:solidFill>
            <a:srgbClr val="CBDD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ВИП (выездной информационно-психологический пункт: психологические, педагогические консультации по месту жительства)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93688" y="3614738"/>
            <a:ext cx="1354137" cy="5667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62138" y="3578225"/>
            <a:ext cx="1435100" cy="647700"/>
          </a:xfrm>
          <a:prstGeom prst="roundRect">
            <a:avLst>
              <a:gd name="adj" fmla="val 0"/>
            </a:avLst>
          </a:prstGeom>
          <a:solidFill>
            <a:srgbClr val="CBDD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РЦПС (Районный центр </a:t>
            </a:r>
            <a:r>
              <a:rPr lang="ru-RU" sz="700" dirty="0" err="1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приемных</a:t>
            </a: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 семей (родительский клуб)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903413" y="3614738"/>
            <a:ext cx="1354137" cy="5667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3492500" y="3578225"/>
            <a:ext cx="1436688" cy="647700"/>
          </a:xfrm>
          <a:prstGeom prst="roundRect">
            <a:avLst>
              <a:gd name="adj" fmla="val 0"/>
            </a:avLst>
          </a:prstGeom>
          <a:solidFill>
            <a:srgbClr val="CBDD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Экстремальные экспедиции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533775" y="3614738"/>
            <a:ext cx="1354138" cy="5667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659563" y="3578225"/>
            <a:ext cx="993775" cy="647700"/>
          </a:xfrm>
          <a:prstGeom prst="roundRect">
            <a:avLst>
              <a:gd name="adj" fmla="val 0"/>
            </a:avLst>
          </a:prstGeom>
          <a:solidFill>
            <a:srgbClr val="CBDD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Подбор и обучение </a:t>
            </a:r>
            <a:r>
              <a:rPr lang="ru-RU" sz="700" dirty="0" err="1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волонтеров</a:t>
            </a: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704013" y="3614738"/>
            <a:ext cx="909637" cy="5667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899400" y="3578225"/>
            <a:ext cx="993775" cy="647700"/>
          </a:xfrm>
          <a:prstGeom prst="roundRect">
            <a:avLst>
              <a:gd name="adj" fmla="val 0"/>
            </a:avLst>
          </a:prstGeom>
          <a:solidFill>
            <a:srgbClr val="CBDD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Вовлечение </a:t>
            </a:r>
            <a:r>
              <a:rPr lang="ru-RU" sz="700" dirty="0" err="1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волонтеров</a:t>
            </a: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 в общественно-полезную деятельность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943850" y="3614738"/>
            <a:ext cx="908050" cy="5667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cxnSp>
        <p:nvCxnSpPr>
          <p:cNvPr id="63" name="Elbow Connector 62"/>
          <p:cNvCxnSpPr/>
          <p:nvPr/>
        </p:nvCxnSpPr>
        <p:spPr>
          <a:xfrm flipV="1">
            <a:off x="3635375" y="1704975"/>
            <a:ext cx="2541588" cy="633413"/>
          </a:xfrm>
          <a:prstGeom prst="bentConnector3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Elbow Connector 1024"/>
          <p:cNvCxnSpPr>
            <a:stCxn id="41" idx="0"/>
          </p:cNvCxnSpPr>
          <p:nvPr/>
        </p:nvCxnSpPr>
        <p:spPr>
          <a:xfrm rot="16200000" flipV="1">
            <a:off x="3766344" y="2366169"/>
            <a:ext cx="319087" cy="581025"/>
          </a:xfrm>
          <a:prstGeom prst="bentConnector2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/>
          <p:cNvCxnSpPr>
            <a:stCxn id="28" idx="0"/>
          </p:cNvCxnSpPr>
          <p:nvPr/>
        </p:nvCxnSpPr>
        <p:spPr>
          <a:xfrm flipH="1" flipV="1">
            <a:off x="2540000" y="1966913"/>
            <a:ext cx="0" cy="227012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Elbow Connector 1029"/>
          <p:cNvCxnSpPr>
            <a:stCxn id="31" idx="0"/>
            <a:endCxn id="28" idx="1"/>
          </p:cNvCxnSpPr>
          <p:nvPr/>
        </p:nvCxnSpPr>
        <p:spPr>
          <a:xfrm rot="5400000" flipH="1" flipV="1">
            <a:off x="1000126" y="2371725"/>
            <a:ext cx="417512" cy="471487"/>
          </a:xfrm>
          <a:prstGeom prst="bentConnector2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Elbow Connector 1033"/>
          <p:cNvCxnSpPr/>
          <p:nvPr/>
        </p:nvCxnSpPr>
        <p:spPr>
          <a:xfrm rot="16200000" flipH="1">
            <a:off x="1635919" y="2540794"/>
            <a:ext cx="1588" cy="1619250"/>
          </a:xfrm>
          <a:prstGeom prst="bentConnector3">
            <a:avLst>
              <a:gd name="adj1" fmla="val 12170710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Elbow Connector 1041"/>
          <p:cNvCxnSpPr>
            <a:stCxn id="46" idx="0"/>
            <a:endCxn id="41" idx="2"/>
          </p:cNvCxnSpPr>
          <p:nvPr/>
        </p:nvCxnSpPr>
        <p:spPr>
          <a:xfrm rot="5400000" flipH="1" flipV="1">
            <a:off x="3286919" y="2648744"/>
            <a:ext cx="222250" cy="1636712"/>
          </a:xfrm>
          <a:prstGeom prst="bentConnector3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Elbow Connector 1045"/>
          <p:cNvCxnSpPr/>
          <p:nvPr/>
        </p:nvCxnSpPr>
        <p:spPr>
          <a:xfrm rot="16200000" flipV="1">
            <a:off x="6065044" y="-113506"/>
            <a:ext cx="360362" cy="2990850"/>
          </a:xfrm>
          <a:prstGeom prst="bentConnector3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Elbow Connector 1047"/>
          <p:cNvCxnSpPr/>
          <p:nvPr/>
        </p:nvCxnSpPr>
        <p:spPr>
          <a:xfrm rot="5400000" flipH="1" flipV="1">
            <a:off x="3066257" y="259556"/>
            <a:ext cx="360362" cy="2244725"/>
          </a:xfrm>
          <a:prstGeom prst="bentConnector3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5080000" y="3578225"/>
            <a:ext cx="1436688" cy="647700"/>
          </a:xfrm>
          <a:prstGeom prst="roundRect">
            <a:avLst>
              <a:gd name="adj" fmla="val 0"/>
            </a:avLst>
          </a:prstGeom>
          <a:solidFill>
            <a:srgbClr val="CBDD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Событийный вестник</a:t>
            </a:r>
          </a:p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chemeClr val="tx1"/>
                </a:solidFill>
                <a:latin typeface="+mj-lt"/>
                <a:ea typeface="Roboto" pitchFamily="2" charset="0"/>
                <a:cs typeface="Lato" panose="020F0502020204030203" pitchFamily="34" charset="0"/>
              </a:rPr>
              <a:t>Семейный букет 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121275" y="3614738"/>
            <a:ext cx="1355725" cy="5667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cxnSp>
        <p:nvCxnSpPr>
          <p:cNvPr id="1050" name="Elbow Connector 1049"/>
          <p:cNvCxnSpPr>
            <a:stCxn id="48" idx="3"/>
            <a:endCxn id="28" idx="3"/>
          </p:cNvCxnSpPr>
          <p:nvPr/>
        </p:nvCxnSpPr>
        <p:spPr>
          <a:xfrm flipH="1" flipV="1">
            <a:off x="3635375" y="2398713"/>
            <a:ext cx="1293813" cy="1503362"/>
          </a:xfrm>
          <a:prstGeom prst="bentConnector3">
            <a:avLst>
              <a:gd name="adj1" fmla="val -6558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89" idx="2"/>
            <a:endCxn id="31" idx="1"/>
          </p:cNvCxnSpPr>
          <p:nvPr/>
        </p:nvCxnSpPr>
        <p:spPr>
          <a:xfrm rot="5400000" flipH="1">
            <a:off x="2455863" y="884237"/>
            <a:ext cx="1143000" cy="5540375"/>
          </a:xfrm>
          <a:prstGeom prst="bentConnector4">
            <a:avLst>
              <a:gd name="adj1" fmla="val -9667"/>
              <a:gd name="adj2" fmla="val 102271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ounded Rectangle 100"/>
          <p:cNvSpPr/>
          <p:nvPr/>
        </p:nvSpPr>
        <p:spPr>
          <a:xfrm>
            <a:off x="250825" y="4441825"/>
            <a:ext cx="1763713" cy="431800"/>
          </a:xfrm>
          <a:prstGeom prst="roundRect">
            <a:avLst>
              <a:gd name="adj" fmla="val 0"/>
            </a:avLst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4603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 err="1">
                <a:solidFill>
                  <a:schemeClr val="tx1"/>
                </a:solidFill>
                <a:latin typeface="+mj-lt"/>
              </a:rPr>
              <a:t>Приемные</a:t>
            </a:r>
            <a:r>
              <a:rPr lang="ru-RU" sz="800" dirty="0">
                <a:solidFill>
                  <a:schemeClr val="tx1"/>
                </a:solidFill>
                <a:latin typeface="+mj-lt"/>
              </a:rPr>
              <a:t> семьи, проживающие </a:t>
            </a:r>
          </a:p>
          <a:p>
            <a:pPr marL="4603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  <a:latin typeface="+mj-lt"/>
              </a:rPr>
              <a:t>в труднодоступных районах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96863" y="4489450"/>
            <a:ext cx="1646237" cy="336550"/>
          </a:xfrm>
          <a:prstGeom prst="rect">
            <a:avLst/>
          </a:prstGeom>
          <a:noFill/>
          <a:ln w="34925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2633663" y="4446588"/>
            <a:ext cx="1651000" cy="433387"/>
          </a:xfrm>
          <a:prstGeom prst="roundRect">
            <a:avLst>
              <a:gd name="adj" fmla="val 0"/>
            </a:avLst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4603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 err="1">
                <a:solidFill>
                  <a:schemeClr val="tx1"/>
                </a:solidFill>
                <a:latin typeface="+mj-lt"/>
              </a:rPr>
              <a:t>Приемные</a:t>
            </a:r>
            <a:r>
              <a:rPr lang="ru-RU" sz="800" dirty="0">
                <a:solidFill>
                  <a:schemeClr val="tx1"/>
                </a:solidFill>
                <a:latin typeface="+mj-lt"/>
              </a:rPr>
              <a:t> семьи 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2678113" y="4494213"/>
            <a:ext cx="1547812" cy="338137"/>
          </a:xfrm>
          <a:prstGeom prst="rect">
            <a:avLst/>
          </a:prstGeom>
          <a:noFill/>
          <a:ln w="34925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6959600" y="4451350"/>
            <a:ext cx="1649413" cy="433388"/>
          </a:xfrm>
          <a:prstGeom prst="roundRect">
            <a:avLst>
              <a:gd name="adj" fmla="val 0"/>
            </a:avLst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4603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smtClean="0">
                <a:solidFill>
                  <a:schemeClr val="tx1"/>
                </a:solidFill>
                <a:latin typeface="+mj-lt"/>
              </a:rPr>
              <a:t>Выпускники-волонтеры </a:t>
            </a:r>
            <a:endParaRPr lang="ru-RU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7004050" y="4498975"/>
            <a:ext cx="1547813" cy="338138"/>
          </a:xfrm>
          <a:prstGeom prst="rect">
            <a:avLst/>
          </a:prstGeom>
          <a:noFill/>
          <a:ln w="34925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>
            <a:off x="8316913" y="4240213"/>
            <a:ext cx="1587" cy="22066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ot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2844800" y="4227513"/>
            <a:ext cx="1588" cy="22066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ot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4005263" y="4237038"/>
            <a:ext cx="1587" cy="22066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ot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969963" y="4230688"/>
            <a:ext cx="1587" cy="22066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ot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0" y="5018088"/>
            <a:ext cx="9144000" cy="69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256146" y="5267148"/>
            <a:ext cx="302570" cy="232733"/>
            <a:chOff x="1607178" y="1018951"/>
            <a:chExt cx="654421" cy="503373"/>
          </a:xfrm>
          <a:solidFill>
            <a:srgbClr val="29486D"/>
          </a:solidFill>
        </p:grpSpPr>
        <p:sp>
          <p:nvSpPr>
            <p:cNvPr id="122" name="Chevron 121"/>
            <p:cNvSpPr/>
            <p:nvPr/>
          </p:nvSpPr>
          <p:spPr>
            <a:xfrm>
              <a:off x="1607178" y="1018951"/>
              <a:ext cx="654421" cy="503373"/>
            </a:xfrm>
            <a:prstGeom prst="chevron">
              <a:avLst>
                <a:gd name="adj" fmla="val 3252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800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Roboto Black" panose="02000000000000000000" pitchFamily="2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910822" y="1018951"/>
              <a:ext cx="314975" cy="5033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800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Roboto Black" panose="02000000000000000000" pitchFamily="2" charset="0"/>
              </a:endParaRPr>
            </a:p>
          </p:txBody>
        </p:sp>
      </p:grpSp>
      <p:sp>
        <p:nvSpPr>
          <p:cNvPr id="124" name="Right Triangle 123"/>
          <p:cNvSpPr/>
          <p:nvPr/>
        </p:nvSpPr>
        <p:spPr>
          <a:xfrm rot="10800000">
            <a:off x="450850" y="5453063"/>
            <a:ext cx="100013" cy="46037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25" name="Chevron 124"/>
          <p:cNvSpPr/>
          <p:nvPr/>
        </p:nvSpPr>
        <p:spPr>
          <a:xfrm rot="10800000">
            <a:off x="739775" y="5275263"/>
            <a:ext cx="303213" cy="228600"/>
          </a:xfrm>
          <a:prstGeom prst="chevron">
            <a:avLst>
              <a:gd name="adj" fmla="val 32524"/>
            </a:avLst>
          </a:prstGeom>
          <a:solidFill>
            <a:srgbClr val="294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>
              <a:solidFill>
                <a:schemeClr val="bg1"/>
              </a:solidFill>
              <a:latin typeface="+mj-lt"/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126" name="Rectangle 125"/>
          <p:cNvSpPr/>
          <p:nvPr/>
        </p:nvSpPr>
        <p:spPr>
          <a:xfrm rot="10800000">
            <a:off x="757238" y="5275263"/>
            <a:ext cx="142875" cy="228600"/>
          </a:xfrm>
          <a:prstGeom prst="rect">
            <a:avLst/>
          </a:prstGeom>
          <a:solidFill>
            <a:srgbClr val="294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>
              <a:solidFill>
                <a:schemeClr val="bg1"/>
              </a:solidFill>
              <a:latin typeface="+mj-lt"/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127" name="Right Triangle 126"/>
          <p:cNvSpPr/>
          <p:nvPr/>
        </p:nvSpPr>
        <p:spPr>
          <a:xfrm rot="10800000" flipH="1">
            <a:off x="758825" y="5451475"/>
            <a:ext cx="85725" cy="46038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58788" y="5200650"/>
            <a:ext cx="390525" cy="252413"/>
          </a:xfrm>
          <a:prstGeom prst="rect">
            <a:avLst/>
          </a:prstGeom>
          <a:solidFill>
            <a:srgbClr val="315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47675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solidFill>
                <a:schemeClr val="bg1"/>
              </a:solidFill>
              <a:latin typeface="+mj-lt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038225" y="5146675"/>
            <a:ext cx="1589088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j-lt"/>
                <a:ea typeface="Roboto" pitchFamily="2" charset="0"/>
                <a:cs typeface="Lato" panose="020F0502020204030203" pitchFamily="34" charset="0"/>
              </a:rPr>
              <a:t>долгосрочный социальный результат, ключевой для Фонда Тимченко</a:t>
            </a:r>
          </a:p>
        </p:txBody>
      </p:sp>
      <p:sp>
        <p:nvSpPr>
          <p:cNvPr id="130" name="Right Triangle 129"/>
          <p:cNvSpPr/>
          <p:nvPr/>
        </p:nvSpPr>
        <p:spPr>
          <a:xfrm rot="10800000">
            <a:off x="2925763" y="5451475"/>
            <a:ext cx="73025" cy="73025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31" name="Right Triangle 130"/>
          <p:cNvSpPr/>
          <p:nvPr/>
        </p:nvSpPr>
        <p:spPr>
          <a:xfrm rot="10800000" flipH="1">
            <a:off x="3330575" y="5457825"/>
            <a:ext cx="71438" cy="71438"/>
          </a:xfrm>
          <a:prstGeom prst="rtTriangle">
            <a:avLst/>
          </a:prstGeom>
          <a:solidFill>
            <a:srgbClr val="02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2932113" y="5210175"/>
            <a:ext cx="468312" cy="247650"/>
          </a:xfrm>
          <a:prstGeom prst="roundRect">
            <a:avLst>
              <a:gd name="adj" fmla="val 0"/>
            </a:avLst>
          </a:prstGeom>
          <a:solidFill>
            <a:srgbClr val="03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036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bg1"/>
              </a:solidFill>
              <a:latin typeface="+mj-lt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375025" y="5233988"/>
            <a:ext cx="1268413" cy="2159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j-lt"/>
                <a:ea typeface="Roboto" pitchFamily="2" charset="0"/>
                <a:cs typeface="Lato" panose="020F0502020204030203" pitchFamily="34" charset="0"/>
              </a:rPr>
              <a:t>социальный результат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5400675" y="5160963"/>
            <a:ext cx="183832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j-lt"/>
                <a:ea typeface="Roboto" pitchFamily="2" charset="0"/>
                <a:cs typeface="Lato" panose="020F0502020204030203" pitchFamily="34" charset="0"/>
              </a:rPr>
              <a:t>деятельность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j-lt"/>
                <a:ea typeface="Roboto" pitchFamily="2" charset="0"/>
                <a:cs typeface="Lato" panose="020F0502020204030203" pitchFamily="34" charset="0"/>
              </a:rPr>
              <a:t>и непосредственные результаты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4932363" y="5229225"/>
            <a:ext cx="468312" cy="247650"/>
          </a:xfrm>
          <a:prstGeom prst="roundRect">
            <a:avLst>
              <a:gd name="adj" fmla="val 0"/>
            </a:avLst>
          </a:prstGeom>
          <a:solidFill>
            <a:srgbClr val="CBDD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420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  <a:latin typeface="+mj-lt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968875" y="5259388"/>
            <a:ext cx="392113" cy="18256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7510463" y="5243513"/>
            <a:ext cx="468312" cy="249237"/>
          </a:xfrm>
          <a:prstGeom prst="roundRect">
            <a:avLst>
              <a:gd name="adj" fmla="val 0"/>
            </a:avLst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420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  <a:latin typeface="+mj-lt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7564438" y="5281613"/>
            <a:ext cx="355600" cy="161925"/>
          </a:xfrm>
          <a:prstGeom prst="rect">
            <a:avLst/>
          </a:prstGeom>
          <a:noFill/>
          <a:ln w="34925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j-lt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7972425" y="5162550"/>
            <a:ext cx="920750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j-lt"/>
                <a:ea typeface="Roboto" pitchFamily="2" charset="0"/>
                <a:cs typeface="Lato" panose="020F0502020204030203" pitchFamily="34" charset="0"/>
              </a:rPr>
              <a:t>целевая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j-lt"/>
                <a:ea typeface="Roboto" pitchFamily="2" charset="0"/>
                <a:cs typeface="Lato" panose="020F0502020204030203" pitchFamily="34" charset="0"/>
              </a:rPr>
              <a:t>группа</a:t>
            </a:r>
          </a:p>
        </p:txBody>
      </p:sp>
      <p:pic>
        <p:nvPicPr>
          <p:cNvPr id="13399" name="Picture 3" descr="C:\Users\jsviridova\Desktop\YouDo\Фонд Тимченко\Деревья\correct-symbo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00" y="5254625"/>
            <a:ext cx="117475" cy="11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7" name="Straight Arrow Connector 76"/>
          <p:cNvCxnSpPr>
            <a:stCxn id="50" idx="3"/>
            <a:endCxn id="52" idx="1"/>
          </p:cNvCxnSpPr>
          <p:nvPr/>
        </p:nvCxnSpPr>
        <p:spPr>
          <a:xfrm>
            <a:off x="7653338" y="3902075"/>
            <a:ext cx="246062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2" idx="0"/>
          </p:cNvCxnSpPr>
          <p:nvPr/>
        </p:nvCxnSpPr>
        <p:spPr>
          <a:xfrm flipH="1" flipV="1">
            <a:off x="8396288" y="2605088"/>
            <a:ext cx="0" cy="973137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02" name="Rectangle 80"/>
          <p:cNvSpPr>
            <a:spLocks noChangeArrowheads="1"/>
          </p:cNvSpPr>
          <p:nvPr/>
        </p:nvSpPr>
        <p:spPr bwMode="auto">
          <a:xfrm>
            <a:off x="7885113" y="477838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</a:rPr>
              <a:t>Общественная</a:t>
            </a:r>
          </a:p>
          <a:p>
            <a:r>
              <a:rPr lang="ru-RU" sz="800">
                <a:latin typeface="Calibri" pitchFamily="34" charset="0"/>
              </a:rPr>
              <a:t> организация</a:t>
            </a:r>
          </a:p>
        </p:txBody>
      </p:sp>
      <p:pic>
        <p:nvPicPr>
          <p:cNvPr id="1340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31125" y="225425"/>
            <a:ext cx="12303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177</Words>
  <Application>Microsoft Office PowerPoint</Application>
  <PresentationFormat>Экран (16:10)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Lato</vt:lpstr>
      <vt:lpstr>Lato Black</vt:lpstr>
      <vt:lpstr>Roboto</vt:lpstr>
      <vt:lpstr>Roboto Black</vt:lpstr>
      <vt:lpstr>Office Theme</vt:lpstr>
      <vt:lpstr>Презентация PowerPoint</vt:lpstr>
    </vt:vector>
  </TitlesOfParts>
  <Company>von Gerkan Marg und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Sviridova</dc:creator>
  <cp:lastModifiedBy>Пользователь</cp:lastModifiedBy>
  <cp:revision>6</cp:revision>
  <dcterms:created xsi:type="dcterms:W3CDTF">2018-10-31T23:19:38Z</dcterms:created>
  <dcterms:modified xsi:type="dcterms:W3CDTF">2021-12-06T05:46:56Z</dcterms:modified>
</cp:coreProperties>
</file>