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4" r:id="rId11"/>
    <p:sldId id="273" r:id="rId12"/>
    <p:sldId id="265" r:id="rId13"/>
    <p:sldId id="266" r:id="rId14"/>
    <p:sldId id="267" r:id="rId15"/>
    <p:sldId id="268" r:id="rId16"/>
    <p:sldId id="269" r:id="rId17"/>
    <p:sldId id="271" r:id="rId18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4DA991AE-DC77-49D0-97A1-DBA620A64DCC}">
  <a:tblStyle styleId="{4DA991AE-DC77-49D0-97A1-DBA620A64DC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rgbClr val="E8ECF4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ECF4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l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329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92" y="2"/>
            <a:ext cx="2890329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266F1-9116-4331-A1EC-84503D1F4857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0"/>
            <a:ext cx="2890329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92" y="9428220"/>
            <a:ext cx="2890329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599C4-6208-4352-9EA5-5F4064935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891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7608" y="0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58768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АРОО «Центр социального развития семьи»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Если «Краевой кризисный центр для женщин», то по аналогии можно написать Центр социального развития семьи (без кавычек)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ФПГ – ставиться первым!,</a:t>
            </a:r>
            <a:r>
              <a:rPr lang="ru-RU" baseline="0" dirty="0" smtClean="0"/>
              <a:t> и все логотипы равном размере.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aseline="0" dirty="0" smtClean="0"/>
              <a:t>Ю.Е. Кузнецова, Директор чего? – министерства, ККЦЖ или АРОО</a:t>
            </a:r>
            <a:endParaRPr dirty="0"/>
          </a:p>
        </p:txBody>
      </p:sp>
      <p:sp>
        <p:nvSpPr>
          <p:cNvPr id="206" name="Google Shape;206;p1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0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1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6" name="Google Shape;346;p12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7" name="Google Shape;347;p12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1" name="Google Shape;361;p14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2" name="Google Shape;362;p14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16:notes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Microsoft </a:t>
            </a:r>
            <a:r>
              <a:rPr lang="ru-RU" b="1"/>
              <a:t>Инженерное мастерство</a:t>
            </a:r>
            <a:endParaRPr/>
          </a:p>
        </p:txBody>
      </p:sp>
      <p:sp>
        <p:nvSpPr>
          <p:cNvPr id="397" name="Google Shape;397;p16:notes"/>
          <p:cNvSpPr txBox="1">
            <a:spLocks noGrp="1"/>
          </p:cNvSpPr>
          <p:nvPr>
            <p:ph type="ftr" idx="11"/>
          </p:nvPr>
        </p:nvSpPr>
        <p:spPr>
          <a:xfrm>
            <a:off x="1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Конфиденциальная информация Майкрософт</a:t>
            </a:r>
            <a:endParaRPr/>
          </a:p>
        </p:txBody>
      </p:sp>
      <p:sp>
        <p:nvSpPr>
          <p:cNvPr id="398" name="Google Shape;398;p16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/>
          </a:p>
        </p:txBody>
      </p:sp>
      <p:sp>
        <p:nvSpPr>
          <p:cNvPr id="399" name="Google Shape;399;p16:notes"/>
          <p:cNvSpPr>
            <a:spLocks noGrp="1" noRot="1" noChangeAspect="1"/>
          </p:cNvSpPr>
          <p:nvPr>
            <p:ph type="sldImg" idx="3"/>
          </p:nvPr>
        </p:nvSpPr>
        <p:spPr>
          <a:xfrm>
            <a:off x="868363" y="487363"/>
            <a:ext cx="4929187" cy="36988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0" name="Google Shape;400;p16:notes"/>
          <p:cNvSpPr txBox="1">
            <a:spLocks noGrp="1"/>
          </p:cNvSpPr>
          <p:nvPr>
            <p:ph type="body" idx="1"/>
          </p:nvPr>
        </p:nvSpPr>
        <p:spPr>
          <a:xfrm>
            <a:off x="299022" y="4493774"/>
            <a:ext cx="6089167" cy="4987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 smtClean="0"/>
              <a:t>Почему</a:t>
            </a:r>
            <a:r>
              <a:rPr lang="ru-RU" baseline="0" dirty="0" smtClean="0"/>
              <a:t> не все партнеры? 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4" name="Google Shape;214;p2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215" name="Google Shape;215;p2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Кавычки разные</a:t>
            </a:r>
            <a:r>
              <a:rPr lang="ru-RU" baseline="0" dirty="0" smtClean="0"/>
              <a:t> АГУ</a:t>
            </a:r>
            <a:endParaRPr dirty="0"/>
          </a:p>
        </p:txBody>
      </p:sp>
      <p:sp>
        <p:nvSpPr>
          <p:cNvPr id="229" name="Google Shape;22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1" name="Google Shape;271;p6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2" name="Google Shape;272;p6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7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9" name="Google Shape;299;p8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8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9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/>
          </a:p>
        </p:txBody>
      </p:sp>
      <p:sp>
        <p:nvSpPr>
          <p:cNvPr id="313" name="Google Shape;313;p9:notes"/>
          <p:cNvSpPr txBox="1">
            <a:spLocks noGrp="1"/>
          </p:cNvSpPr>
          <p:nvPr>
            <p:ph type="sldNum" idx="12"/>
          </p:nvPr>
        </p:nvSpPr>
        <p:spPr>
          <a:xfrm>
            <a:off x="3777608" y="9428583"/>
            <a:ext cx="2889938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ложка альбома">
  <p:cSld name="Обложка альбома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1"/>
          </p:nvPr>
        </p:nvSpPr>
        <p:spPr>
          <a:xfrm>
            <a:off x="228600" y="5467350"/>
            <a:ext cx="8672946" cy="1238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>
            <a:spLocks noGrp="1"/>
          </p:cNvSpPr>
          <p:nvPr>
            <p:ph type="pic" idx="2"/>
          </p:nvPr>
        </p:nvSpPr>
        <p:spPr>
          <a:xfrm>
            <a:off x="228600" y="152400"/>
            <a:ext cx="6858000" cy="52395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 rot="-5400000">
            <a:off x="7296150" y="3698878"/>
            <a:ext cx="29337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3"/>
          </p:nvPr>
        </p:nvSpPr>
        <p:spPr>
          <a:xfrm rot="-5400000">
            <a:off x="5372100" y="2247900"/>
            <a:ext cx="5181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 sz="2000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сверху, смешанная с подписями">
  <p:cSld name="2 сверху, смешанная с подписями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>
            <a:spLocks noGrp="1"/>
          </p:cNvSpPr>
          <p:nvPr>
            <p:ph type="pic" idx="2"/>
          </p:nvPr>
        </p:nvSpPr>
        <p:spPr>
          <a:xfrm>
            <a:off x="4724401" y="225552"/>
            <a:ext cx="3694176" cy="2770632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1"/>
          <p:cNvSpPr>
            <a:spLocks noGrp="1"/>
          </p:cNvSpPr>
          <p:nvPr>
            <p:ph type="pic" idx="3"/>
          </p:nvPr>
        </p:nvSpPr>
        <p:spPr>
          <a:xfrm>
            <a:off x="152400" y="222504"/>
            <a:ext cx="4368557" cy="5824743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1"/>
          </p:nvPr>
        </p:nvSpPr>
        <p:spPr>
          <a:xfrm>
            <a:off x="4724400" y="3124200"/>
            <a:ext cx="3694177" cy="298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1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сверху, книжная с подписями">
  <p:cSld name="3 сверху, книжная с подписями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2"/>
          <p:cNvSpPr>
            <a:spLocks noGrp="1"/>
          </p:cNvSpPr>
          <p:nvPr>
            <p:ph type="pic" idx="2"/>
          </p:nvPr>
        </p:nvSpPr>
        <p:spPr>
          <a:xfrm>
            <a:off x="228600" y="533400"/>
            <a:ext cx="2590800" cy="3454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12"/>
          <p:cNvSpPr>
            <a:spLocks noGrp="1"/>
          </p:cNvSpPr>
          <p:nvPr>
            <p:ph type="pic" idx="3"/>
          </p:nvPr>
        </p:nvSpPr>
        <p:spPr>
          <a:xfrm>
            <a:off x="3048000" y="533400"/>
            <a:ext cx="2590800" cy="3454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2"/>
          <p:cNvSpPr>
            <a:spLocks noGrp="1"/>
          </p:cNvSpPr>
          <p:nvPr>
            <p:ph type="pic" idx="4"/>
          </p:nvPr>
        </p:nvSpPr>
        <p:spPr>
          <a:xfrm>
            <a:off x="5867400" y="533400"/>
            <a:ext cx="2590800" cy="3454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228600" y="4343400"/>
            <a:ext cx="25908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body" idx="5"/>
          </p:nvPr>
        </p:nvSpPr>
        <p:spPr>
          <a:xfrm>
            <a:off x="3048000" y="4343400"/>
            <a:ext cx="25908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body" idx="6"/>
          </p:nvPr>
        </p:nvSpPr>
        <p:spPr>
          <a:xfrm>
            <a:off x="5867400" y="4343400"/>
            <a:ext cx="25908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2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04" name="Google Shape;104;p12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сверху, альбомная с подписью">
  <p:cSld name="3 сверху, альбомная с подписью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>
            <a:spLocks noGrp="1"/>
          </p:cNvSpPr>
          <p:nvPr>
            <p:ph type="pic" idx="2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p13"/>
          <p:cNvSpPr>
            <a:spLocks noGrp="1"/>
          </p:cNvSpPr>
          <p:nvPr>
            <p:ph type="pic" idx="3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8" name="Google Shape;108;p13"/>
          <p:cNvSpPr>
            <a:spLocks noGrp="1"/>
          </p:cNvSpPr>
          <p:nvPr>
            <p:ph type="pic" idx="4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body" idx="1"/>
          </p:nvPr>
        </p:nvSpPr>
        <p:spPr>
          <a:xfrm>
            <a:off x="228600" y="228600"/>
            <a:ext cx="3947160" cy="2960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12" name="Google Shape;112;p13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сверху, смешанная">
  <p:cSld name="3 сверху, смешанная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>
            <a:spLocks noGrp="1"/>
          </p:cNvSpPr>
          <p:nvPr>
            <p:ph type="pic" idx="2"/>
          </p:nvPr>
        </p:nvSpPr>
        <p:spPr>
          <a:xfrm>
            <a:off x="4648200" y="3124962"/>
            <a:ext cx="3697224" cy="277291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5" name="Google Shape;115;p14"/>
          <p:cNvSpPr>
            <a:spLocks noGrp="1"/>
          </p:cNvSpPr>
          <p:nvPr>
            <p:ph type="pic" idx="3"/>
          </p:nvPr>
        </p:nvSpPr>
        <p:spPr>
          <a:xfrm>
            <a:off x="228600" y="228600"/>
            <a:ext cx="4251960" cy="566928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14"/>
          <p:cNvSpPr>
            <a:spLocks noGrp="1"/>
          </p:cNvSpPr>
          <p:nvPr>
            <p:ph type="pic" idx="4"/>
          </p:nvPr>
        </p:nvSpPr>
        <p:spPr>
          <a:xfrm>
            <a:off x="4648200" y="228600"/>
            <a:ext cx="3672840" cy="275463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19" name="Google Shape;119;p14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сверху, книжная с подписями">
  <p:cSld name="4 сверху, книжная с подписями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>
            <a:spLocks noGrp="1"/>
          </p:cNvSpPr>
          <p:nvPr>
            <p:ph type="pic" idx="2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15"/>
          <p:cNvSpPr>
            <a:spLocks noGrp="1"/>
          </p:cNvSpPr>
          <p:nvPr>
            <p:ph type="pic" idx="3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15"/>
          <p:cNvSpPr>
            <a:spLocks noGrp="1"/>
          </p:cNvSpPr>
          <p:nvPr>
            <p:ph type="pic" idx="4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5"/>
          <p:cNvSpPr>
            <a:spLocks noGrp="1"/>
          </p:cNvSpPr>
          <p:nvPr>
            <p:ph type="pic" idx="5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1"/>
          </p:nvPr>
        </p:nvSpPr>
        <p:spPr>
          <a:xfrm>
            <a:off x="152400" y="228600"/>
            <a:ext cx="1676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body" idx="6"/>
          </p:nvPr>
        </p:nvSpPr>
        <p:spPr>
          <a:xfrm>
            <a:off x="6629400" y="228600"/>
            <a:ext cx="167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body" idx="7"/>
          </p:nvPr>
        </p:nvSpPr>
        <p:spPr>
          <a:xfrm>
            <a:off x="152400" y="4724400"/>
            <a:ext cx="167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r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15"/>
          <p:cNvSpPr txBox="1">
            <a:spLocks noGrp="1"/>
          </p:cNvSpPr>
          <p:nvPr>
            <p:ph type="body" idx="8"/>
          </p:nvPr>
        </p:nvSpPr>
        <p:spPr>
          <a:xfrm>
            <a:off x="6629400" y="4724400"/>
            <a:ext cx="167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5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31" name="Google Shape;131;p15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сверху, альбомная с подписями">
  <p:cSld name="4 сверху, альбомная с подписями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6"/>
          <p:cNvSpPr>
            <a:spLocks noGrp="1"/>
          </p:cNvSpPr>
          <p:nvPr>
            <p:ph type="pic" idx="2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body" idx="1"/>
          </p:nvPr>
        </p:nvSpPr>
        <p:spPr>
          <a:xfrm>
            <a:off x="5334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16"/>
          <p:cNvSpPr>
            <a:spLocks noGrp="1"/>
          </p:cNvSpPr>
          <p:nvPr>
            <p:ph type="pic" idx="3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Google Shape;136;p16"/>
          <p:cNvSpPr>
            <a:spLocks noGrp="1"/>
          </p:cNvSpPr>
          <p:nvPr>
            <p:ph type="pic" idx="4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Google Shape;137;p16"/>
          <p:cNvSpPr>
            <a:spLocks noGrp="1"/>
          </p:cNvSpPr>
          <p:nvPr>
            <p:ph type="pic" idx="5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body" idx="6"/>
          </p:nvPr>
        </p:nvSpPr>
        <p:spPr>
          <a:xfrm>
            <a:off x="533400" y="3048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body" idx="7"/>
          </p:nvPr>
        </p:nvSpPr>
        <p:spPr>
          <a:xfrm>
            <a:off x="4267200" y="63246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16"/>
          <p:cNvSpPr txBox="1">
            <a:spLocks noGrp="1"/>
          </p:cNvSpPr>
          <p:nvPr>
            <p:ph type="body" idx="8"/>
          </p:nvPr>
        </p:nvSpPr>
        <p:spPr>
          <a:xfrm>
            <a:off x="4267200" y="304800"/>
            <a:ext cx="3657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None/>
              <a:defRPr sz="16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6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43" name="Google Shape;143;p16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сверху, книжная с большой подписью">
  <p:cSld name="4 сверху, книжная с большой подписью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"/>
          <p:cNvSpPr>
            <a:spLocks noGrp="1"/>
          </p:cNvSpPr>
          <p:nvPr>
            <p:ph type="pic" idx="2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Google Shape;146;p17"/>
          <p:cNvSpPr>
            <a:spLocks noGrp="1"/>
          </p:cNvSpPr>
          <p:nvPr>
            <p:ph type="pic" idx="3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7" name="Google Shape;147;p17"/>
          <p:cNvSpPr>
            <a:spLocks noGrp="1"/>
          </p:cNvSpPr>
          <p:nvPr>
            <p:ph type="pic" idx="4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8" name="Google Shape;148;p17"/>
          <p:cNvSpPr>
            <a:spLocks noGrp="1"/>
          </p:cNvSpPr>
          <p:nvPr>
            <p:ph type="pic" idx="5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body" idx="1"/>
          </p:nvPr>
        </p:nvSpPr>
        <p:spPr>
          <a:xfrm>
            <a:off x="228600" y="3352800"/>
            <a:ext cx="81534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libri"/>
              <a:buNone/>
              <a:defRPr sz="28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7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52" name="Google Shape;152;p17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сверху: 1 книжная и 3 альбомных">
  <p:cSld name="4 сверху: 1 книжная и 3 альбомных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>
            <a:spLocks noGrp="1"/>
          </p:cNvSpPr>
          <p:nvPr>
            <p:ph type="pic" idx="2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8"/>
          <p:cNvSpPr>
            <a:spLocks noGrp="1"/>
          </p:cNvSpPr>
          <p:nvPr>
            <p:ph type="pic" idx="3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Google Shape;156;p18"/>
          <p:cNvSpPr>
            <a:spLocks noGrp="1"/>
          </p:cNvSpPr>
          <p:nvPr>
            <p:ph type="pic" idx="4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7" name="Google Shape;157;p18"/>
          <p:cNvSpPr>
            <a:spLocks noGrp="1"/>
          </p:cNvSpPr>
          <p:nvPr>
            <p:ph type="pic" idx="5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8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сверху: 3 альбомных и 2 книжных">
  <p:cSld name="5 сверху: 3 альбомных и 2 книжных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9"/>
          <p:cNvSpPr>
            <a:spLocks noGrp="1"/>
          </p:cNvSpPr>
          <p:nvPr>
            <p:ph type="pic" idx="2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Google Shape;163;p19"/>
          <p:cNvSpPr>
            <a:spLocks noGrp="1"/>
          </p:cNvSpPr>
          <p:nvPr>
            <p:ph type="pic" idx="3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19"/>
          <p:cNvSpPr>
            <a:spLocks noGrp="1"/>
          </p:cNvSpPr>
          <p:nvPr>
            <p:ph type="pic" idx="4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5" name="Google Shape;165;p19"/>
          <p:cNvSpPr>
            <a:spLocks noGrp="1"/>
          </p:cNvSpPr>
          <p:nvPr>
            <p:ph type="pic" idx="5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6" name="Google Shape;166;p19"/>
          <p:cNvSpPr>
            <a:spLocks noGrp="1"/>
          </p:cNvSpPr>
          <p:nvPr>
            <p:ph type="pic" idx="6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9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69" name="Google Shape;169;p19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сверху: 3 книжных и 2 альбомных">
  <p:cSld name="5 сверху: 3 книжных и 2 альбомных"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"/>
          <p:cNvSpPr>
            <a:spLocks noGrp="1"/>
          </p:cNvSpPr>
          <p:nvPr>
            <p:ph type="pic" idx="2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2" name="Google Shape;172;p20"/>
          <p:cNvSpPr>
            <a:spLocks noGrp="1"/>
          </p:cNvSpPr>
          <p:nvPr>
            <p:ph type="pic" idx="3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3" name="Google Shape;173;p20"/>
          <p:cNvSpPr>
            <a:spLocks noGrp="1"/>
          </p:cNvSpPr>
          <p:nvPr>
            <p:ph type="pic" idx="4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Google Shape;174;p20"/>
          <p:cNvSpPr>
            <a:spLocks noGrp="1"/>
          </p:cNvSpPr>
          <p:nvPr>
            <p:ph type="pic" idx="5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Google Shape;175;p20"/>
          <p:cNvSpPr>
            <a:spLocks noGrp="1"/>
          </p:cNvSpPr>
          <p:nvPr>
            <p:ph type="pic" idx="6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78" name="Google Shape;178;p20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вадратная с подписью">
  <p:cSld name="Квадратная с подписью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1"/>
          <p:cNvSpPr>
            <a:spLocks noGrp="1"/>
          </p:cNvSpPr>
          <p:nvPr>
            <p:ph type="pic" idx="2"/>
          </p:nvPr>
        </p:nvSpPr>
        <p:spPr>
          <a:xfrm>
            <a:off x="2133600" y="762000"/>
            <a:ext cx="4873334" cy="48768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21"/>
          <p:cNvSpPr txBox="1">
            <a:spLocks noGrp="1"/>
          </p:cNvSpPr>
          <p:nvPr>
            <p:ph type="body" idx="1"/>
          </p:nvPr>
        </p:nvSpPr>
        <p:spPr>
          <a:xfrm>
            <a:off x="2133600" y="5715000"/>
            <a:ext cx="487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25" bIns="91425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1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1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84" name="Google Shape;184;p21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сверху, квадратная с подписью">
  <p:cSld name="2 сверху, квадратная с подписью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2"/>
          <p:cNvSpPr>
            <a:spLocks noGrp="1"/>
          </p:cNvSpPr>
          <p:nvPr>
            <p:ph type="pic" idx="2"/>
          </p:nvPr>
        </p:nvSpPr>
        <p:spPr>
          <a:xfrm>
            <a:off x="4955273" y="1371600"/>
            <a:ext cx="3198127" cy="3200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Google Shape;187;p22"/>
          <p:cNvSpPr>
            <a:spLocks noGrp="1"/>
          </p:cNvSpPr>
          <p:nvPr>
            <p:ph type="pic" idx="3"/>
          </p:nvPr>
        </p:nvSpPr>
        <p:spPr>
          <a:xfrm>
            <a:off x="1145273" y="1371600"/>
            <a:ext cx="3198127" cy="3200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22"/>
          <p:cNvSpPr txBox="1">
            <a:spLocks noGrp="1"/>
          </p:cNvSpPr>
          <p:nvPr>
            <p:ph type="body" idx="1"/>
          </p:nvPr>
        </p:nvSpPr>
        <p:spPr>
          <a:xfrm>
            <a:off x="4953000" y="4648200"/>
            <a:ext cx="3200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25" bIns="91425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9" name="Google Shape;189;p22"/>
          <p:cNvSpPr txBox="1">
            <a:spLocks noGrp="1"/>
          </p:cNvSpPr>
          <p:nvPr>
            <p:ph type="body" idx="4"/>
          </p:nvPr>
        </p:nvSpPr>
        <p:spPr>
          <a:xfrm>
            <a:off x="1143000" y="4648200"/>
            <a:ext cx="3200400" cy="12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25" bIns="91425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22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2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92" name="Google Shape;192;p22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анорама с подписью">
  <p:cSld name="Панорама с подписью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>
            <a:spLocks noGrp="1"/>
          </p:cNvSpPr>
          <p:nvPr>
            <p:ph type="pic" idx="2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Google Shape;195;p23"/>
          <p:cNvSpPr txBox="1">
            <a:spLocks noGrp="1"/>
          </p:cNvSpPr>
          <p:nvPr>
            <p:ph type="body" idx="1"/>
          </p:nvPr>
        </p:nvSpPr>
        <p:spPr>
          <a:xfrm>
            <a:off x="228600" y="4343400"/>
            <a:ext cx="82296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25" bIns="91425" anchor="t" anchorCtr="0">
            <a:noAutofit/>
          </a:bodyPr>
          <a:lstStyle>
            <a:lvl1pPr marL="457200" marR="0" lvl="0" indent="-228600" algn="r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6" name="Google Shape;196;p23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23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198" name="Google Shape;198;p23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" type="blank">
  <p:cSld name="BLANK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4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4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2"/>
          </p:nvPr>
        </p:nvSpPr>
        <p:spPr>
          <a:xfrm>
            <a:off x="4663440" y="1845736"/>
            <a:ext cx="3703320" cy="4023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Альбомная с подписью">
  <p:cSld name="Альбомная с подписью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>
            <a:spLocks noGrp="1"/>
          </p:cNvSpPr>
          <p:nvPr>
            <p:ph type="pic" idx="2"/>
          </p:nvPr>
        </p:nvSpPr>
        <p:spPr>
          <a:xfrm>
            <a:off x="533400" y="218390"/>
            <a:ext cx="7467600" cy="56007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533400" y="59436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None/>
              <a:defRPr sz="24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45" name="Google Shape;45;p5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нижная с подписью">
  <p:cSld name="Книжная с подписью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>
            <a:spLocks noGrp="1"/>
          </p:cNvSpPr>
          <p:nvPr>
            <p:ph type="pic" idx="2"/>
          </p:nvPr>
        </p:nvSpPr>
        <p:spPr>
          <a:xfrm>
            <a:off x="304800" y="228600"/>
            <a:ext cx="4754880" cy="6324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5105400" y="228600"/>
            <a:ext cx="32004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i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51" name="Google Shape;51;p6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Альбомная (на весь экран)">
  <p:cSld name="Альбомная (на весь экран)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аздел альбома">
  <p:cSld name="Раздел альбома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/>
          <p:nvPr/>
        </p:nvSpPr>
        <p:spPr>
          <a:xfrm rot="-54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8"/>
          <p:cNvSpPr/>
          <p:nvPr/>
        </p:nvSpPr>
        <p:spPr>
          <a:xfrm rot="-54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435429" y="2146300"/>
            <a:ext cx="2362200" cy="2197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/>
          <p:nvPr/>
        </p:nvSpPr>
        <p:spPr>
          <a:xfrm flipH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8"/>
          <p:cNvSpPr/>
          <p:nvPr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1"/>
          </p:nvPr>
        </p:nvSpPr>
        <p:spPr>
          <a:xfrm>
            <a:off x="435429" y="5791200"/>
            <a:ext cx="7086600" cy="381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  <a:defRPr sz="1200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3"/>
          </p:nvPr>
        </p:nvSpPr>
        <p:spPr>
          <a:xfrm>
            <a:off x="435429" y="4495800"/>
            <a:ext cx="7086600" cy="1295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  <a:defRPr sz="3200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>
            <a:spLocks noGrp="1"/>
          </p:cNvSpPr>
          <p:nvPr>
            <p:ph type="pic" idx="4"/>
          </p:nvPr>
        </p:nvSpPr>
        <p:spPr>
          <a:xfrm>
            <a:off x="2950029" y="2133600"/>
            <a:ext cx="2209800" cy="2209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5"/>
          </p:nvPr>
        </p:nvSpPr>
        <p:spPr>
          <a:xfrm>
            <a:off x="5312229" y="2133600"/>
            <a:ext cx="2209800" cy="2209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70" name="Google Shape;70;p8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сверху, книжная с подписями">
  <p:cSld name="2 сверху, книжная с подписями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>
            <a:spLocks noGrp="1"/>
          </p:cNvSpPr>
          <p:nvPr>
            <p:ph type="pic" idx="2"/>
          </p:nvPr>
        </p:nvSpPr>
        <p:spPr>
          <a:xfrm>
            <a:off x="4341047" y="533400"/>
            <a:ext cx="3431353" cy="457514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>
            <a:spLocks noGrp="1"/>
          </p:cNvSpPr>
          <p:nvPr>
            <p:ph type="pic" idx="3"/>
          </p:nvPr>
        </p:nvSpPr>
        <p:spPr>
          <a:xfrm>
            <a:off x="685800" y="533400"/>
            <a:ext cx="3429000" cy="4572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685800" y="5257800"/>
            <a:ext cx="34290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  <a:defRPr sz="18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4"/>
          </p:nvPr>
        </p:nvSpPr>
        <p:spPr>
          <a:xfrm>
            <a:off x="4343400" y="5257800"/>
            <a:ext cx="34290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  <a:defRPr sz="18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78" name="Google Shape;78;p9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сверху, альбомная с подписями">
  <p:cSld name="2 сверху, альбомная с подписями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>
            <a:spLocks noGrp="1"/>
          </p:cNvSpPr>
          <p:nvPr>
            <p:ph type="pic" idx="2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0"/>
          <p:cNvSpPr>
            <a:spLocks noGrp="1"/>
          </p:cNvSpPr>
          <p:nvPr>
            <p:ph type="pic" idx="3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body" idx="1"/>
          </p:nvPr>
        </p:nvSpPr>
        <p:spPr>
          <a:xfrm>
            <a:off x="152400" y="4267200"/>
            <a:ext cx="4038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  <a:defRPr sz="18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body" idx="4"/>
          </p:nvPr>
        </p:nvSpPr>
        <p:spPr>
          <a:xfrm>
            <a:off x="4343400" y="4267200"/>
            <a:ext cx="4038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None/>
              <a:defRPr sz="180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chemeClr val="lt1"/>
              </a:solidFill>
            </a:endParaRPr>
          </a:p>
        </p:txBody>
      </p:sp>
      <p:sp>
        <p:nvSpPr>
          <p:cNvPr id="86" name="Google Shape;86;p10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 rot="-54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 rot="-54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 rot="-5400000">
            <a:off x="7696200" y="101282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 rot="-5400000">
            <a:off x="7162800" y="3832226"/>
            <a:ext cx="320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5"/>
          <p:cNvSpPr txBox="1">
            <a:spLocks noGrp="1"/>
          </p:cNvSpPr>
          <p:nvPr>
            <p:ph type="body" idx="1"/>
          </p:nvPr>
        </p:nvSpPr>
        <p:spPr>
          <a:xfrm>
            <a:off x="0" y="5410200"/>
            <a:ext cx="7164288" cy="1238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 sz="2400" dirty="0" smtClean="0"/>
              <a:t>Алтайский край</a:t>
            </a:r>
            <a:endParaRPr sz="2400" dirty="0"/>
          </a:p>
        </p:txBody>
      </p:sp>
      <p:sp>
        <p:nvSpPr>
          <p:cNvPr id="209" name="Google Shape;209;p25"/>
          <p:cNvSpPr/>
          <p:nvPr/>
        </p:nvSpPr>
        <p:spPr>
          <a:xfrm>
            <a:off x="464925" y="2938602"/>
            <a:ext cx="6845532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ru-RU" sz="3200" b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Профилактика </a:t>
            </a:r>
            <a:r>
              <a:rPr lang="ru-RU" sz="3200" b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эмоционального выгорания специалистов социальной сферы </a:t>
            </a:r>
            <a:r>
              <a:rPr lang="ru-RU" sz="3200" b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«Пути </a:t>
            </a:r>
            <a:r>
              <a:rPr lang="ru-RU" sz="3200" b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 </a:t>
            </a:r>
            <a:r>
              <a:rPr lang="ru-RU" sz="3200" b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источнику»</a:t>
            </a:r>
            <a:r>
              <a:rPr lang="ru-RU" sz="2400" b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lang="ru-RU" sz="2400" dirty="0" smtClean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dirty="0">
              <a:solidFill>
                <a:srgbClr val="F7964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5"/>
          <p:cNvSpPr/>
          <p:nvPr/>
        </p:nvSpPr>
        <p:spPr>
          <a:xfrm>
            <a:off x="956300" y="180612"/>
            <a:ext cx="5715000" cy="862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Министерство социальной защиты Алтайского края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«Краевой кризисный центр для женщин»</a:t>
            </a:r>
            <a:endParaRPr sz="1800" b="0" i="0" u="none" strike="noStrike" cap="none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АРОО </a:t>
            </a:r>
            <a:r>
              <a:rPr lang="ru-RU" sz="1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800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Центр развития семьи</a:t>
            </a:r>
            <a:r>
              <a:rPr lang="ru-RU" sz="1800" b="1" dirty="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endParaRPr sz="1800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1" name="Google Shape;21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2463" y="1507015"/>
            <a:ext cx="1277688" cy="1293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347" y="973234"/>
            <a:ext cx="2329781" cy="2329781"/>
          </a:xfrm>
          <a:prstGeom prst="rect">
            <a:avLst/>
          </a:prstGeom>
        </p:spPr>
      </p:pic>
      <p:pic>
        <p:nvPicPr>
          <p:cNvPr id="7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186" y="1564868"/>
            <a:ext cx="1357132" cy="975438"/>
          </a:xfrm>
          <a:prstGeom prst="rect">
            <a:avLst/>
          </a:prstGeom>
        </p:spPr>
      </p:pic>
      <p:pic>
        <p:nvPicPr>
          <p:cNvPr id="8" name="Picture 2" descr="E:\Я.Диск\!17_FPG\Бренд\page\pgrants_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649" y="1779076"/>
            <a:ext cx="1955800" cy="7341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3"/>
          <p:cNvSpPr txBox="1"/>
          <p:nvPr/>
        </p:nvSpPr>
        <p:spPr>
          <a:xfrm>
            <a:off x="1741003" y="-82716"/>
            <a:ext cx="6770713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1" i="1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Оказание поддержки </a:t>
            </a:r>
            <a:r>
              <a:rPr lang="ru-RU" sz="2600" b="0" i="1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семьям сотрудников</a:t>
            </a:r>
            <a:endParaRPr sz="2600" b="0" i="1" u="none" strike="noStrike" cap="none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16" name="Google Shape;316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33"/>
          <p:cNvSpPr/>
          <p:nvPr/>
        </p:nvSpPr>
        <p:spPr>
          <a:xfrm>
            <a:off x="2987824" y="5084422"/>
            <a:ext cx="252028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Психологическое консультирование семей сотрудников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33"/>
          <p:cNvSpPr/>
          <p:nvPr/>
        </p:nvSpPr>
        <p:spPr>
          <a:xfrm>
            <a:off x="5230945" y="2459504"/>
            <a:ext cx="3084208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Семейный блокнот «Родные люди»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для семей сотрудников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нормализация внутрисемейного климата, укрепление семейных ценностей</a:t>
            </a:r>
            <a:endParaRPr/>
          </a:p>
        </p:txBody>
      </p:sp>
      <p:sp>
        <p:nvSpPr>
          <p:cNvPr id="319" name="Google Shape;319;p33"/>
          <p:cNvSpPr/>
          <p:nvPr/>
        </p:nvSpPr>
        <p:spPr>
          <a:xfrm>
            <a:off x="29318" y="2679393"/>
            <a:ext cx="3423369" cy="221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«Творческая мастерская» социально-психологическая поддержка детей сотрудников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игровая форма с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применением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арт-терапевтических техник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20" name="Google Shape;320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6818" y="1347329"/>
            <a:ext cx="1224135" cy="11430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84168" y="1202665"/>
            <a:ext cx="1097028" cy="1097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75671" y="3548055"/>
            <a:ext cx="1344585" cy="13473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19;p33"/>
          <p:cNvSpPr/>
          <p:nvPr/>
        </p:nvSpPr>
        <p:spPr>
          <a:xfrm>
            <a:off x="369454" y="2892945"/>
            <a:ext cx="8551264" cy="1098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Отдельно выделенный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Телефон для сотрудников и их семей</a:t>
            </a:r>
            <a:endParaRPr sz="2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319;p33"/>
          <p:cNvSpPr/>
          <p:nvPr/>
        </p:nvSpPr>
        <p:spPr>
          <a:xfrm>
            <a:off x="212436" y="4180304"/>
            <a:ext cx="8551264" cy="1098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+7 929 345 6065</a:t>
            </a:r>
            <a:endParaRPr sz="2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315;p33"/>
          <p:cNvSpPr txBox="1"/>
          <p:nvPr/>
        </p:nvSpPr>
        <p:spPr>
          <a:xfrm>
            <a:off x="1741003" y="-82716"/>
            <a:ext cx="6770713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1" i="1" u="none" strike="noStrike" cap="none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Телефон горячей линии</a:t>
            </a:r>
            <a:endParaRPr sz="2600" b="0" i="1" u="none" strike="noStrike" cap="none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4" y="0"/>
            <a:ext cx="2420216" cy="344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828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4"/>
          <p:cNvSpPr/>
          <p:nvPr/>
        </p:nvSpPr>
        <p:spPr>
          <a:xfrm>
            <a:off x="0" y="3560610"/>
            <a:ext cx="2979204" cy="2431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Благотворительная акция «Семья» для семей сотрудников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 менее 150 семьям сотрудников оказана благотворительная помощь в виде настольных игр, с целью проведения семейного досуга</a:t>
            </a:r>
            <a:endParaRPr/>
          </a:p>
        </p:txBody>
      </p:sp>
      <p:sp>
        <p:nvSpPr>
          <p:cNvPr id="328" name="Google Shape;328;p34"/>
          <p:cNvSpPr/>
          <p:nvPr/>
        </p:nvSpPr>
        <p:spPr>
          <a:xfrm>
            <a:off x="5191448" y="3491320"/>
            <a:ext cx="3423369" cy="264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Информационная акция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«Герои этого времени»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 менее 50 статей о сотрудниках в СМИ, соцсетях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(к Дню социального работника 8 июня) с целью популяризации социально значимой деятельности и благодарности сотрудников за самоотверженный труд</a:t>
            </a:r>
            <a:endParaRPr/>
          </a:p>
        </p:txBody>
      </p:sp>
      <p:sp>
        <p:nvSpPr>
          <p:cNvPr id="329" name="Google Shape;329;p34"/>
          <p:cNvSpPr txBox="1"/>
          <p:nvPr/>
        </p:nvSpPr>
        <p:spPr>
          <a:xfrm>
            <a:off x="1741003" y="-82716"/>
            <a:ext cx="6770713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Завершение</a:t>
            </a:r>
            <a:endParaRPr dirty="0"/>
          </a:p>
        </p:txBody>
      </p:sp>
      <p:sp>
        <p:nvSpPr>
          <p:cNvPr id="330" name="Google Shape;330;p34"/>
          <p:cNvSpPr/>
          <p:nvPr/>
        </p:nvSpPr>
        <p:spPr>
          <a:xfrm>
            <a:off x="2417788" y="2281727"/>
            <a:ext cx="3423369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Благодарственная </a:t>
            </a:r>
            <a:r>
              <a:rPr lang="ru-RU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открытка сотрудникам стационарных учреждений социального обслуживания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31" name="Google Shape;331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28187" y="2334734"/>
            <a:ext cx="1122829" cy="1122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1717" y="2437780"/>
            <a:ext cx="1122830" cy="1122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3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03786" y="806774"/>
            <a:ext cx="1451372" cy="14513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5"/>
          <p:cNvSpPr txBox="1">
            <a:spLocks noGrp="1"/>
          </p:cNvSpPr>
          <p:nvPr>
            <p:ph type="body" idx="1"/>
          </p:nvPr>
        </p:nvSpPr>
        <p:spPr>
          <a:xfrm>
            <a:off x="1691680" y="3995136"/>
            <a:ext cx="5760640" cy="20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</a:pPr>
            <a:r>
              <a:rPr lang="ru-RU" sz="2400" b="1" u="sng" dirty="0">
                <a:latin typeface="Times New Roman"/>
                <a:ea typeface="Times New Roman"/>
                <a:cs typeface="Times New Roman"/>
                <a:sym typeface="Times New Roman"/>
              </a:rPr>
              <a:t>Средства индивидуальной защиты: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ru-RU" sz="2000" dirty="0">
                <a:latin typeface="Times New Roman"/>
                <a:ea typeface="Times New Roman"/>
                <a:cs typeface="Times New Roman"/>
                <a:sym typeface="Times New Roman"/>
              </a:rPr>
              <a:t>Бесконтактные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термометры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ru-RU" sz="2000" dirty="0">
                <a:latin typeface="Times New Roman"/>
                <a:ea typeface="Times New Roman"/>
                <a:cs typeface="Times New Roman"/>
                <a:sym typeface="Times New Roman"/>
              </a:rPr>
              <a:t>Медицинские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маски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dirty="0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ru-RU" sz="2000" dirty="0">
                <a:latin typeface="Times New Roman"/>
                <a:ea typeface="Times New Roman"/>
                <a:cs typeface="Times New Roman"/>
                <a:sym typeface="Times New Roman"/>
              </a:rPr>
              <a:t>Дезинфицирующие средства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endParaRPr dirty="0"/>
          </a:p>
        </p:txBody>
      </p:sp>
      <p:sp>
        <p:nvSpPr>
          <p:cNvPr id="340" name="Google Shape;340;p35"/>
          <p:cNvSpPr txBox="1"/>
          <p:nvPr/>
        </p:nvSpPr>
        <p:spPr>
          <a:xfrm>
            <a:off x="1763688" y="188640"/>
            <a:ext cx="6770713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Times New Roman"/>
              <a:buNone/>
            </a:pPr>
            <a:r>
              <a:rPr lang="ru-RU" sz="2600" b="1" i="1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Было</a:t>
            </a:r>
            <a:r>
              <a:rPr lang="ru-RU" sz="2600" b="0" i="1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600" b="1" i="1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закуплено</a:t>
            </a:r>
            <a:endParaRPr sz="2600" b="1" i="1" u="none" strike="noStrike" cap="none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1" name="Google Shape;341;p35"/>
          <p:cNvSpPr txBox="1"/>
          <p:nvPr/>
        </p:nvSpPr>
        <p:spPr>
          <a:xfrm>
            <a:off x="1545500" y="1455800"/>
            <a:ext cx="6052999" cy="2006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r>
              <a:rPr lang="ru-RU" sz="2400" b="1" i="0" u="sng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Сенсорное оборудование:</a:t>
            </a:r>
            <a:endParaRPr dirty="0"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Релаксационное оборудование</a:t>
            </a:r>
            <a:b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2000" b="0" i="1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Домашний планетарий</a:t>
            </a:r>
            <a:r>
              <a:rPr lang="ru-RU" sz="2000" b="0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r>
              <a:rPr lang="en-US" sz="2000" b="0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endParaRPr dirty="0"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Релаксационное оборудование</a:t>
            </a:r>
            <a:b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2000" b="0" i="1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Соляная чаша</a:t>
            </a:r>
            <a:r>
              <a:rPr lang="ru-RU" sz="2000" b="0" i="0" u="none" strike="noStrike" cap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»</a:t>
            </a:r>
            <a:endParaRPr dirty="0"/>
          </a:p>
        </p:txBody>
      </p:sp>
      <p:pic>
        <p:nvPicPr>
          <p:cNvPr id="342" name="Google Shape;342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4089" y="1587379"/>
            <a:ext cx="1222430" cy="1222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0011" y="4293095"/>
            <a:ext cx="1410587" cy="14105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6"/>
          <p:cNvSpPr txBox="1"/>
          <p:nvPr/>
        </p:nvSpPr>
        <p:spPr>
          <a:xfrm>
            <a:off x="1219200" y="152400"/>
            <a:ext cx="7239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Количественные показатели </a:t>
            </a:r>
            <a:endParaRPr/>
          </a:p>
        </p:txBody>
      </p:sp>
      <p:graphicFrame>
        <p:nvGraphicFramePr>
          <p:cNvPr id="350" name="Google Shape;350;p36"/>
          <p:cNvGraphicFramePr/>
          <p:nvPr/>
        </p:nvGraphicFramePr>
        <p:xfrm>
          <a:off x="58619" y="1484784"/>
          <a:ext cx="8415875" cy="5008620"/>
        </p:xfrm>
        <a:graphic>
          <a:graphicData uri="http://schemas.openxmlformats.org/drawingml/2006/table">
            <a:tbl>
              <a:tblPr firstRow="1" bandRow="1">
                <a:noFill/>
                <a:tableStyleId>{4DA991AE-DC77-49D0-97A1-DBA620A64DCC}</a:tableStyleId>
              </a:tblPr>
              <a:tblGrid>
                <a:gridCol w="6831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9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Показатель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Ожидаемый результат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54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сотрудников стационарных учреждений социального обслуживания населения Алтайского края прошедших психологическую диагностику до прохождения реабилитации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360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39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разработанных рабочих тетрадей для сотрудников стационарных учреждений социального обслуживания населения Алтайского края работавших в учреждении в режиме экстренной изоляции, в том числе пострадавших от коронавирусной инфекции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360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39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сотрудников стационарных учреждений социального обслуживания населения Алтайского края, работавших в учреждении в режиме экстренной изоляции, в том числе пострадавших от коронавирусной инфекции, прошедших санаторно-курортное лечение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39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сотрудников стационарных учреждений социального обслуживания населения Алтайского края, работавших в учреждении в режиме экстренной изоляции, в том числе пострадавших от коронавирусной инфекции прошедших психологический тренинг (на базе санатория)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60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97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выездных зональных тренингов для сотрудников стационарных учреждений социального обслуживания населения на территории Алтайского края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351" name="Google Shape;35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7"/>
          <p:cNvSpPr txBox="1"/>
          <p:nvPr/>
        </p:nvSpPr>
        <p:spPr>
          <a:xfrm>
            <a:off x="1219200" y="152400"/>
            <a:ext cx="72390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Количественные показатели </a:t>
            </a:r>
            <a:endParaRPr/>
          </a:p>
        </p:txBody>
      </p:sp>
      <p:graphicFrame>
        <p:nvGraphicFramePr>
          <p:cNvPr id="357" name="Google Shape;357;p37"/>
          <p:cNvGraphicFramePr/>
          <p:nvPr/>
        </p:nvGraphicFramePr>
        <p:xfrm>
          <a:off x="52262" y="1700808"/>
          <a:ext cx="8552175" cy="4342980"/>
        </p:xfrm>
        <a:graphic>
          <a:graphicData uri="http://schemas.openxmlformats.org/drawingml/2006/table">
            <a:tbl>
              <a:tblPr firstRow="1" bandRow="1">
                <a:noFill/>
                <a:tableStyleId>{4DA991AE-DC77-49D0-97A1-DBA620A64DCC}</a:tableStyleId>
              </a:tblPr>
              <a:tblGrid>
                <a:gridCol w="7184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698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Показатель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Ожидаемый результат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3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детей сотрудников получивших социально-психологическую поддержку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 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180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информационных статей о сотрудников стационарных учреждений социального обслуживания населения Алтайского края, работавших в учреждении в режиме экстренной изоляции, в том числе пострадавших от коронавирусной инфекции «Герои этого времени»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50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635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семей сотрудников стационарных учреждений социального обслуживания населения Алтайского края прошедших психологическое консультирование в очной и дистанционной форме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150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27275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Количество семей сотрудников стационарных учреждений социального обслуживания населения Алтайского края, работавших в учреждении в режиме экстренной изоляции, в том числе пострадавших от коронавирусной инфекции оказана благотворительную помощь для всей семьи в домашних условиях в виде настольной игры, с целью проведения совместного досуга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150</a:t>
                      </a:r>
                      <a:endParaRPr sz="16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358" name="Google Shape;358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8"/>
          <p:cNvSpPr/>
          <p:nvPr/>
        </p:nvSpPr>
        <p:spPr>
          <a:xfrm>
            <a:off x="2084675" y="5812950"/>
            <a:ext cx="4643700" cy="64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38"/>
          <p:cNvSpPr/>
          <p:nvPr/>
        </p:nvSpPr>
        <p:spPr>
          <a:xfrm>
            <a:off x="2084675" y="4974600"/>
            <a:ext cx="4643700" cy="64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38"/>
          <p:cNvSpPr/>
          <p:nvPr/>
        </p:nvSpPr>
        <p:spPr>
          <a:xfrm>
            <a:off x="2084675" y="4197900"/>
            <a:ext cx="4643700" cy="64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38"/>
          <p:cNvSpPr/>
          <p:nvPr/>
        </p:nvSpPr>
        <p:spPr>
          <a:xfrm>
            <a:off x="2084675" y="3327550"/>
            <a:ext cx="4643700" cy="64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8"/>
          <p:cNvSpPr/>
          <p:nvPr/>
        </p:nvSpPr>
        <p:spPr>
          <a:xfrm>
            <a:off x="2084675" y="2457200"/>
            <a:ext cx="4643700" cy="64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38"/>
          <p:cNvSpPr/>
          <p:nvPr/>
        </p:nvSpPr>
        <p:spPr>
          <a:xfrm>
            <a:off x="2084675" y="1586850"/>
            <a:ext cx="4643700" cy="64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38"/>
          <p:cNvSpPr txBox="1"/>
          <p:nvPr/>
        </p:nvSpPr>
        <p:spPr>
          <a:xfrm>
            <a:off x="1219200" y="133347"/>
            <a:ext cx="7315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Качественные показатели </a:t>
            </a:r>
            <a:endParaRPr/>
          </a:p>
        </p:txBody>
      </p:sp>
      <p:pic>
        <p:nvPicPr>
          <p:cNvPr id="371" name="Google Shape;371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297" y="514347"/>
            <a:ext cx="1002903" cy="1002903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38"/>
          <p:cNvSpPr/>
          <p:nvPr/>
        </p:nvSpPr>
        <p:spPr>
          <a:xfrm>
            <a:off x="2214301" y="4197864"/>
            <a:ext cx="4572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формирование адекватной оценки профессиональных достижений</a:t>
            </a:r>
            <a:endParaRPr b="1"/>
          </a:p>
        </p:txBody>
      </p:sp>
      <p:sp>
        <p:nvSpPr>
          <p:cNvPr id="373" name="Google Shape;373;p38"/>
          <p:cNvSpPr/>
          <p:nvPr/>
        </p:nvSpPr>
        <p:spPr>
          <a:xfrm>
            <a:off x="2120525" y="4974601"/>
            <a:ext cx="4572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снижение уровня профессионального выгорания</a:t>
            </a:r>
            <a:endParaRPr b="1"/>
          </a:p>
        </p:txBody>
      </p:sp>
      <p:sp>
        <p:nvSpPr>
          <p:cNvPr id="374" name="Google Shape;374;p38"/>
          <p:cNvSpPr/>
          <p:nvPr/>
        </p:nvSpPr>
        <p:spPr>
          <a:xfrm>
            <a:off x="2214301" y="3327549"/>
            <a:ext cx="4572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снижение уровня стресса, тревожности, депрессивности и </a:t>
            </a:r>
            <a:r>
              <a:rPr lang="ru-RU" sz="18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агрессии</a:t>
            </a:r>
            <a:endParaRPr b="1" dirty="0"/>
          </a:p>
        </p:txBody>
      </p:sp>
      <p:sp>
        <p:nvSpPr>
          <p:cNvPr id="375" name="Google Shape;375;p38"/>
          <p:cNvSpPr/>
          <p:nvPr/>
        </p:nvSpPr>
        <p:spPr>
          <a:xfrm>
            <a:off x="2286000" y="1696038"/>
            <a:ext cx="4572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улучшение психофизического состояния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6" name="Google Shape;376;p38"/>
          <p:cNvSpPr/>
          <p:nvPr/>
        </p:nvSpPr>
        <p:spPr>
          <a:xfrm>
            <a:off x="2178450" y="2457188"/>
            <a:ext cx="46437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значимости межличностных отношений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7" name="Google Shape;377;p38"/>
          <p:cNvSpPr/>
          <p:nvPr/>
        </p:nvSpPr>
        <p:spPr>
          <a:xfrm>
            <a:off x="2214300" y="5751314"/>
            <a:ext cx="4572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повышение профессиональной эффективности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8" name="Google Shape;378;p38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5600" y="1578900"/>
            <a:ext cx="603600" cy="60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38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5600" y="2471250"/>
            <a:ext cx="603600" cy="60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38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5600" y="3363600"/>
            <a:ext cx="603600" cy="60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8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5600" y="4240500"/>
            <a:ext cx="603600" cy="60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38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5600" y="4995900"/>
            <a:ext cx="603600" cy="60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38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5600" y="5834250"/>
            <a:ext cx="603600" cy="60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0"/>
          <p:cNvSpPr txBox="1">
            <a:spLocks noGrp="1"/>
          </p:cNvSpPr>
          <p:nvPr>
            <p:ph type="body" idx="1"/>
          </p:nvPr>
        </p:nvSpPr>
        <p:spPr>
          <a:xfrm>
            <a:off x="-2" y="222896"/>
            <a:ext cx="8571345" cy="524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</a:pPr>
            <a:endParaRPr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ibre Franklin"/>
              <a:buNone/>
            </a:pPr>
            <a:endParaRPr lang="en-US" b="1" dirty="0">
              <a:latin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ibre Franklin"/>
              <a:buNone/>
            </a:pPr>
            <a:endParaRPr sz="2100" b="1" dirty="0"/>
          </a:p>
          <a:p>
            <a:pPr marL="0" lvl="0" indent="0" algn="ctr" rtl="0"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ibre Franklin"/>
              <a:buNone/>
            </a:pPr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ibre Franklin"/>
              <a:buNone/>
            </a:pPr>
            <a:r>
              <a:rPr lang="ru-RU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endParaRPr lang="ru-RU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ibre Franklin"/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</a:p>
          <a:p>
            <a:pPr marL="0" lvl="0" indent="0" algn="ctr" rtl="0">
              <a:spcBef>
                <a:spcPts val="42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Libre Franklin"/>
              <a:buNone/>
            </a:pP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!</a:t>
            </a:r>
            <a:endParaRPr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4403" y="384623"/>
            <a:ext cx="65425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40"/>
              </a:spcBef>
              <a:buClr>
                <a:schemeClr val="dk2"/>
              </a:buClr>
              <a:buSzPts val="3200"/>
            </a:pPr>
            <a:r>
              <a:rPr lang="ru-RU" sz="2400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«Краевой кризисный центр для женщин»</a:t>
            </a:r>
            <a:endParaRPr lang="ru-RU" sz="2400" dirty="0">
              <a:solidFill>
                <a:srgbClr val="1F497D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1276" y="1035371"/>
            <a:ext cx="67087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40"/>
              </a:spcBef>
              <a:buClr>
                <a:schemeClr val="dk2"/>
              </a:buClr>
              <a:buSzPts val="3200"/>
            </a:pPr>
            <a:r>
              <a:rPr lang="ru-RU" sz="2400" b="1" dirty="0" smtClean="0">
                <a:solidFill>
                  <a:srgbClr val="1F497D"/>
                </a:solidFill>
                <a:latin typeface="Times New Roman"/>
                <a:cs typeface="Times New Roman"/>
                <a:sym typeface="Times New Roman"/>
              </a:rPr>
              <a:t>АРОО «Центр социального развития семьи»</a:t>
            </a:r>
            <a:endParaRPr lang="ru-RU" sz="2400" dirty="0">
              <a:solidFill>
                <a:srgbClr val="1F497D"/>
              </a:solidFill>
            </a:endParaRPr>
          </a:p>
        </p:txBody>
      </p:sp>
      <p:pic>
        <p:nvPicPr>
          <p:cNvPr id="6" name="Google Shape;211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5663" y="1686481"/>
            <a:ext cx="1277688" cy="1293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547" y="1152700"/>
            <a:ext cx="2329781" cy="2329781"/>
          </a:xfrm>
          <a:prstGeom prst="rect">
            <a:avLst/>
          </a:prstGeom>
        </p:spPr>
      </p:pic>
      <p:pic>
        <p:nvPicPr>
          <p:cNvPr id="8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386" y="1744334"/>
            <a:ext cx="1357132" cy="975438"/>
          </a:xfrm>
          <a:prstGeom prst="rect">
            <a:avLst/>
          </a:prstGeom>
        </p:spPr>
      </p:pic>
      <p:pic>
        <p:nvPicPr>
          <p:cNvPr id="9" name="Picture 2" descr="E:\Я.Диск\!17_FPG\Бренд\page\pgrants_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1849" y="1958542"/>
            <a:ext cx="1955800" cy="7341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6"/>
          <p:cNvSpPr/>
          <p:nvPr/>
        </p:nvSpPr>
        <p:spPr>
          <a:xfrm>
            <a:off x="4355976" y="1440799"/>
            <a:ext cx="4109394" cy="2220315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26"/>
          <p:cNvSpPr/>
          <p:nvPr/>
        </p:nvSpPr>
        <p:spPr>
          <a:xfrm>
            <a:off x="6085" y="1440798"/>
            <a:ext cx="4113519" cy="2220316"/>
          </a:xfrm>
          <a:prstGeom prst="rect">
            <a:avLst/>
          </a:prstGeom>
          <a:solidFill>
            <a:srgbClr val="FFFFFF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6"/>
          <p:cNvSpPr txBox="1"/>
          <p:nvPr/>
        </p:nvSpPr>
        <p:spPr>
          <a:xfrm>
            <a:off x="1378154" y="38459"/>
            <a:ext cx="7215811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Актуальность социальной проблемы в Алтайском крае</a:t>
            </a:r>
            <a:endParaRPr/>
          </a:p>
        </p:txBody>
      </p:sp>
      <p:pic>
        <p:nvPicPr>
          <p:cNvPr id="220" name="Google Shape;220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124744" cy="1124744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26"/>
          <p:cNvSpPr/>
          <p:nvPr/>
        </p:nvSpPr>
        <p:spPr>
          <a:xfrm>
            <a:off x="253112" y="1519904"/>
            <a:ext cx="3619464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Указ Губернатора Алтайского края     В. П. Томенко  от 24.04.2020 г.  № 64 «Об организации закрытого режима работы организаций (индивидуальных предпринимателей), предоставляющих социальные услуги  в стационарной форме социального обслуживания»</a:t>
            </a:r>
            <a:endParaRPr/>
          </a:p>
        </p:txBody>
      </p:sp>
      <p:sp>
        <p:nvSpPr>
          <p:cNvPr id="222" name="Google Shape;222;p26"/>
          <p:cNvSpPr/>
          <p:nvPr/>
        </p:nvSpPr>
        <p:spPr>
          <a:xfrm>
            <a:off x="4244975" y="1406463"/>
            <a:ext cx="4331400" cy="22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25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Министерства социальной защиты Алтайского края от 24.04.2020 №27/Пр/133 «Об организации закрытого режима работы краевых государственных бюджетных учреждений социального обслуживания, подведомственных Министерству социальной защиты Алтайского края, в условиях ухудшения эпидемиологической ситуации в Алтайском крае»</a:t>
            </a:r>
            <a:endParaRPr sz="1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3" name="Google Shape;223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93889" y="3856400"/>
            <a:ext cx="699931" cy="699931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6"/>
          <p:cNvSpPr/>
          <p:nvPr/>
        </p:nvSpPr>
        <p:spPr>
          <a:xfrm>
            <a:off x="912991" y="3857566"/>
            <a:ext cx="6664123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Среди вас также есть и те, которые работают сейчас в 14-дневные смены в стационарных организациях социального обслуживания граждан. И этот человеческий подвиг вы, как и медицинские работники, с честью и достоинством несете изо дня в день. Вы помогаете нуждающимся, не выходя за пределы рабочего места, не видитесь, как и врачи, подолгу с членами семьи. Ваше ежедневное служение и умение сострадать людям – восхищает и вызывает трепетные эмоции и чувства.</a:t>
            </a:r>
            <a:endParaRPr sz="16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5" name="Google Shape;225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86175" y="5219738"/>
            <a:ext cx="699931" cy="699931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6"/>
          <p:cNvSpPr/>
          <p:nvPr/>
        </p:nvSpPr>
        <p:spPr>
          <a:xfrm>
            <a:off x="3148899" y="6000768"/>
            <a:ext cx="511672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министр социальной защиты Алтайского края</a:t>
            </a:r>
            <a:br>
              <a:rPr lang="ru-RU" sz="18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1800" b="1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Наталья Оськина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7"/>
          <p:cNvSpPr txBox="1">
            <a:spLocks noGrp="1"/>
          </p:cNvSpPr>
          <p:nvPr>
            <p:ph type="title"/>
          </p:nvPr>
        </p:nvSpPr>
        <p:spPr>
          <a:xfrm>
            <a:off x="2555776" y="0"/>
            <a:ext cx="5976664" cy="929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i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Партнёры </a:t>
            </a:r>
            <a:r>
              <a:rPr lang="ru-RU" sz="2600" i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2600" i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Пути к источнику» </a:t>
            </a:r>
            <a:endParaRPr dirty="0"/>
          </a:p>
        </p:txBody>
      </p:sp>
      <p:grpSp>
        <p:nvGrpSpPr>
          <p:cNvPr id="232" name="Google Shape;232;p27"/>
          <p:cNvGrpSpPr/>
          <p:nvPr/>
        </p:nvGrpSpPr>
        <p:grpSpPr>
          <a:xfrm>
            <a:off x="169817" y="1556792"/>
            <a:ext cx="8212182" cy="4968552"/>
            <a:chOff x="0" y="0"/>
            <a:chExt cx="8212182" cy="4968552"/>
          </a:xfrm>
        </p:grpSpPr>
        <p:sp>
          <p:nvSpPr>
            <p:cNvPr id="233" name="Google Shape;233;p27"/>
            <p:cNvSpPr/>
            <p:nvPr/>
          </p:nvSpPr>
          <p:spPr>
            <a:xfrm>
              <a:off x="0" y="0"/>
              <a:ext cx="7949683" cy="4968552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120000"/>
                  </a:moveTo>
                  <a:quadBezTo>
                    <a:pt x="20000" y="40000"/>
                    <a:pt x="101250" y="15000"/>
                  </a:quadBezTo>
                  <a:lnTo>
                    <a:pt x="100194" y="0"/>
                  </a:lnTo>
                  <a:lnTo>
                    <a:pt x="120000" y="24000"/>
                  </a:lnTo>
                  <a:lnTo>
                    <a:pt x="104419" y="60000"/>
                  </a:lnTo>
                  <a:lnTo>
                    <a:pt x="103363" y="45000"/>
                  </a:lnTo>
                  <a:quadBezTo>
                    <a:pt x="30000" y="55000"/>
                    <a:pt x="0" y="120000"/>
                  </a:quadBezTo>
                  <a:close/>
                </a:path>
              </a:pathLst>
            </a:custGeom>
            <a:solidFill>
              <a:srgbClr val="CBCE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7"/>
            <p:cNvSpPr/>
            <p:nvPr/>
          </p:nvSpPr>
          <p:spPr>
            <a:xfrm>
              <a:off x="848669" y="3694615"/>
              <a:ext cx="182842" cy="182842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7"/>
            <p:cNvSpPr/>
            <p:nvPr/>
          </p:nvSpPr>
          <p:spPr>
            <a:xfrm>
              <a:off x="807722" y="3786036"/>
              <a:ext cx="1306144" cy="11825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7"/>
            <p:cNvSpPr txBox="1"/>
            <p:nvPr/>
          </p:nvSpPr>
          <p:spPr>
            <a:xfrm>
              <a:off x="807722" y="3786036"/>
              <a:ext cx="1306144" cy="11825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6875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АРОО «Центр социального развития семьи»</a:t>
              </a:r>
              <a:endParaRPr/>
            </a:p>
          </p:txBody>
        </p:sp>
        <p:sp>
          <p:nvSpPr>
            <p:cNvPr id="237" name="Google Shape;237;p27"/>
            <p:cNvSpPr/>
            <p:nvPr/>
          </p:nvSpPr>
          <p:spPr>
            <a:xfrm>
              <a:off x="1838404" y="2743634"/>
              <a:ext cx="286188" cy="286188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7"/>
            <p:cNvSpPr/>
            <p:nvPr/>
          </p:nvSpPr>
          <p:spPr>
            <a:xfrm>
              <a:off x="1842289" y="2886728"/>
              <a:ext cx="1598066" cy="20818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7"/>
            <p:cNvSpPr txBox="1"/>
            <p:nvPr/>
          </p:nvSpPr>
          <p:spPr>
            <a:xfrm>
              <a:off x="1842289" y="2886728"/>
              <a:ext cx="1598066" cy="208182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1625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КГБУСО «Краевой кризисный центр для женщин»</a:t>
              </a:r>
              <a:endParaRPr/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2942582" y="2107616"/>
              <a:ext cx="381584" cy="381584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7"/>
            <p:cNvSpPr/>
            <p:nvPr/>
          </p:nvSpPr>
          <p:spPr>
            <a:xfrm>
              <a:off x="3106046" y="2176225"/>
              <a:ext cx="1658504" cy="27923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7"/>
            <p:cNvSpPr txBox="1"/>
            <p:nvPr/>
          </p:nvSpPr>
          <p:spPr>
            <a:xfrm>
              <a:off x="3106046" y="2176225"/>
              <a:ext cx="1658504" cy="27923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2175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lang="ru-RU" sz="1600" b="0" i="0" u="none" strike="noStrike" cap="none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Министерство социальной защиты Алтайского края</a:t>
              </a:r>
              <a:endParaRPr dirty="0"/>
            </a:p>
          </p:txBody>
        </p:sp>
        <p:sp>
          <p:nvSpPr>
            <p:cNvPr id="243" name="Google Shape;243;p27"/>
            <p:cNvSpPr/>
            <p:nvPr/>
          </p:nvSpPr>
          <p:spPr>
            <a:xfrm>
              <a:off x="4588995" y="1393181"/>
              <a:ext cx="492880" cy="492880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7"/>
            <p:cNvSpPr/>
            <p:nvPr/>
          </p:nvSpPr>
          <p:spPr>
            <a:xfrm>
              <a:off x="4656328" y="1639622"/>
              <a:ext cx="1948149" cy="33289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7"/>
            <p:cNvSpPr txBox="1"/>
            <p:nvPr/>
          </p:nvSpPr>
          <p:spPr>
            <a:xfrm>
              <a:off x="4656328" y="1639622"/>
              <a:ext cx="1948149" cy="33289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115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lang="ru-RU" sz="1600" b="0" i="0" u="none" strike="noStrike" cap="none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ФГБОУ ВО </a:t>
              </a:r>
              <a:r>
                <a:rPr lang="ru-RU" sz="1600" b="0" i="0" u="none" strike="noStrike" cap="none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«Алтайский </a:t>
              </a:r>
              <a:r>
                <a:rPr lang="ru-RU" sz="1600" b="0" i="0" u="none" strike="noStrike" cap="none" dirty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государственный </a:t>
              </a:r>
              <a:r>
                <a:rPr lang="ru-RU" sz="1600" b="0" i="0" u="none" strike="noStrike" cap="none" dirty="0" smtClean="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университет»</a:t>
              </a:r>
              <a:endParaRPr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6" name="Google Shape;246;p27"/>
            <p:cNvSpPr/>
            <p:nvPr/>
          </p:nvSpPr>
          <p:spPr>
            <a:xfrm>
              <a:off x="6111359" y="997685"/>
              <a:ext cx="628024" cy="628024"/>
            </a:xfrm>
            <a:prstGeom prst="ellipse">
              <a:avLst/>
            </a:prstGeom>
            <a:solidFill>
              <a:schemeClr val="lt1"/>
            </a:solidFill>
            <a:ln w="25400" cap="flat" cmpd="sng">
              <a:solidFill>
                <a:srgbClr val="1C417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7"/>
            <p:cNvSpPr/>
            <p:nvPr/>
          </p:nvSpPr>
          <p:spPr>
            <a:xfrm>
              <a:off x="6359747" y="1311697"/>
              <a:ext cx="1852435" cy="36568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7"/>
            <p:cNvSpPr txBox="1"/>
            <p:nvPr/>
          </p:nvSpPr>
          <p:spPr>
            <a:xfrm>
              <a:off x="6359747" y="1311697"/>
              <a:ext cx="1852435" cy="36568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32775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Times New Roman"/>
                <a:buNone/>
              </a:pPr>
              <a:r>
                <a:rPr lang="ru-RU" sz="16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Администрация Губернатора и Правительства Алтайского края департамент по вопросам внутренней политики </a:t>
              </a:r>
              <a:endParaRPr/>
            </a:p>
          </p:txBody>
        </p:sp>
      </p:grpSp>
      <p:pic>
        <p:nvPicPr>
          <p:cNvPr id="249" name="Google Shape;24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124744" cy="1124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8"/>
          <p:cNvSpPr txBox="1">
            <a:spLocks noGrp="1"/>
          </p:cNvSpPr>
          <p:nvPr>
            <p:ph type="title"/>
          </p:nvPr>
        </p:nvSpPr>
        <p:spPr>
          <a:xfrm>
            <a:off x="298648" y="943558"/>
            <a:ext cx="8352928" cy="1498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000"/>
              <a:buFont typeface="Times New Roman"/>
              <a:buNone/>
            </a:pPr>
            <a:r>
              <a:rPr lang="ru-RU" sz="2000" b="1" i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 </a:t>
            </a:r>
            <a:r>
              <a:rPr lang="ru-RU" sz="2000" b="1" i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ru-RU" sz="2000" b="1" i="1" dirty="0" smtClean="0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Поддержка и реабилитация сотрудников стационарных учреждений социального обслуживания населения Алтайского края, работавших в учреждении в режиме экстренной изоляции, в том числе пострадавших от </a:t>
            </a:r>
            <a:r>
              <a:rPr lang="ru-RU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коронавирусной</a:t>
            </a:r>
            <a:r>
              <a:rPr lang="ru-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инфекции, а также их семей</a:t>
            </a:r>
            <a:endParaRPr dirty="0"/>
          </a:p>
        </p:txBody>
      </p:sp>
      <p:sp>
        <p:nvSpPr>
          <p:cNvPr id="255" name="Google Shape;255;p28"/>
          <p:cNvSpPr txBox="1">
            <a:spLocks noGrp="1"/>
          </p:cNvSpPr>
          <p:nvPr>
            <p:ph type="body" idx="1"/>
          </p:nvPr>
        </p:nvSpPr>
        <p:spPr>
          <a:xfrm>
            <a:off x="298648" y="2348880"/>
            <a:ext cx="8305800" cy="2376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000"/>
              <a:buNone/>
            </a:pPr>
            <a:r>
              <a:rPr lang="ru-RU" sz="2000" b="1" i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Задачи </a:t>
            </a:r>
            <a:r>
              <a:rPr lang="ru-RU" sz="2000" b="1" i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sz="2000" b="1" i="1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 1:  Реабилитация сотрудников стационарных учреждений социального обслуживания населения, работавших в учреждении в режиме экстренной изоляции, в том числе пострадавших от </a:t>
            </a:r>
            <a:r>
              <a:rPr lang="ru-RU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коронавирусной</a:t>
            </a:r>
            <a:r>
              <a:rPr lang="ru-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инфекции</a:t>
            </a:r>
            <a:endParaRPr dirty="0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ru-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 2:  Оказание поддержки семьям сотрудников стационарных учреждений социального обслуживания населения, работавших в учреждении в режиме экстренной изоляции</a:t>
            </a:r>
            <a:endParaRPr dirty="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sz="2000" dirty="0"/>
          </a:p>
        </p:txBody>
      </p:sp>
      <p:sp>
        <p:nvSpPr>
          <p:cNvPr id="256" name="Google Shape;256;p28"/>
          <p:cNvSpPr txBox="1"/>
          <p:nvPr/>
        </p:nvSpPr>
        <p:spPr>
          <a:xfrm>
            <a:off x="298648" y="4999782"/>
            <a:ext cx="8210872" cy="1858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000"/>
              <a:buFont typeface="Times New Roman"/>
              <a:buNone/>
            </a:pPr>
            <a:r>
              <a:rPr lang="ru-RU" sz="2000" b="1" i="1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Целевые группы </a:t>
            </a:r>
            <a:r>
              <a:rPr lang="ru-RU" sz="2000" b="1" i="1" u="none" strike="noStrike" cap="none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ru-RU" sz="2000" b="1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2000" b="1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b="1" i="1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Сотрудники учреждений социального обслуживания населения Алтайского края, работающие в учреждениях режиме экстренной изоляции, в том числе пострадавших от </a:t>
            </a:r>
            <a:r>
              <a:rPr lang="ru-RU" sz="20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коронавирусной</a:t>
            </a:r>
            <a:r>
              <a:rPr lang="ru-RU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инфекции; </a:t>
            </a:r>
            <a:br>
              <a:rPr lang="ru-RU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Семьи сотрудников учреждений социального обслуживания Алтайского края, работающих в учреждениях в режиме экстренной изоляции.</a:t>
            </a:r>
            <a:br>
              <a:rPr lang="ru-RU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7" name="Google Shape;257;p28"/>
          <p:cNvSpPr txBox="1"/>
          <p:nvPr/>
        </p:nvSpPr>
        <p:spPr>
          <a:xfrm>
            <a:off x="1318589" y="124690"/>
            <a:ext cx="7215811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600" b="0" i="1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«Пути к источнику»</a:t>
            </a:r>
            <a:endParaRPr dirty="0"/>
          </a:p>
        </p:txBody>
      </p:sp>
      <p:pic>
        <p:nvPicPr>
          <p:cNvPr id="258" name="Google Shape;258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9"/>
          <p:cNvSpPr txBox="1">
            <a:spLocks noGrp="1"/>
          </p:cNvSpPr>
          <p:nvPr>
            <p:ph type="body" idx="1"/>
          </p:nvPr>
        </p:nvSpPr>
        <p:spPr>
          <a:xfrm>
            <a:off x="198510" y="1169318"/>
            <a:ext cx="3312368" cy="4671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</a:pPr>
            <a:r>
              <a:rPr lang="ru-RU" sz="1800" i="1" dirty="0"/>
              <a:t>Соглашения о намерении </a:t>
            </a:r>
            <a:r>
              <a:rPr lang="ru-RU" sz="1800" i="1" dirty="0" smtClean="0"/>
              <a:t>сотрудничества</a:t>
            </a:r>
            <a:endParaRPr dirty="0"/>
          </a:p>
        </p:txBody>
      </p:sp>
      <p:sp>
        <p:nvSpPr>
          <p:cNvPr id="264" name="Google Shape;264;p29"/>
          <p:cNvSpPr txBox="1"/>
          <p:nvPr/>
        </p:nvSpPr>
        <p:spPr>
          <a:xfrm>
            <a:off x="1318589" y="124690"/>
            <a:ext cx="7215811" cy="865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600" b="0" i="1" u="none" strike="noStrike" cap="none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«Пути к источнику»</a:t>
            </a:r>
            <a:endParaRPr dirty="0"/>
          </a:p>
        </p:txBody>
      </p:sp>
      <p:sp>
        <p:nvSpPr>
          <p:cNvPr id="265" name="Google Shape;265;p29"/>
          <p:cNvSpPr txBox="1"/>
          <p:nvPr/>
        </p:nvSpPr>
        <p:spPr>
          <a:xfrm>
            <a:off x="3987011" y="1571612"/>
            <a:ext cx="4536504" cy="4815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Font typeface="Arial"/>
              <a:buNone/>
            </a:pPr>
            <a:endParaRPr sz="9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Бийский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дом-интернат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Локтевский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дом-интернат малой вместимости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«Центральный дом-интернат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Ребрихинский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дом-интернат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Тюменцовский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детский психоневрологический интернат»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«Озерский психоневрологический интернат» 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Барнаульский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дом-интернат для престарелых и инвалидов (ветеранов войны 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войны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и труда»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Рубцовский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специальный дом-интернат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«Первомайский психоневрологический интернат»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«Павловский психоневрологический интернат»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«Курский дом-интернат малой вместимости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«Михайловский дом-интернат малой вместимости для престарелых и инвалидов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Славгородский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дом-интернат для престарелых и инвалидов»</a:t>
            </a:r>
            <a:endParaRPr dirty="0"/>
          </a:p>
          <a:p>
            <a:pPr marL="342900" marR="0" lvl="0" indent="-34290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AutoNum type="arabicParenR"/>
            </a:pP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-RU" sz="1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Тальменский</a:t>
            </a:r>
            <a:r>
              <a:rPr lang="ru-RU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психоневрологический интернат»</a:t>
            </a:r>
            <a:endParaRPr dirty="0"/>
          </a:p>
          <a:p>
            <a:pPr marL="342900" marR="0" lvl="0" indent="-320675" algn="l" rtl="0">
              <a:lnSpc>
                <a:spcPct val="80000"/>
              </a:lnSpc>
              <a:spcBef>
                <a:spcPts val="70"/>
              </a:spcBef>
              <a:spcAft>
                <a:spcPts val="0"/>
              </a:spcAft>
              <a:buClr>
                <a:schemeClr val="dk2"/>
              </a:buClr>
              <a:buSzPts val="350"/>
              <a:buFont typeface="Arial"/>
              <a:buNone/>
            </a:pPr>
            <a:endParaRPr sz="35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20675" algn="l" rtl="0">
              <a:lnSpc>
                <a:spcPct val="80000"/>
              </a:lnSpc>
              <a:spcBef>
                <a:spcPts val="70"/>
              </a:spcBef>
              <a:spcAft>
                <a:spcPts val="0"/>
              </a:spcAft>
              <a:buClr>
                <a:schemeClr val="dk2"/>
              </a:buClr>
              <a:buSzPts val="350"/>
              <a:buFont typeface="Arial"/>
              <a:buNone/>
            </a:pPr>
            <a:endParaRPr sz="35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20675" algn="l" rtl="0">
              <a:lnSpc>
                <a:spcPct val="80000"/>
              </a:lnSpc>
              <a:spcBef>
                <a:spcPts val="70"/>
              </a:spcBef>
              <a:spcAft>
                <a:spcPts val="0"/>
              </a:spcAft>
              <a:buClr>
                <a:schemeClr val="dk2"/>
              </a:buClr>
              <a:buSzPts val="350"/>
              <a:buFont typeface="Arial"/>
              <a:buNone/>
            </a:pPr>
            <a:endParaRPr sz="35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20675" algn="l" rtl="0">
              <a:lnSpc>
                <a:spcPct val="80000"/>
              </a:lnSpc>
              <a:spcBef>
                <a:spcPts val="70"/>
              </a:spcBef>
              <a:spcAft>
                <a:spcPts val="0"/>
              </a:spcAft>
              <a:buClr>
                <a:schemeClr val="dk2"/>
              </a:buClr>
              <a:buSzPts val="350"/>
              <a:buFont typeface="Arial"/>
              <a:buNone/>
            </a:pPr>
            <a:endParaRPr sz="35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66" name="Google Shape;266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29"/>
          <p:cNvSpPr/>
          <p:nvPr/>
        </p:nvSpPr>
        <p:spPr>
          <a:xfrm>
            <a:off x="4979740" y="1169317"/>
            <a:ext cx="257925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1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Список учреждений:</a:t>
            </a:r>
            <a:endParaRPr sz="1800" b="0" i="1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8" name="Google Shape;268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8510" y="1717368"/>
            <a:ext cx="3404000" cy="4815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0"/>
          <p:cNvSpPr txBox="1">
            <a:spLocks noGrp="1"/>
          </p:cNvSpPr>
          <p:nvPr>
            <p:ph type="title"/>
          </p:nvPr>
        </p:nvSpPr>
        <p:spPr>
          <a:xfrm>
            <a:off x="967973" y="-164472"/>
            <a:ext cx="7543800" cy="1288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i="1" dirty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Этапы </a:t>
            </a:r>
            <a:r>
              <a:rPr lang="ru-RU" sz="2600" i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реализации проекта</a:t>
            </a:r>
            <a:endParaRPr dirty="0"/>
          </a:p>
        </p:txBody>
      </p:sp>
      <p:grpSp>
        <p:nvGrpSpPr>
          <p:cNvPr id="275" name="Google Shape;275;p30"/>
          <p:cNvGrpSpPr/>
          <p:nvPr/>
        </p:nvGrpSpPr>
        <p:grpSpPr>
          <a:xfrm>
            <a:off x="198603" y="1295400"/>
            <a:ext cx="8299172" cy="5562600"/>
            <a:chOff x="3314" y="0"/>
            <a:chExt cx="8299172" cy="5562600"/>
          </a:xfrm>
        </p:grpSpPr>
        <p:sp>
          <p:nvSpPr>
            <p:cNvPr id="276" name="Google Shape;276;p30"/>
            <p:cNvSpPr/>
            <p:nvPr/>
          </p:nvSpPr>
          <p:spPr>
            <a:xfrm>
              <a:off x="622935" y="0"/>
              <a:ext cx="7059930" cy="55626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>
              <a:off x="3314" y="1668780"/>
              <a:ext cx="2304544" cy="222504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0"/>
            <p:cNvSpPr txBox="1"/>
            <p:nvPr/>
          </p:nvSpPr>
          <p:spPr>
            <a:xfrm>
              <a:off x="3314" y="1668780"/>
              <a:ext cx="2304544" cy="22250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None/>
              </a:pPr>
              <a:r>
                <a:rPr lang="ru-RU" sz="1600" b="1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Психологическая</a:t>
              </a:r>
              <a:r>
                <a:rPr lang="ru-RU" sz="1600" b="0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ru-RU" sz="1600" b="1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диагностика сотрудников </a:t>
              </a:r>
              <a:r>
                <a:rPr lang="ru-RU" sz="1600" b="0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стационарных учреждений социального обслуживания населения Алтайского края до прохождения реабилитации</a:t>
              </a:r>
              <a:endParaRPr sz="1600" b="0" i="0" u="none" strike="noStrike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9" name="Google Shape;279;p30"/>
            <p:cNvSpPr/>
            <p:nvPr/>
          </p:nvSpPr>
          <p:spPr>
            <a:xfrm>
              <a:off x="2624192" y="981476"/>
              <a:ext cx="3057300" cy="3599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0"/>
            <p:cNvSpPr txBox="1"/>
            <p:nvPr/>
          </p:nvSpPr>
          <p:spPr>
            <a:xfrm>
              <a:off x="2624192" y="981476"/>
              <a:ext cx="3057300" cy="359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None/>
              </a:pPr>
              <a:r>
                <a:rPr lang="ru-RU" sz="1600" b="1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Психологическая реабилитация  сотрудников </a:t>
              </a:r>
              <a:r>
                <a:rPr lang="ru-RU" sz="1600" b="0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стационарных учреждений социального обслуживания населения края,  вынужденных перейти на круглосуточный режим самоизоляции по месту работы, с целью предотвращения распространением </a:t>
              </a:r>
              <a:r>
                <a:rPr lang="ru-RU" sz="1600" b="0" i="0" u="none" strike="noStrike" cap="none" dirty="0" err="1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коронавирусной</a:t>
              </a:r>
              <a:r>
                <a:rPr lang="ru-RU" sz="1600" b="0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инфекции среди наиболее уязвимой категории населения (престарелые и инвалиды)</a:t>
              </a:r>
              <a:endParaRPr dirty="0">
                <a:solidFill>
                  <a:schemeClr val="tx1"/>
                </a:solidFill>
              </a:endParaRPr>
            </a:p>
          </p:txBody>
        </p:sp>
        <p:sp>
          <p:nvSpPr>
            <p:cNvPr id="281" name="Google Shape;281;p30"/>
            <p:cNvSpPr/>
            <p:nvPr/>
          </p:nvSpPr>
          <p:spPr>
            <a:xfrm>
              <a:off x="5997942" y="1668780"/>
              <a:ext cx="2304544" cy="222504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4674A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0"/>
            <p:cNvSpPr txBox="1"/>
            <p:nvPr/>
          </p:nvSpPr>
          <p:spPr>
            <a:xfrm>
              <a:off x="5997942" y="1668780"/>
              <a:ext cx="2304544" cy="22250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Times New Roman"/>
                <a:buNone/>
              </a:pPr>
              <a:r>
                <a:rPr lang="ru-RU" sz="1600" b="0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Психологическое сопровождение и психологическая </a:t>
              </a:r>
              <a:r>
                <a:rPr lang="ru-RU" sz="1600" b="1" i="0" u="none" strike="noStrike" cap="none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поддержка сотрудников и их членов семьи</a:t>
              </a:r>
              <a:endParaRPr dirty="0">
                <a:solidFill>
                  <a:schemeClr val="tx1"/>
                </a:solidFill>
              </a:endParaRPr>
            </a:p>
          </p:txBody>
        </p:sp>
      </p:grpSp>
      <p:pic>
        <p:nvPicPr>
          <p:cNvPr id="283" name="Google Shape;283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1"/>
          <p:cNvSpPr/>
          <p:nvPr/>
        </p:nvSpPr>
        <p:spPr>
          <a:xfrm>
            <a:off x="4771120" y="2661078"/>
            <a:ext cx="3256543" cy="356716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1"/>
          <p:cNvSpPr/>
          <p:nvPr/>
        </p:nvSpPr>
        <p:spPr>
          <a:xfrm>
            <a:off x="397788" y="2641040"/>
            <a:ext cx="3256543" cy="3556893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p31"/>
          <p:cNvSpPr txBox="1"/>
          <p:nvPr/>
        </p:nvSpPr>
        <p:spPr>
          <a:xfrm>
            <a:off x="1475656" y="-184025"/>
            <a:ext cx="715627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2600" b="1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Психологическая диагностика </a:t>
            </a: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сотрудников</a:t>
            </a:r>
            <a:endParaRPr sz="2600" b="0" i="1" u="none" strike="noStrike" cap="none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31"/>
          <p:cNvSpPr/>
          <p:nvPr/>
        </p:nvSpPr>
        <p:spPr>
          <a:xfrm>
            <a:off x="869197" y="1050987"/>
            <a:ext cx="2232248" cy="1143000"/>
          </a:xfrm>
          <a:prstGeom prst="plaque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 1 этап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этап</a:t>
            </a:r>
            <a:endParaRPr/>
          </a:p>
        </p:txBody>
      </p:sp>
      <p:sp>
        <p:nvSpPr>
          <p:cNvPr id="292" name="Google Shape;292;p31"/>
          <p:cNvSpPr/>
          <p:nvPr/>
        </p:nvSpPr>
        <p:spPr>
          <a:xfrm>
            <a:off x="5328084" y="1024531"/>
            <a:ext cx="2232248" cy="1143000"/>
          </a:xfrm>
          <a:prstGeom prst="plaque">
            <a:avLst>
              <a:gd name="adj" fmla="val 16667"/>
            </a:avLst>
          </a:prstGeom>
          <a:solidFill>
            <a:schemeClr val="l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31"/>
          <p:cNvSpPr/>
          <p:nvPr/>
        </p:nvSpPr>
        <p:spPr>
          <a:xfrm>
            <a:off x="819185" y="1283933"/>
            <a:ext cx="2332271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1 группа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(60 сотрудников)</a:t>
            </a:r>
            <a:endParaRPr/>
          </a:p>
        </p:txBody>
      </p:sp>
      <p:sp>
        <p:nvSpPr>
          <p:cNvPr id="294" name="Google Shape;294;p31"/>
          <p:cNvSpPr/>
          <p:nvPr/>
        </p:nvSpPr>
        <p:spPr>
          <a:xfrm>
            <a:off x="5253415" y="1257477"/>
            <a:ext cx="2332271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2 группа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(300 сотрудников)</a:t>
            </a:r>
            <a:endParaRPr/>
          </a:p>
        </p:txBody>
      </p:sp>
      <p:sp>
        <p:nvSpPr>
          <p:cNvPr id="295" name="Google Shape;295;p31"/>
          <p:cNvSpPr/>
          <p:nvPr/>
        </p:nvSpPr>
        <p:spPr>
          <a:xfrm>
            <a:off x="265936" y="2849825"/>
            <a:ext cx="3520246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●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Санаторно-курортное лечение сотрудников стационарных учреждений социального обслуживания населения Алтайского края, имеющих высокий уровень </a:t>
            </a:r>
            <a:r>
              <a:rPr lang="ru-RU" sz="18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</a:t>
            </a: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-физического истощения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●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Психологическая реабилитация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(на базе санатория)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1"/>
          <p:cNvSpPr/>
          <p:nvPr/>
        </p:nvSpPr>
        <p:spPr>
          <a:xfrm>
            <a:off x="4763366" y="2894024"/>
            <a:ext cx="3312368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●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Психологическая реабилитация в форме выездных зональных тренингов «Пути к источник»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 сотрудников стационарных учреждений социального обслуживания населения на территории Алтайского края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●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 районов по 2 дня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0;p31"/>
          <p:cNvSpPr txBox="1"/>
          <p:nvPr/>
        </p:nvSpPr>
        <p:spPr>
          <a:xfrm>
            <a:off x="1475656" y="-184025"/>
            <a:ext cx="715627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i="1" dirty="0" smtClean="0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Санаторно-курортное лечение (5 дней)</a:t>
            </a:r>
            <a:endParaRPr sz="2600" b="0" i="1" u="none" strike="noStrike" cap="none" dirty="0">
              <a:solidFill>
                <a:srgbClr val="4F81B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305;p32"/>
          <p:cNvSpPr/>
          <p:nvPr/>
        </p:nvSpPr>
        <p:spPr>
          <a:xfrm>
            <a:off x="1949351" y="5106445"/>
            <a:ext cx="6682581" cy="298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r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305;p32"/>
          <p:cNvSpPr/>
          <p:nvPr/>
        </p:nvSpPr>
        <p:spPr>
          <a:xfrm>
            <a:off x="1015926" y="1637780"/>
            <a:ext cx="6682581" cy="2984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анализ крови</a:t>
            </a: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мочи</a:t>
            </a: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ЭКГ</a:t>
            </a: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на наличие грибковых заболеваний</a:t>
            </a: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Ручной массаж воротниковой зоны (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сеансов)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Ванна с микроводорослью Хлорелла (5 сеансов)</a:t>
            </a: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Циркулярный душ (5 сеансов)</a:t>
            </a:r>
          </a:p>
          <a:p>
            <a:pPr marL="342900" lvl="0" indent="-342900" algn="ctr"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Соляная пещера (4 сеанса)</a:t>
            </a:r>
          </a:p>
          <a:p>
            <a:pPr lvl="0" algn="ctr"/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00218" y="5271389"/>
            <a:ext cx="548109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об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 контакта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цированными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больными </a:t>
            </a:r>
          </a:p>
          <a:p>
            <a:pPr lvl="0" algn="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COVID-19)</a:t>
            </a:r>
          </a:p>
        </p:txBody>
      </p:sp>
      <p:sp>
        <p:nvSpPr>
          <p:cNvPr id="9" name="Рамка 8"/>
          <p:cNvSpPr/>
          <p:nvPr/>
        </p:nvSpPr>
        <p:spPr>
          <a:xfrm>
            <a:off x="721048" y="1302327"/>
            <a:ext cx="7272338" cy="3288145"/>
          </a:xfrm>
          <a:prstGeom prst="frame">
            <a:avLst>
              <a:gd name="adj1" fmla="val 26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7993386" y="5186450"/>
            <a:ext cx="526473" cy="12470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 rot="10800000">
            <a:off x="2136981" y="5186449"/>
            <a:ext cx="526473" cy="124709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30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2"/>
          <p:cNvSpPr txBox="1"/>
          <p:nvPr/>
        </p:nvSpPr>
        <p:spPr>
          <a:xfrm>
            <a:off x="1763688" y="12619"/>
            <a:ext cx="6846912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2600"/>
              <a:buFont typeface="Times New Roman"/>
              <a:buNone/>
            </a:pPr>
            <a:r>
              <a:rPr lang="ru-RU" sz="2600" b="1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Психологическая реабилитация </a:t>
            </a:r>
            <a:r>
              <a:rPr lang="ru-RU" sz="2600" b="0" i="1" u="none" strike="noStrike" cap="none">
                <a:solidFill>
                  <a:srgbClr val="4F81B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сотрудников</a:t>
            </a:r>
            <a:endParaRPr sz="2600" b="0" i="1" u="none" strike="noStrike" cap="none">
              <a:solidFill>
                <a:srgbClr val="76923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90000"/>
              </a:lnSpc>
              <a:spcBef>
                <a:spcPts val="910"/>
              </a:spcBef>
              <a:spcAft>
                <a:spcPts val="0"/>
              </a:spcAft>
              <a:buClr>
                <a:srgbClr val="76923C"/>
              </a:buClr>
              <a:buSzPts val="2600"/>
              <a:buFont typeface="Times New Roman"/>
              <a:buNone/>
            </a:pPr>
            <a:r>
              <a:rPr lang="ru-RU" sz="2600" b="0" i="1" u="none" strike="noStrike" cap="none">
                <a:solidFill>
                  <a:srgbClr val="76923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endParaRPr/>
          </a:p>
        </p:txBody>
      </p:sp>
      <p:pic>
        <p:nvPicPr>
          <p:cNvPr id="303" name="Google Shape;303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510" y="120768"/>
            <a:ext cx="1002903" cy="1002903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32"/>
          <p:cNvSpPr/>
          <p:nvPr/>
        </p:nvSpPr>
        <p:spPr>
          <a:xfrm>
            <a:off x="5404569" y="1916832"/>
            <a:ext cx="3044974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Информационно-методический дневник «Путь к себе»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пролонгация реабилитационного эффекта сотрудников 1 и 2 группы</a:t>
            </a:r>
            <a:endParaRPr/>
          </a:p>
        </p:txBody>
      </p:sp>
      <p:sp>
        <p:nvSpPr>
          <p:cNvPr id="305" name="Google Shape;305;p32"/>
          <p:cNvSpPr/>
          <p:nvPr/>
        </p:nvSpPr>
        <p:spPr>
          <a:xfrm>
            <a:off x="1112910" y="1947609"/>
            <a:ext cx="3044974" cy="1908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Рабочая тетрадь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«Пути к источнику»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Цель: сделать реабилитационный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процесс более содержательным, наглядным и эффективным</a:t>
            </a:r>
            <a:endParaRPr dirty="0"/>
          </a:p>
        </p:txBody>
      </p:sp>
      <p:pic>
        <p:nvPicPr>
          <p:cNvPr id="306" name="Google Shape;306;p32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8510" y="1916832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32" descr="Маркеры-галочки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24025" y="1916832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32"/>
          <p:cNvSpPr/>
          <p:nvPr/>
        </p:nvSpPr>
        <p:spPr>
          <a:xfrm>
            <a:off x="2807804" y="5006689"/>
            <a:ext cx="352839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Психологическое сопровождение сотрудников стационарных учреждений на протяжении всего года</a:t>
            </a:r>
            <a:endParaRPr/>
          </a:p>
        </p:txBody>
      </p:sp>
      <p:pic>
        <p:nvPicPr>
          <p:cNvPr id="309" name="Google Shape;309;p32" descr="Восклицательный знак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01413" y="4774936"/>
            <a:ext cx="1606391" cy="16063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овременный фотоальбом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1218</Words>
  <Application>Microsoft Office PowerPoint</Application>
  <PresentationFormat>Экран (4:3)</PresentationFormat>
  <Paragraphs>178</Paragraphs>
  <Slides>17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Современный фотоальбом</vt:lpstr>
      <vt:lpstr>Презентация PowerPoint</vt:lpstr>
      <vt:lpstr>Презентация PowerPoint</vt:lpstr>
      <vt:lpstr>Партнёры «Пути к источнику» </vt:lpstr>
      <vt:lpstr>Цель : Поддержка и реабилитация сотрудников стационарных учреждений социального обслуживания населения Алтайского края, работавших в учреждении в режиме экстренной изоляции, в том числе пострадавших от коронавирусной инфекции, а также их семей</vt:lpstr>
      <vt:lpstr>Презентация PowerPoint</vt:lpstr>
      <vt:lpstr>Этапы реализации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glebr</dc:creator>
  <cp:lastModifiedBy>USER-PC</cp:lastModifiedBy>
  <cp:revision>31</cp:revision>
  <cp:lastPrinted>2020-10-02T06:50:17Z</cp:lastPrinted>
  <dcterms:modified xsi:type="dcterms:W3CDTF">2022-03-31T07:27:52Z</dcterms:modified>
</cp:coreProperties>
</file>