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721" r:id="rId2"/>
    <p:sldId id="726" r:id="rId3"/>
  </p:sldIdLst>
  <p:sldSz cx="12192000" cy="6858000"/>
  <p:notesSz cx="6811963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70AD47"/>
    <a:srgbClr val="595959"/>
    <a:srgbClr val="647B54"/>
    <a:srgbClr val="D85D12"/>
    <a:srgbClr val="F8F8F8"/>
    <a:srgbClr val="F1A141"/>
    <a:srgbClr val="F8D7CD"/>
    <a:srgbClr val="B5A5A0"/>
    <a:srgbClr val="BF3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55" autoAdjust="0"/>
    <p:restoredTop sz="93211" autoAdjust="0"/>
  </p:normalViewPr>
  <p:slideViewPr>
    <p:cSldViewPr snapToGrid="0">
      <p:cViewPr varScale="1">
        <p:scale>
          <a:sx n="56" d="100"/>
          <a:sy n="56" d="100"/>
        </p:scale>
        <p:origin x="96" y="13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76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2539" cy="498555"/>
          </a:xfrm>
          <a:prstGeom prst="rect">
            <a:avLst/>
          </a:prstGeom>
        </p:spPr>
        <p:txBody>
          <a:bodyPr vert="horz" lIns="91541" tIns="45771" rIns="91541" bIns="4577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7836" y="0"/>
            <a:ext cx="2952538" cy="498555"/>
          </a:xfrm>
          <a:prstGeom prst="rect">
            <a:avLst/>
          </a:prstGeom>
        </p:spPr>
        <p:txBody>
          <a:bodyPr vert="horz" lIns="91541" tIns="45771" rIns="91541" bIns="4577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FC6190A-E642-43CD-818C-D61B2832B799}" type="datetimeFigureOut">
              <a:rPr lang="ru-RU"/>
              <a:pPr>
                <a:defRPr/>
              </a:pPr>
              <a:t>21.03.2022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3959"/>
            <a:ext cx="2952539" cy="498555"/>
          </a:xfrm>
          <a:prstGeom prst="rect">
            <a:avLst/>
          </a:prstGeom>
        </p:spPr>
        <p:txBody>
          <a:bodyPr vert="horz" lIns="91541" tIns="45771" rIns="91541" bIns="4577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ТРЕБУЕТСЯ СОГЛАСОВАНИЕ С ГСН, МЭФ, УПРАВЛЕНИЕМ ГОССЛУЖБЫ,СОГЛАСОВАНИЕ С ПРОКУРАТУРОЙ И ГУРБ НЕ ТРЕБУЕТСЯ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7836" y="9443959"/>
            <a:ext cx="2952538" cy="498555"/>
          </a:xfrm>
          <a:prstGeom prst="rect">
            <a:avLst/>
          </a:prstGeom>
        </p:spPr>
        <p:txBody>
          <a:bodyPr vert="horz" wrap="square" lIns="91541" tIns="45771" rIns="91541" bIns="4577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4C26F39-A0C8-43B1-8C51-384881AA3C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63438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2539" cy="498555"/>
          </a:xfrm>
          <a:prstGeom prst="rect">
            <a:avLst/>
          </a:prstGeom>
        </p:spPr>
        <p:txBody>
          <a:bodyPr vert="horz" lIns="91541" tIns="45771" rIns="91541" bIns="4577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836" y="0"/>
            <a:ext cx="2952538" cy="498555"/>
          </a:xfrm>
          <a:prstGeom prst="rect">
            <a:avLst/>
          </a:prstGeom>
        </p:spPr>
        <p:txBody>
          <a:bodyPr vert="horz" lIns="91541" tIns="45771" rIns="91541" bIns="4577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EE18226-E565-4749-9D8B-ADD6B8EB3965}" type="datetimeFigureOut">
              <a:rPr lang="ru-RU"/>
              <a:pPr>
                <a:defRPr/>
              </a:pPr>
              <a:t>21.03.2022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1" tIns="45771" rIns="91541" bIns="45771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356" y="4785489"/>
            <a:ext cx="5449252" cy="3913813"/>
          </a:xfrm>
          <a:prstGeom prst="rect">
            <a:avLst/>
          </a:prstGeom>
        </p:spPr>
        <p:txBody>
          <a:bodyPr vert="horz" lIns="91541" tIns="45771" rIns="91541" bIns="45771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959"/>
            <a:ext cx="2952539" cy="498555"/>
          </a:xfrm>
          <a:prstGeom prst="rect">
            <a:avLst/>
          </a:prstGeom>
        </p:spPr>
        <p:txBody>
          <a:bodyPr vert="horz" lIns="91541" tIns="45771" rIns="91541" bIns="4577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ТРЕБУЕТСЯ СОГЛАСОВАНИЕ С ГСН, МЭФ, УПРАВЛЕНИЕМ ГОССЛУЖБЫ,СОГЛАСОВАНИЕ С ПРОКУРАТУРОЙ И ГУРБ НЕ ТРЕБУЕТСЯ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836" y="9443959"/>
            <a:ext cx="2952538" cy="498555"/>
          </a:xfrm>
          <a:prstGeom prst="rect">
            <a:avLst/>
          </a:prstGeom>
        </p:spPr>
        <p:txBody>
          <a:bodyPr vert="horz" wrap="square" lIns="91541" tIns="45771" rIns="91541" bIns="4577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245CBE5-96EC-4D8A-9D59-7FEF696093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867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роцесс 1"/>
          <p:cNvSpPr/>
          <p:nvPr userDrawn="1"/>
        </p:nvSpPr>
        <p:spPr>
          <a:xfrm>
            <a:off x="0" y="-6350"/>
            <a:ext cx="12192000" cy="587375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Блок-схема: процесс 2"/>
          <p:cNvSpPr/>
          <p:nvPr userDrawn="1"/>
        </p:nvSpPr>
        <p:spPr>
          <a:xfrm>
            <a:off x="0" y="3429000"/>
            <a:ext cx="12192000" cy="3429000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193675" y="6375400"/>
            <a:ext cx="11804650" cy="415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r>
              <a:rPr lang="ru-RU" altLang="ru-RU" sz="2000">
                <a:solidFill>
                  <a:srgbClr val="595959"/>
                </a:solidFill>
                <a:latin typeface="Franklin Gothic Medium" panose="020B0603020102020204" pitchFamily="34" charset="0"/>
              </a:rPr>
              <a:t>ГЛАВНОЕ УПРАВЛЕНИЕ ГОСУДАРСТВЕННОГО СТРОИТЕЛЬНОГО НАДЗОРА МОСКОВСКОЙ ОБЛАСТИ</a:t>
            </a:r>
          </a:p>
        </p:txBody>
      </p:sp>
      <p:sp>
        <p:nvSpPr>
          <p:cNvPr id="5" name="Блок-схема: процесс 4"/>
          <p:cNvSpPr/>
          <p:nvPr userDrawn="1"/>
        </p:nvSpPr>
        <p:spPr>
          <a:xfrm>
            <a:off x="0" y="6289675"/>
            <a:ext cx="12192000" cy="587375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6" name="Рисунок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5886450"/>
            <a:ext cx="70961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193675" y="6375400"/>
            <a:ext cx="11804650" cy="415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r>
              <a:rPr lang="ru-RU" altLang="ru-RU" sz="2000">
                <a:solidFill>
                  <a:srgbClr val="595959"/>
                </a:solidFill>
                <a:latin typeface="Franklin Gothic Medium" panose="020B0603020102020204" pitchFamily="34" charset="0"/>
              </a:rPr>
              <a:t>ГЛАВНОЕ УПРАВЛЕНИЕ ГОСУДАРСТВЕННОГО СТРОИТЕЛЬНОГО НАДЗОРА МОСКОВСКОЙ ОБЛАСТИ</a:t>
            </a:r>
          </a:p>
        </p:txBody>
      </p:sp>
      <p:pic>
        <p:nvPicPr>
          <p:cNvPr id="8" name="Рисунок 1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8" y="2138363"/>
            <a:ext cx="2554287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7095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ПТПИАПИАС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B1AB3-5FC5-4771-9EF0-A0615B02746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6179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ПТПИАПИАС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97FDF-D6D2-4DF4-9316-271191B4E0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588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роцесс 1"/>
          <p:cNvSpPr/>
          <p:nvPr userDrawn="1"/>
        </p:nvSpPr>
        <p:spPr>
          <a:xfrm>
            <a:off x="0" y="-6350"/>
            <a:ext cx="12192000" cy="587375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Блок-схема: ручной ввод 2"/>
          <p:cNvSpPr/>
          <p:nvPr userDrawn="1"/>
        </p:nvSpPr>
        <p:spPr>
          <a:xfrm rot="16200000">
            <a:off x="10226675" y="-1384300"/>
            <a:ext cx="587375" cy="3343275"/>
          </a:xfrm>
          <a:prstGeom prst="flowChartManualInp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655082" y="63769"/>
            <a:ext cx="403840" cy="447446"/>
          </a:xfrm>
          <a:prstGeom prst="rect">
            <a:avLst/>
          </a:prstGeom>
          <a:effectLst>
            <a:glow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93010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ручной ввод 1"/>
          <p:cNvSpPr/>
          <p:nvPr userDrawn="1"/>
        </p:nvSpPr>
        <p:spPr>
          <a:xfrm rot="5400000" flipH="1">
            <a:off x="88106" y="2158207"/>
            <a:ext cx="4137025" cy="2887662"/>
          </a:xfrm>
          <a:prstGeom prst="flowChartManualInpu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олилиния: фигура 7"/>
          <p:cNvSpPr/>
          <p:nvPr userDrawn="1"/>
        </p:nvSpPr>
        <p:spPr>
          <a:xfrm>
            <a:off x="2906713" y="1528763"/>
            <a:ext cx="682625" cy="4137025"/>
          </a:xfrm>
          <a:custGeom>
            <a:avLst/>
            <a:gdLst>
              <a:gd name="connsiteX0" fmla="*/ 1002535 w 1002535"/>
              <a:gd name="connsiteY0" fmla="*/ 0 h 4131325"/>
              <a:gd name="connsiteX1" fmla="*/ 198304 w 1002535"/>
              <a:gd name="connsiteY1" fmla="*/ 4131325 h 4131325"/>
              <a:gd name="connsiteX2" fmla="*/ 0 w 1002535"/>
              <a:gd name="connsiteY2" fmla="*/ 4131325 h 4131325"/>
              <a:gd name="connsiteX3" fmla="*/ 1002535 w 1002535"/>
              <a:gd name="connsiteY3" fmla="*/ 0 h 413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2535" h="4131325">
                <a:moveTo>
                  <a:pt x="1002535" y="0"/>
                </a:moveTo>
                <a:lnTo>
                  <a:pt x="198304" y="4131325"/>
                </a:lnTo>
                <a:lnTo>
                  <a:pt x="0" y="4131325"/>
                </a:lnTo>
                <a:lnTo>
                  <a:pt x="10025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Блок-схема: ручной ввод 3"/>
          <p:cNvSpPr/>
          <p:nvPr userDrawn="1"/>
        </p:nvSpPr>
        <p:spPr>
          <a:xfrm rot="16200000" flipH="1">
            <a:off x="8006556" y="2153445"/>
            <a:ext cx="4137025" cy="2887662"/>
          </a:xfrm>
          <a:prstGeom prst="flowChartManualInpu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олилиния: фигура 9"/>
          <p:cNvSpPr/>
          <p:nvPr userDrawn="1"/>
        </p:nvSpPr>
        <p:spPr>
          <a:xfrm>
            <a:off x="8526463" y="1528763"/>
            <a:ext cx="693737" cy="4130675"/>
          </a:xfrm>
          <a:custGeom>
            <a:avLst/>
            <a:gdLst>
              <a:gd name="connsiteX0" fmla="*/ 694063 w 694063"/>
              <a:gd name="connsiteY0" fmla="*/ 0 h 4131325"/>
              <a:gd name="connsiteX1" fmla="*/ 143219 w 694063"/>
              <a:gd name="connsiteY1" fmla="*/ 4131325 h 4131325"/>
              <a:gd name="connsiteX2" fmla="*/ 0 w 694063"/>
              <a:gd name="connsiteY2" fmla="*/ 4131325 h 4131325"/>
              <a:gd name="connsiteX3" fmla="*/ 694063 w 694063"/>
              <a:gd name="connsiteY3" fmla="*/ 0 h 413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4063" h="4131325">
                <a:moveTo>
                  <a:pt x="694063" y="0"/>
                </a:moveTo>
                <a:lnTo>
                  <a:pt x="143219" y="4131325"/>
                </a:lnTo>
                <a:lnTo>
                  <a:pt x="0" y="4131325"/>
                </a:lnTo>
                <a:lnTo>
                  <a:pt x="694063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6" name="Прямая соединительная линия 5"/>
          <p:cNvCxnSpPr>
            <a:cxnSpLocks/>
          </p:cNvCxnSpPr>
          <p:nvPr userDrawn="1"/>
        </p:nvCxnSpPr>
        <p:spPr>
          <a:xfrm>
            <a:off x="1079500" y="3649663"/>
            <a:ext cx="1827213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cxnSpLocks/>
          </p:cNvCxnSpPr>
          <p:nvPr userDrawn="1"/>
        </p:nvCxnSpPr>
        <p:spPr>
          <a:xfrm flipV="1">
            <a:off x="9386888" y="3586163"/>
            <a:ext cx="1812925" cy="7937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Блок-схема: процесс 7"/>
          <p:cNvSpPr/>
          <p:nvPr userDrawn="1"/>
        </p:nvSpPr>
        <p:spPr>
          <a:xfrm>
            <a:off x="0" y="-6350"/>
            <a:ext cx="12192000" cy="587375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Блок-схема: ручной ввод 8"/>
          <p:cNvSpPr/>
          <p:nvPr userDrawn="1"/>
        </p:nvSpPr>
        <p:spPr>
          <a:xfrm rot="16200000">
            <a:off x="10226675" y="-1384300"/>
            <a:ext cx="587375" cy="3343275"/>
          </a:xfrm>
          <a:prstGeom prst="flowChartManualInp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655082" y="63769"/>
            <a:ext cx="403840" cy="447446"/>
          </a:xfrm>
          <a:prstGeom prst="rect">
            <a:avLst/>
          </a:prstGeom>
          <a:effectLst>
            <a:glow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936915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ПТПИАПИАС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BBC2D-6C53-44BE-B4BE-9E03C04657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254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ПТПИАПИАС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44AD1-D785-485F-88AE-9257B50945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7245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ПТПИАПИАС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24572-00F0-42AD-A761-0C09708D8DE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338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ПТПИАПИАС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50DD1-DE80-4C3B-BACF-0E9B9D2C37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208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ПТПИАПИАС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5C6FA-9A4F-4BA1-8F75-45A7E20BE8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2502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ПТПИАПИАС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97758-A20A-4327-AB8E-DA019B1222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446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ПТПИАПИАС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A061D92-FAE0-4F3F-9C88-68FD003307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9" r:id="rId1"/>
    <p:sldLayoutId id="2147484230" r:id="rId2"/>
    <p:sldLayoutId id="2147484231" r:id="rId3"/>
    <p:sldLayoutId id="2147484221" r:id="rId4"/>
    <p:sldLayoutId id="2147484222" r:id="rId5"/>
    <p:sldLayoutId id="2147484223" r:id="rId6"/>
    <p:sldLayoutId id="2147484224" r:id="rId7"/>
    <p:sldLayoutId id="2147484225" r:id="rId8"/>
    <p:sldLayoutId id="2147484226" r:id="rId9"/>
    <p:sldLayoutId id="2147484227" r:id="rId10"/>
    <p:sldLayoutId id="2147484228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5" Type="http://schemas.openxmlformats.org/officeDocument/2006/relationships/image" Target="../media/image6.png"/><Relationship Id="rId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3734332" y="995365"/>
            <a:ext cx="805973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2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24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24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24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24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24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24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24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24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УМНЫЕ РЕШЕНИЯ ДЛЯ СНИЖЕНИЯ НАГРУЗКИ НА БИЗНЕС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В СТРОЙНАДЗОРЕ</a:t>
            </a:r>
            <a:endParaRPr lang="ru-RU" altLang="ru-RU" sz="36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296333" y="4881566"/>
            <a:ext cx="1158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2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24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24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24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24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24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24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24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24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Как умные решения помогают снижать количество проверок?</a:t>
            </a:r>
            <a:endParaRPr lang="ru-RU" altLang="ru-RU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9868" y="827315"/>
            <a:ext cx="7109349" cy="5207726"/>
            <a:chOff x="5821754" y="2141543"/>
            <a:chExt cx="6721028" cy="4104028"/>
          </a:xfrm>
        </p:grpSpPr>
        <p:pic>
          <p:nvPicPr>
            <p:cNvPr id="26" name="Picture 26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5821754" y="2141543"/>
              <a:ext cx="6721028" cy="4104028"/>
            </a:xfrm>
            <a:prstGeom prst="rect">
              <a:avLst/>
            </a:prstGeom>
          </p:spPr>
        </p:pic>
        <p:sp>
          <p:nvSpPr>
            <p:cNvPr id="32" name="TextBox 46"/>
            <p:cNvSpPr txBox="1"/>
            <p:nvPr/>
          </p:nvSpPr>
          <p:spPr>
            <a:xfrm>
              <a:off x="8070554" y="4052634"/>
              <a:ext cx="1566836" cy="123305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640"/>
                </a:lnSpc>
              </a:pPr>
              <a:endParaRPr lang="en-US" sz="9096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5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1107605" y="2252254"/>
            <a:ext cx="521302" cy="205915"/>
          </a:xfrm>
          <a:prstGeom prst="rect">
            <a:avLst/>
          </a:prstGeom>
        </p:spPr>
      </p:pic>
      <p:pic>
        <p:nvPicPr>
          <p:cNvPr id="36" name="Pictur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>
            <a:off x="1115830" y="3496533"/>
            <a:ext cx="519384" cy="205157"/>
          </a:xfrm>
          <a:prstGeom prst="rect">
            <a:avLst/>
          </a:prstGeom>
        </p:spPr>
      </p:pic>
      <p:sp>
        <p:nvSpPr>
          <p:cNvPr id="40" name="TextBox 24"/>
          <p:cNvSpPr txBox="1"/>
          <p:nvPr/>
        </p:nvSpPr>
        <p:spPr>
          <a:xfrm>
            <a:off x="5294578" y="3407782"/>
            <a:ext cx="439692" cy="3847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981"/>
              </a:lnSpc>
            </a:pPr>
            <a:r>
              <a:rPr lang="en-US" sz="2000" b="1" dirty="0">
                <a:solidFill>
                  <a:srgbClr val="00B05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-5</a:t>
            </a:r>
          </a:p>
        </p:txBody>
      </p:sp>
      <p:pic>
        <p:nvPicPr>
          <p:cNvPr id="41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1098464" y="2640379"/>
            <a:ext cx="521302" cy="205915"/>
          </a:xfrm>
          <a:prstGeom prst="rect">
            <a:avLst/>
          </a:prstGeom>
        </p:spPr>
      </p:pic>
      <p:sp>
        <p:nvSpPr>
          <p:cNvPr id="66" name="TextBox 33"/>
          <p:cNvSpPr txBox="1"/>
          <p:nvPr/>
        </p:nvSpPr>
        <p:spPr>
          <a:xfrm>
            <a:off x="1674009" y="2281109"/>
            <a:ext cx="4449448" cy="1795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381"/>
              </a:lnSpc>
            </a:pPr>
            <a:r>
              <a:rPr lang="en-US" sz="1100" dirty="0">
                <a:latin typeface="Century Gothic" panose="020B0502020202020204" pitchFamily="34" charset="0"/>
                <a:cs typeface="Arial" panose="020B0604020202020204" pitchFamily="34" charset="0"/>
              </a:rPr>
              <a:t>НАЛИЧИЕ ВСТРОЕННОГО </a:t>
            </a:r>
            <a:r>
              <a:rPr lang="en-US" sz="11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СОЦОБЪЕКТА</a:t>
            </a:r>
            <a:endParaRPr lang="en-US" sz="11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35"/>
          <p:cNvSpPr txBox="1"/>
          <p:nvPr/>
        </p:nvSpPr>
        <p:spPr>
          <a:xfrm>
            <a:off x="4322888" y="1313109"/>
            <a:ext cx="1124206" cy="35907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38"/>
              </a:lnSpc>
            </a:pPr>
            <a:r>
              <a:rPr lang="en-US" sz="1400" dirty="0">
                <a:latin typeface="Century Gothic" panose="020B0502020202020204" pitchFamily="34" charset="0"/>
                <a:cs typeface="Arial" panose="020B0604020202020204" pitchFamily="34" charset="0"/>
              </a:rPr>
              <a:t>ЖИЛЬЕ </a:t>
            </a:r>
          </a:p>
        </p:txBody>
      </p:sp>
      <p:sp>
        <p:nvSpPr>
          <p:cNvPr id="68" name="TextBox 36"/>
          <p:cNvSpPr txBox="1"/>
          <p:nvPr/>
        </p:nvSpPr>
        <p:spPr>
          <a:xfrm>
            <a:off x="1697531" y="3514523"/>
            <a:ext cx="3914168" cy="1692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1100" dirty="0">
                <a:latin typeface="Century Gothic" panose="020B0502020202020204" pitchFamily="34" charset="0"/>
                <a:cs typeface="Arial" panose="020B0604020202020204" pitchFamily="34" charset="0"/>
              </a:rPr>
              <a:t>СРОК </a:t>
            </a:r>
            <a:r>
              <a:rPr lang="en-US" sz="11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СТРОИТЕЛЬСТВА</a:t>
            </a:r>
            <a:r>
              <a:rPr lang="ru-RU" sz="11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МЕНЕЕ </a:t>
            </a:r>
            <a:r>
              <a:rPr lang="en-US" sz="1100" dirty="0">
                <a:latin typeface="Century Gothic" panose="020B0502020202020204" pitchFamily="34" charset="0"/>
                <a:cs typeface="Arial" panose="020B0604020202020204" pitchFamily="34" charset="0"/>
              </a:rPr>
              <a:t>1 ГОДА</a:t>
            </a:r>
          </a:p>
        </p:txBody>
      </p:sp>
      <p:sp>
        <p:nvSpPr>
          <p:cNvPr id="69" name="TextBox 37"/>
          <p:cNvSpPr txBox="1"/>
          <p:nvPr/>
        </p:nvSpPr>
        <p:spPr>
          <a:xfrm>
            <a:off x="1706240" y="3838602"/>
            <a:ext cx="4027425" cy="218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694"/>
              </a:lnSpc>
            </a:pPr>
            <a:r>
              <a:rPr lang="ru-RU" sz="1100" dirty="0">
                <a:latin typeface="Century Gothic" panose="020B0502020202020204" pitchFamily="34" charset="0"/>
                <a:cs typeface="Arial" panose="020B0604020202020204" pitchFamily="34" charset="0"/>
              </a:rPr>
              <a:t>ЭТАЖНОСТЬ 6 И МЕНЕЕ</a:t>
            </a:r>
            <a:endParaRPr lang="en-US" sz="11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38"/>
          <p:cNvSpPr txBox="1"/>
          <p:nvPr/>
        </p:nvSpPr>
        <p:spPr>
          <a:xfrm>
            <a:off x="1697531" y="4207543"/>
            <a:ext cx="4152145" cy="1692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1100" dirty="0">
                <a:latin typeface="Century Gothic" panose="020B0502020202020204" pitchFamily="34" charset="0"/>
                <a:cs typeface="Arial" panose="020B0604020202020204" pitchFamily="34" charset="0"/>
              </a:rPr>
              <a:t>ОТСУТСТВИЕ </a:t>
            </a:r>
            <a:r>
              <a:rPr lang="ru-RU" sz="11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МАГИСТРАЛЬНЫХ СЕТЕЙ</a:t>
            </a:r>
            <a:endParaRPr lang="en-US" sz="11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39"/>
          <p:cNvSpPr txBox="1"/>
          <p:nvPr/>
        </p:nvSpPr>
        <p:spPr>
          <a:xfrm>
            <a:off x="5279422" y="2165466"/>
            <a:ext cx="477961" cy="3718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89"/>
              </a:lnSpc>
            </a:pPr>
            <a:r>
              <a:rPr lang="en-US" sz="2000" b="1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+5</a:t>
            </a:r>
          </a:p>
        </p:txBody>
      </p:sp>
      <p:sp>
        <p:nvSpPr>
          <p:cNvPr id="72" name="TextBox 43"/>
          <p:cNvSpPr txBox="1"/>
          <p:nvPr/>
        </p:nvSpPr>
        <p:spPr>
          <a:xfrm>
            <a:off x="5275866" y="1338220"/>
            <a:ext cx="766939" cy="3718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89"/>
              </a:lnSpc>
            </a:pPr>
            <a:r>
              <a:rPr lang="en-US" sz="2000" b="1" dirty="0">
                <a:latin typeface="Century Gothic" panose="020B0502020202020204" pitchFamily="34" charset="0"/>
                <a:cs typeface="Arial" panose="020B0604020202020204" pitchFamily="34" charset="0"/>
              </a:rPr>
              <a:t>+</a:t>
            </a:r>
            <a:r>
              <a:rPr lang="ru-RU" sz="2000" b="1" dirty="0">
                <a:latin typeface="Century Gothic" panose="020B0502020202020204" pitchFamily="34" charset="0"/>
                <a:cs typeface="Arial" panose="020B0604020202020204" pitchFamily="34" charset="0"/>
              </a:rPr>
              <a:t>80</a:t>
            </a:r>
            <a:endParaRPr lang="en-US" sz="20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Box 44"/>
          <p:cNvSpPr txBox="1"/>
          <p:nvPr/>
        </p:nvSpPr>
        <p:spPr>
          <a:xfrm>
            <a:off x="1674009" y="2663268"/>
            <a:ext cx="5652855" cy="1795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381"/>
              </a:lnSpc>
            </a:pPr>
            <a:r>
              <a:rPr lang="en-US" sz="1100" dirty="0">
                <a:latin typeface="Century Gothic" panose="020B0502020202020204" pitchFamily="34" charset="0"/>
                <a:cs typeface="Arial" panose="020B0604020202020204" pitchFamily="34" charset="0"/>
              </a:rPr>
              <a:t>НАЛИЧИЕ В </a:t>
            </a:r>
            <a:r>
              <a:rPr lang="en-US" sz="11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ПРОЕКТЕ</a:t>
            </a:r>
            <a:r>
              <a:rPr lang="ru-RU" sz="11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ПОДЗЕМНОЙ </a:t>
            </a:r>
            <a:r>
              <a:rPr lang="en-US" sz="1100" dirty="0">
                <a:latin typeface="Century Gothic" panose="020B0502020202020204" pitchFamily="34" charset="0"/>
                <a:cs typeface="Arial" panose="020B0604020202020204" pitchFamily="34" charset="0"/>
              </a:rPr>
              <a:t>ПАРКОВКИ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1023218" y="1310693"/>
            <a:ext cx="60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БАЗОВЫЕ</a:t>
            </a:r>
            <a:r>
              <a:rPr lang="ru-RU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БАЛЛЫ</a:t>
            </a:r>
            <a:r>
              <a:rPr lang="ru-RU" dirty="0"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8" name="Picture 17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3223078" y="1417044"/>
            <a:ext cx="521302" cy="205915"/>
          </a:xfrm>
          <a:prstGeom prst="rect">
            <a:avLst/>
          </a:prstGeom>
        </p:spPr>
      </p:pic>
      <p:sp>
        <p:nvSpPr>
          <p:cNvPr id="79" name="Прямоугольник 78"/>
          <p:cNvSpPr/>
          <p:nvPr/>
        </p:nvSpPr>
        <p:spPr>
          <a:xfrm>
            <a:off x="1061067" y="1872395"/>
            <a:ext cx="6096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ПОВЫШАЮЩИЕ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БАЛЛЫ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1061067" y="3140267"/>
            <a:ext cx="6096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ПОНИЖАЮЩИЕ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БАЛЛЫ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1098464" y="4544616"/>
            <a:ext cx="48320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0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ИТОГО: 75 БАЛЛОВ – 7 ПРОВЕРОК</a:t>
            </a:r>
            <a:endParaRPr lang="ru-RU" sz="20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Номер слайда 5">
            <a:extLst>
              <a:ext uri="{FF2B5EF4-FFF2-40B4-BE49-F238E27FC236}">
                <a16:creationId xmlns="" xmlns:a16="http://schemas.microsoft.com/office/drawing/2014/main" id="{1DC182A6-F712-4024-BA4D-43B34C63A720}"/>
              </a:ext>
            </a:extLst>
          </p:cNvPr>
          <p:cNvSpPr txBox="1">
            <a:spLocks/>
          </p:cNvSpPr>
          <p:nvPr/>
        </p:nvSpPr>
        <p:spPr>
          <a:xfrm>
            <a:off x="11227755" y="6319989"/>
            <a:ext cx="722377" cy="201580"/>
          </a:xfrm>
          <a:prstGeom prst="rect">
            <a:avLst/>
          </a:prstGeom>
        </p:spPr>
        <p:txBody>
          <a:bodyPr rtlCol="0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A2F6D179-E878-4B81-811F-DD99D47DECDB}"/>
              </a:ext>
            </a:extLst>
          </p:cNvPr>
          <p:cNvSpPr txBox="1"/>
          <p:nvPr/>
        </p:nvSpPr>
        <p:spPr>
          <a:xfrm>
            <a:off x="0" y="-110039"/>
            <a:ext cx="8274891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</a:pPr>
            <a:r>
              <a:rPr lang="ru-RU" altLang="ru-RU" sz="2600" dirty="0">
                <a:solidFill>
                  <a:schemeClr val="bg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ОНЛАЙН-КАЛЬКУЛЯТОР КОЛИЧЕСТВА ПРОВЕРОК</a:t>
            </a:r>
          </a:p>
        </p:txBody>
      </p:sp>
      <p:pic>
        <p:nvPicPr>
          <p:cNvPr id="74" name="Picture 20">
            <a:extLst>
              <a:ext uri="{FF2B5EF4-FFF2-40B4-BE49-F238E27FC236}">
                <a16:creationId xmlns="" xmlns:a16="http://schemas.microsoft.com/office/drawing/2014/main" id="{62D4266E-D6B5-4E70-8253-02397B5BAC7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>
            <a:off x="1118232" y="3838602"/>
            <a:ext cx="519384" cy="205157"/>
          </a:xfrm>
          <a:prstGeom prst="rect">
            <a:avLst/>
          </a:prstGeom>
        </p:spPr>
      </p:pic>
      <p:pic>
        <p:nvPicPr>
          <p:cNvPr id="76" name="Picture 20">
            <a:extLst>
              <a:ext uri="{FF2B5EF4-FFF2-40B4-BE49-F238E27FC236}">
                <a16:creationId xmlns="" xmlns:a16="http://schemas.microsoft.com/office/drawing/2014/main" id="{D81BB374-2250-4D0F-9F4D-2E1713C5009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>
            <a:off x="1121430" y="4171742"/>
            <a:ext cx="519384" cy="205157"/>
          </a:xfrm>
          <a:prstGeom prst="rect">
            <a:avLst/>
          </a:prstGeom>
        </p:spPr>
      </p:pic>
      <p:sp>
        <p:nvSpPr>
          <p:cNvPr id="89" name="Скругленный прямоугольник 13">
            <a:extLst>
              <a:ext uri="{FF2B5EF4-FFF2-40B4-BE49-F238E27FC236}">
                <a16:creationId xmlns="" xmlns:a16="http://schemas.microsoft.com/office/drawing/2014/main" id="{F63C9997-3F44-4CB7-A1B3-A25C75FA0CD2}"/>
              </a:ext>
            </a:extLst>
          </p:cNvPr>
          <p:cNvSpPr/>
          <p:nvPr/>
        </p:nvSpPr>
        <p:spPr>
          <a:xfrm>
            <a:off x="7781960" y="2375045"/>
            <a:ext cx="4289390" cy="57248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b"/>
          <a:lstStyle/>
          <a:p>
            <a:pPr algn="ctr">
              <a:buClr>
                <a:srgbClr val="FF0000"/>
              </a:buClr>
              <a:defRPr/>
            </a:pPr>
            <a:r>
              <a:rPr lang="ru-RU" sz="2600" dirty="0" smtClean="0">
                <a:solidFill>
                  <a:srgbClr val="C00000"/>
                </a:solidFill>
                <a:latin typeface="Century Gothic" panose="020B0502020202020204" pitchFamily="34" charset="0"/>
                <a:cs typeface="Arial" pitchFamily="34" charset="0"/>
              </a:rPr>
              <a:t>3 866 </a:t>
            </a:r>
            <a:r>
              <a:rPr lang="ru-RU" sz="2600" dirty="0">
                <a:latin typeface="Century Gothic" panose="020B0502020202020204" pitchFamily="34" charset="0"/>
                <a:cs typeface="Arial" pitchFamily="34" charset="0"/>
              </a:rPr>
              <a:t>ПРОВЕРОК</a:t>
            </a:r>
            <a:endParaRPr lang="ru-RU" sz="2600" b="1" u="sng" dirty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90" name="Скругленный прямоугольник 14">
            <a:extLst>
              <a:ext uri="{FF2B5EF4-FFF2-40B4-BE49-F238E27FC236}">
                <a16:creationId xmlns="" xmlns:a16="http://schemas.microsoft.com/office/drawing/2014/main" id="{8F0AF527-2760-4AD7-9BF3-769B43A70D28}"/>
              </a:ext>
            </a:extLst>
          </p:cNvPr>
          <p:cNvSpPr/>
          <p:nvPr/>
        </p:nvSpPr>
        <p:spPr>
          <a:xfrm>
            <a:off x="7781960" y="4753340"/>
            <a:ext cx="4289390" cy="57296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b"/>
          <a:lstStyle/>
          <a:p>
            <a:pPr algn="ctr">
              <a:buClr>
                <a:srgbClr val="FF0000"/>
              </a:buClr>
              <a:defRPr/>
            </a:pPr>
            <a:r>
              <a:rPr lang="ru-RU" sz="24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ru-RU" sz="2600" dirty="0" smtClean="0">
                <a:latin typeface="Century Gothic" panose="020B0502020202020204" pitchFamily="34" charset="0"/>
                <a:cs typeface="Arial" pitchFamily="34" charset="0"/>
              </a:rPr>
              <a:t>3 286 </a:t>
            </a:r>
            <a:r>
              <a:rPr lang="ru-RU" sz="2600" dirty="0">
                <a:latin typeface="Century Gothic" panose="020B0502020202020204" pitchFamily="34" charset="0"/>
                <a:cs typeface="Arial" pitchFamily="34" charset="0"/>
              </a:rPr>
              <a:t>ПРОВЕРОК</a:t>
            </a:r>
          </a:p>
        </p:txBody>
      </p:sp>
      <p:sp>
        <p:nvSpPr>
          <p:cNvPr id="93" name="Овал 92">
            <a:extLst>
              <a:ext uri="{FF2B5EF4-FFF2-40B4-BE49-F238E27FC236}">
                <a16:creationId xmlns="" xmlns:a16="http://schemas.microsoft.com/office/drawing/2014/main" id="{E052B2A7-4050-4961-8D28-22C5B2FE43C3}"/>
              </a:ext>
            </a:extLst>
          </p:cNvPr>
          <p:cNvSpPr/>
          <p:nvPr/>
        </p:nvSpPr>
        <p:spPr>
          <a:xfrm>
            <a:off x="11639550" y="6313488"/>
            <a:ext cx="431800" cy="431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92" name="Text Box 12">
            <a:extLst>
              <a:ext uri="{FF2B5EF4-FFF2-40B4-BE49-F238E27FC236}">
                <a16:creationId xmlns="" xmlns:a16="http://schemas.microsoft.com/office/drawing/2014/main" id="{95E3649B-E5BB-4C35-8333-FCCF95B59BD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621313" y="1594111"/>
            <a:ext cx="55706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2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ФИКСИРОВАНОЕ КОЛИЧЕСТВО </a:t>
            </a:r>
            <a:r>
              <a:rPr lang="ru-RU" altLang="ru-RU" sz="2000" dirty="0">
                <a:latin typeface="Century Gothic" panose="020B0502020202020204" pitchFamily="34" charset="0"/>
                <a:cs typeface="Arial" panose="020B0604020202020204" pitchFamily="34" charset="0"/>
              </a:rPr>
              <a:t>ПРОВЕРОК </a:t>
            </a:r>
          </a:p>
          <a:p>
            <a:r>
              <a:rPr lang="ru-RU" altLang="ru-RU" sz="2000" dirty="0">
                <a:latin typeface="Century Gothic" panose="020B0502020202020204" pitchFamily="34" charset="0"/>
                <a:cs typeface="Arial" panose="020B0604020202020204" pitchFamily="34" charset="0"/>
              </a:rPr>
              <a:t>НА ЖИЛЬЕ - </a:t>
            </a:r>
            <a:r>
              <a:rPr lang="ru-RU" altLang="ru-RU" sz="2600" b="1" dirty="0">
                <a:latin typeface="Century Gothic" panose="020B0502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97" name="Text Box 12">
            <a:extLst>
              <a:ext uri="{FF2B5EF4-FFF2-40B4-BE49-F238E27FC236}">
                <a16:creationId xmlns="" xmlns:a16="http://schemas.microsoft.com/office/drawing/2014/main" id="{95E3649B-E5BB-4C35-8333-FCCF95B59BD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177542" y="3354688"/>
            <a:ext cx="577259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2600" b="1" dirty="0">
                <a:solidFill>
                  <a:srgbClr val="00B05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 ОНЛАЙН-КАЛЬКУЛЯТОРОМ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621313" y="1080796"/>
            <a:ext cx="13227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6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 РОП:</a:t>
            </a:r>
            <a:endParaRPr lang="ru-RU" sz="2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54835" y="6022166"/>
            <a:ext cx="5775940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fontAlgn="ctr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ru-RU" sz="2600" dirty="0">
                <a:latin typeface="Century Gothic" panose="020B0502020202020204" pitchFamily="34" charset="0"/>
                <a:cs typeface="Arial" panose="020B0604020202020204" pitchFamily="34" charset="0"/>
              </a:rPr>
              <a:t>СНИЖЕНИЕ ПРОВЕРОК НА </a:t>
            </a:r>
            <a:r>
              <a:rPr lang="ru-RU" sz="2600" b="1" dirty="0">
                <a:solidFill>
                  <a:srgbClr val="00B05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15%</a:t>
            </a:r>
            <a:endParaRPr lang="ru-RU" sz="2600" dirty="0">
              <a:solidFill>
                <a:srgbClr val="00B05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9"/>
          <p:cNvSpPr txBox="1"/>
          <p:nvPr/>
        </p:nvSpPr>
        <p:spPr>
          <a:xfrm>
            <a:off x="5279421" y="2560707"/>
            <a:ext cx="477961" cy="3718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89"/>
              </a:lnSpc>
            </a:pPr>
            <a:r>
              <a:rPr lang="en-US" sz="2000" b="1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+5</a:t>
            </a:r>
          </a:p>
        </p:txBody>
      </p:sp>
      <p:sp>
        <p:nvSpPr>
          <p:cNvPr id="42" name="TextBox 24"/>
          <p:cNvSpPr txBox="1"/>
          <p:nvPr/>
        </p:nvSpPr>
        <p:spPr>
          <a:xfrm>
            <a:off x="5294150" y="3743500"/>
            <a:ext cx="439692" cy="3847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981"/>
              </a:lnSpc>
            </a:pPr>
            <a:r>
              <a:rPr lang="en-US" sz="2000" b="1" dirty="0">
                <a:solidFill>
                  <a:srgbClr val="00B05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-5</a:t>
            </a:r>
          </a:p>
        </p:txBody>
      </p:sp>
      <p:sp>
        <p:nvSpPr>
          <p:cNvPr id="43" name="TextBox 24"/>
          <p:cNvSpPr txBox="1"/>
          <p:nvPr/>
        </p:nvSpPr>
        <p:spPr>
          <a:xfrm>
            <a:off x="5294150" y="4075639"/>
            <a:ext cx="439692" cy="3847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981"/>
              </a:lnSpc>
            </a:pPr>
            <a:r>
              <a:rPr lang="en-US" sz="2000" b="1" dirty="0">
                <a:solidFill>
                  <a:srgbClr val="00B05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-5</a:t>
            </a:r>
          </a:p>
        </p:txBody>
      </p:sp>
      <p:sp>
        <p:nvSpPr>
          <p:cNvPr id="50" name="Text Box 12">
            <a:extLst>
              <a:ext uri="{FF2B5EF4-FFF2-40B4-BE49-F238E27FC236}">
                <a16:creationId xmlns="" xmlns:a16="http://schemas.microsoft.com/office/drawing/2014/main" id="{95E3649B-E5BB-4C35-8333-FCCF95B59BD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671959" y="2474659"/>
            <a:ext cx="10549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2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В 2021</a:t>
            </a:r>
            <a:endParaRPr lang="ru-RU" altLang="ru-RU" sz="26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53311" y="3833924"/>
            <a:ext cx="4766048" cy="425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>
              <a:lnSpc>
                <a:spcPts val="2640"/>
              </a:lnSpc>
              <a:spcAft>
                <a:spcPts val="600"/>
              </a:spcAft>
              <a:defRPr/>
            </a:pPr>
            <a:r>
              <a:rPr lang="ru-RU" sz="2000" dirty="0">
                <a:latin typeface="Century Gothic" panose="020B0502020202020204" pitchFamily="34" charset="0"/>
                <a:cs typeface="Arial" panose="020B0604020202020204" pitchFamily="34" charset="0"/>
              </a:rPr>
              <a:t>МИНИМАЛЬНЫЙ ПОРОГ ПРОВЕРОК: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993532" y="4244672"/>
            <a:ext cx="2592697" cy="425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34988" fontAlgn="ctr">
              <a:lnSpc>
                <a:spcPts val="2640"/>
              </a:lnSpc>
              <a:spcAft>
                <a:spcPts val="600"/>
              </a:spcAft>
              <a:defRPr/>
            </a:pPr>
            <a:r>
              <a:rPr lang="ru-RU" sz="2000" dirty="0">
                <a:latin typeface="Century Gothic" panose="020B0502020202020204" pitchFamily="34" charset="0"/>
                <a:cs typeface="Arial" panose="020B0604020202020204" pitchFamily="34" charset="0"/>
              </a:rPr>
              <a:t>СНИЖЕН ДО </a:t>
            </a:r>
            <a:r>
              <a:rPr lang="ru-RU" sz="2600" b="1" dirty="0">
                <a:solidFill>
                  <a:srgbClr val="00B05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2" name="Text Box 12">
            <a:extLst>
              <a:ext uri="{FF2B5EF4-FFF2-40B4-BE49-F238E27FC236}">
                <a16:creationId xmlns="" xmlns:a16="http://schemas.microsoft.com/office/drawing/2014/main" id="{95E3649B-E5BB-4C35-8333-FCCF95B59BD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671959" y="4847793"/>
            <a:ext cx="10549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2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В 2021</a:t>
            </a:r>
            <a:endParaRPr lang="ru-RU" altLang="ru-RU" sz="26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9266</TotalTime>
  <Words>106</Words>
  <Application>Microsoft Office PowerPoint</Application>
  <PresentationFormat>Широкоэкранный</PresentationFormat>
  <Paragraphs>32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Franklin Gothic Medium</vt:lpstr>
      <vt:lpstr>Times New Roman</vt:lpstr>
      <vt:lpstr>Wingdings</vt:lpstr>
      <vt:lpstr>1_Тема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Егорова Марина Сергеевна</cp:lastModifiedBy>
  <cp:revision>843</cp:revision>
  <cp:lastPrinted>2022-03-16T06:51:09Z</cp:lastPrinted>
  <dcterms:created xsi:type="dcterms:W3CDTF">2021-07-26T11:18:48Z</dcterms:created>
  <dcterms:modified xsi:type="dcterms:W3CDTF">2022-03-21T11:38:44Z</dcterms:modified>
</cp:coreProperties>
</file>