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2" r:id="rId3"/>
    <p:sldId id="260" r:id="rId4"/>
    <p:sldId id="313" r:id="rId5"/>
    <p:sldId id="334" r:id="rId6"/>
    <p:sldId id="335" r:id="rId7"/>
    <p:sldId id="324" r:id="rId8"/>
    <p:sldId id="336" r:id="rId9"/>
    <p:sldId id="337" r:id="rId10"/>
    <p:sldId id="338" r:id="rId11"/>
    <p:sldId id="339" r:id="rId12"/>
    <p:sldId id="340" r:id="rId13"/>
    <p:sldId id="34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D69EB1"/>
    <a:srgbClr val="45B176"/>
    <a:srgbClr val="C3738E"/>
    <a:srgbClr val="C1718C"/>
    <a:srgbClr val="EB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</a:rPr>
              <a:t>Какой раз приезжают в лагерь (в %)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182879277521212E-2"/>
          <c:y val="0.25095224432496049"/>
          <c:w val="0.90640070600919564"/>
          <c:h val="0.6839790271360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5B17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29-4431-B097-76DB3E8498D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29-4431-B097-76DB3E8498D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29-4431-B097-76DB3E8498D0}"/>
              </c:ext>
            </c:extLst>
          </c:dPt>
          <c:dLbls>
            <c:dLbl>
              <c:idx val="0"/>
              <c:layout>
                <c:manualLayout>
                  <c:x val="-0.19694602072993742"/>
                  <c:y val="-0.26742749841536601"/>
                </c:manualLayout>
              </c:layout>
              <c:tx>
                <c:rich>
                  <a:bodyPr rot="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Первый раз 90%</a:t>
                    </a:r>
                    <a:endParaRPr lang="ru-RU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 rot="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29-4431-B097-76DB3E8498D0}"/>
                </c:ext>
                <c:ext xmlns:c15="http://schemas.microsoft.com/office/drawing/2012/chart" uri="{CE6537A1-D6FC-4f65-9D91-7224C49458BB}">
                  <c15:layout>
                    <c:manualLayout>
                      <c:w val="0.22255447508164689"/>
                      <c:h val="0.164856475334602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001001404901385"/>
                  <c:y val="8.1881484008004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Второй</a:t>
                    </a:r>
                    <a:r>
                      <a:rPr lang="ru-RU" baseline="0"/>
                      <a:t> раз </a:t>
                    </a:r>
                    <a:fld id="{3CD2B2FF-EE07-458C-83CE-4F79994997BB}" type="PERCENTAGE">
                      <a:rPr lang="en-US" smtClean="0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29-4431-B097-76DB3E8498D0}"/>
                </c:ext>
                <c:ext xmlns:c15="http://schemas.microsoft.com/office/drawing/2012/chart" uri="{CE6537A1-D6FC-4f65-9D91-7224C49458BB}">
                  <c15:layout>
                    <c:manualLayout>
                      <c:w val="0.21834612906262876"/>
                      <c:h val="0.164856475334602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5795199859143045"/>
                  <c:y val="7.2564347855364267E-2"/>
                </c:manualLayout>
              </c:layout>
              <c:tx>
                <c:rich>
                  <a:bodyPr rot="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Более 2 раз </a:t>
                    </a:r>
                    <a:fld id="{955C9113-1C49-4ECA-A111-69F4C62EEC72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29-4431-B097-76DB3E8498D0}"/>
                </c:ext>
                <c:ext xmlns:c15="http://schemas.microsoft.com/office/drawing/2012/chart" uri="{CE6537A1-D6FC-4f65-9D91-7224C49458BB}">
                  <c15:layout>
                    <c:manualLayout>
                      <c:w val="0.2591242170028526"/>
                      <c:h val="0.16485647533460296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первый раз</c:v>
                </c:pt>
                <c:pt idx="1">
                  <c:v>второй раз</c:v>
                </c:pt>
                <c:pt idx="2">
                  <c:v>более, чем во второй раз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29-4431-B097-76DB3E849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Общая</a:t>
            </a: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</a:rPr>
              <a:t> удовлетворенность реабилитацией (в %)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5B17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54-42ED-B129-1F35FACFBE7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54-42ED-B129-1F35FACFBE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54-42ED-B129-1F35FACFBE75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54-42ED-B129-1F35FACFBE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54-42ED-B129-1F35FACFBE75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54-42ED-B129-1F35FACFBE7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54-42ED-B129-1F35FACFBE7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054-42ED-B129-1F35FACFBE75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полностью удовлетворен</c:v>
                </c:pt>
                <c:pt idx="1">
                  <c:v>удовлетворен</c:v>
                </c:pt>
                <c:pt idx="2">
                  <c:v>частично удовлетворен</c:v>
                </c:pt>
                <c:pt idx="3">
                  <c:v>не удовлетворен</c:v>
                </c:pt>
                <c:pt idx="4">
                  <c:v>совсем не удовлетворен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54-42ED-B129-1F35FACFBE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Желание родителей приехать в лагерь повторно</a:t>
            </a:r>
          </a:p>
        </c:rich>
      </c:tx>
      <c:layout>
        <c:manualLayout>
          <c:xMode val="edge"/>
          <c:yMode val="edge"/>
          <c:x val="0.219811616389743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35654076607298"/>
          <c:y val="0.23145384354028475"/>
          <c:w val="0.7164345923392702"/>
          <c:h val="0.76752641144157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"Хотели бы Вы в следующем году приехать в наш лагерь?"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5C-4B51-88AE-E1B59C2904B3}"/>
              </c:ext>
            </c:extLst>
          </c:dPt>
          <c:dPt>
            <c:idx val="1"/>
            <c:bubble3D val="0"/>
            <c:spPr>
              <a:solidFill>
                <a:srgbClr val="45B17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5C-4B51-88AE-E1B59C2904B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5C-4B51-88AE-E1B59C2904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5C-4B51-88AE-E1B59C2904B3}"/>
              </c:ext>
            </c:extLst>
          </c:dPt>
          <c:dLbls>
            <c:dLbl>
              <c:idx val="0"/>
              <c:layout>
                <c:manualLayout>
                  <c:x val="-6.4527672947560011E-2"/>
                  <c:y val="-0.38517251538104763"/>
                </c:manualLayout>
              </c:layout>
              <c:tx>
                <c:rich>
                  <a:bodyPr/>
                  <a:lstStyle/>
                  <a:p>
                    <a:fld id="{7F330ED6-5911-4F14-84F2-9E4B388A9EC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%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5C-4B51-88AE-E1B59C2904B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4269242362799291E-2"/>
                  <c:y val="9.3661025993008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5C-4B51-88AE-E1B59C2904B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30184264341371E-2"/>
                  <c:y val="7.3669280637386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5C-4B51-88AE-E1B59C2904B3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очень хотим</c:v>
                </c:pt>
                <c:pt idx="1">
                  <c:v>Возможно приедем</c:v>
                </c:pt>
                <c:pt idx="2">
                  <c:v>Не знаю,затрудняюсь ответить</c:v>
                </c:pt>
                <c:pt idx="3">
                  <c:v>нет, не хотим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5C-4B51-88AE-E1B59C2904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622942287549524E-3"/>
          <c:y val="0.31293950106827373"/>
          <c:w val="0.36565899928653678"/>
          <c:h val="0.57056625467088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9A0000"/>
                </a:solidFill>
              </a:rPr>
              <a:t>«Какие</a:t>
            </a:r>
            <a:r>
              <a:rPr lang="ru-RU" sz="1600" baseline="0" dirty="0">
                <a:solidFill>
                  <a:srgbClr val="9A0000"/>
                </a:solidFill>
              </a:rPr>
              <a:t> из дополнительных </a:t>
            </a:r>
            <a:r>
              <a:rPr lang="ru-RU" sz="1600" dirty="0">
                <a:solidFill>
                  <a:srgbClr val="9A0000"/>
                </a:solidFill>
              </a:rPr>
              <a:t> мероприятий, проводившихся вне рамок занятий,</a:t>
            </a:r>
            <a:r>
              <a:rPr lang="ru-RU" sz="1600" baseline="0" dirty="0">
                <a:solidFill>
                  <a:srgbClr val="9A0000"/>
                </a:solidFill>
              </a:rPr>
              <a:t> </a:t>
            </a:r>
            <a:r>
              <a:rPr lang="ru-RU" sz="1600" dirty="0">
                <a:solidFill>
                  <a:srgbClr val="9A0000"/>
                </a:solidFill>
              </a:rPr>
              <a:t>были интересными и полезными для Вас и Вашего ребенка?» (кол-во человек, всего 37 опрошенных))</a:t>
            </a:r>
          </a:p>
        </c:rich>
      </c:tx>
      <c:layout>
        <c:manualLayout>
          <c:xMode val="edge"/>
          <c:yMode val="edge"/>
          <c:x val="0.11388142033785069"/>
          <c:y val="1.94706338888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A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727619558586076"/>
          <c:y val="0.27309582300874924"/>
          <c:w val="0.44913330764331971"/>
          <c:h val="0.599977708821211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spPr>
            <a:solidFill>
              <a:srgbClr val="45B176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другое</c:v>
                </c:pt>
                <c:pt idx="1">
                  <c:v>вечерние лекции и  семинары для родителей</c:v>
                </c:pt>
                <c:pt idx="2">
                  <c:v>консультации специалистов Центра</c:v>
                </c:pt>
                <c:pt idx="3">
                  <c:v>выступление студий </c:v>
                </c:pt>
                <c:pt idx="4">
                  <c:v>творческие мастерские</c:v>
                </c:pt>
                <c:pt idx="5">
                  <c:v>вечерние выпуски новостей</c:v>
                </c:pt>
                <c:pt idx="6">
                  <c:v>Вечерние сказки</c:v>
                </c:pt>
                <c:pt idx="7">
                  <c:v>праздники открытия и закрытия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31</c:v>
                </c:pt>
                <c:pt idx="2">
                  <c:v>25</c:v>
                </c:pt>
                <c:pt idx="3">
                  <c:v>15</c:v>
                </c:pt>
                <c:pt idx="4">
                  <c:v>28</c:v>
                </c:pt>
                <c:pt idx="5">
                  <c:v>33</c:v>
                </c:pt>
                <c:pt idx="6">
                  <c:v>33</c:v>
                </c:pt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69-4C1B-A46A-BFF7AB21E3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2410400"/>
        <c:axId val="1372410944"/>
      </c:barChart>
      <c:catAx>
        <c:axId val="137241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410944"/>
        <c:crosses val="autoZero"/>
        <c:auto val="1"/>
        <c:lblAlgn val="ctr"/>
        <c:lblOffset val="100"/>
        <c:noMultiLvlLbl val="0"/>
      </c:catAx>
      <c:valAx>
        <c:axId val="137241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41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337B8-3462-4F38-B687-8EFFE5A704B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3CF6-A6F0-42A5-8A45-D95867FA3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6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E19FD-377E-4AF2-AAD6-14FD5F301D4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5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7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8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6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9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19" y="861168"/>
            <a:ext cx="10490654" cy="4832666"/>
          </a:xfrm>
        </p:spPr>
        <p:txBody>
          <a:bodyPr>
            <a:noAutofit/>
          </a:bodyPr>
          <a:lstStyle/>
          <a:p>
            <a:r>
              <a:rPr lang="ru-RU" sz="3600" b="1" dirty="0">
                <a:cs typeface="Arial" panose="020B0604020202020204" pitchFamily="34" charset="0"/>
              </a:rPr>
              <a:t>Результаты оценки эффективности </a:t>
            </a:r>
            <a:br>
              <a:rPr lang="ru-RU" sz="3600" b="1" dirty="0">
                <a:cs typeface="Arial" panose="020B0604020202020204" pitchFamily="34" charset="0"/>
              </a:rPr>
            </a:br>
            <a:r>
              <a:rPr lang="ru-RU" sz="3600" b="1" dirty="0">
                <a:cs typeface="Arial" panose="020B0604020202020204" pitchFamily="34" charset="0"/>
              </a:rPr>
              <a:t>к</a:t>
            </a:r>
            <a:r>
              <a:rPr lang="ru-RU" sz="3600" b="1" dirty="0"/>
              <a:t>омплексной программы </a:t>
            </a:r>
            <a:r>
              <a:rPr lang="ru-RU" sz="3600" b="1" dirty="0" err="1"/>
              <a:t>абилитации</a:t>
            </a:r>
            <a:r>
              <a:rPr lang="ru-RU" sz="3600" b="1" dirty="0"/>
              <a:t>, реабилитации и социальной адаптации детей-инвалидов, имеющих расстройства аутистического спектра, синдром Дауна и другие нарушения </a:t>
            </a:r>
            <a:br>
              <a:rPr lang="ru-RU" sz="3600" b="1" dirty="0"/>
            </a:br>
            <a:r>
              <a:rPr lang="ru-RU" sz="3600" b="1" dirty="0"/>
              <a:t>развития в ментальной сфере </a:t>
            </a:r>
            <a:br>
              <a:rPr lang="ru-RU" sz="3600" b="1" dirty="0"/>
            </a:br>
            <a:r>
              <a:rPr lang="ru-RU" sz="3600" b="1" dirty="0"/>
              <a:t>за </a:t>
            </a:r>
            <a:r>
              <a:rPr lang="ru-RU" sz="3600" b="1" dirty="0">
                <a:cs typeface="Arial" panose="020B0604020202020204" pitchFamily="34" charset="0"/>
              </a:rPr>
              <a:t> время летнего лагеря первой смены 2021года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FB2475-5800-4217-918C-B31E10068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39" y="236617"/>
            <a:ext cx="1018673" cy="10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EFE5"/>
            </a:gs>
            <a:gs pos="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D90C29-ADBF-4A9E-B092-594841657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" y="2811706"/>
            <a:ext cx="6891804" cy="38322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64A0A1-488A-472C-9088-D29F9A7D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009"/>
            <a:ext cx="5922253" cy="3020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124688-3911-4840-9AA2-E667BF744B95}"/>
              </a:ext>
            </a:extLst>
          </p:cNvPr>
          <p:cNvSpPr/>
          <p:nvPr/>
        </p:nvSpPr>
        <p:spPr>
          <a:xfrm>
            <a:off x="428018" y="0"/>
            <a:ext cx="51731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rgbClr val="9A0000"/>
                </a:solidFill>
                <a:latin typeface="Calibri"/>
              </a:rPr>
              <a:t>ОЦЕНКА СПЕЦИАЛИСТОВ:</a:t>
            </a:r>
          </a:p>
          <a:p>
            <a:pPr lvl="0" algn="just">
              <a:defRPr/>
            </a:pPr>
            <a:endParaRPr lang="ru-RU" sz="1600" b="1" dirty="0">
              <a:solidFill>
                <a:srgbClr val="9A000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 занятиях по </a:t>
            </a:r>
            <a:r>
              <a:rPr lang="ru-RU" sz="1400" b="1" dirty="0">
                <a:solidFill>
                  <a:srgbClr val="9A0000"/>
                </a:solidFill>
                <a:latin typeface="Calibri"/>
              </a:rPr>
              <a:t>двигательной коррекции и развитию произвольной деятельности 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у более, чем у 50% детей наблюдаются положительные изменения в двигательной сфере и произвольном поведении, качестве выполнения отдельных упражнений и заданий, что свидетельствует о достаточно высокой эффективности этих  занятий. Кроме того на этих занятиях специалисты отмечают изменения в сенсорных особенностях ребят – тактильной и глубокой (</a:t>
            </a:r>
            <a:r>
              <a:rPr lang="ru-RU" sz="1400" b="1" dirty="0" err="1">
                <a:solidFill>
                  <a:srgbClr val="002060"/>
                </a:solidFill>
                <a:latin typeface="Calibri"/>
              </a:rPr>
              <a:t>проприо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) чувствительности, а также в работе вестибулярной системы у  четверти всех детей.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876912-715E-4C7B-AFBC-9406AE66918C}"/>
              </a:ext>
            </a:extLst>
          </p:cNvPr>
          <p:cNvSpPr/>
          <p:nvPr/>
        </p:nvSpPr>
        <p:spPr>
          <a:xfrm>
            <a:off x="7337950" y="3861926"/>
            <a:ext cx="468030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600" b="1" dirty="0">
              <a:solidFill>
                <a:srgbClr val="7030A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На занятиях по </a:t>
            </a:r>
            <a:r>
              <a:rPr lang="ru-RU" sz="1400" b="1" dirty="0">
                <a:solidFill>
                  <a:srgbClr val="9A0000"/>
                </a:solidFill>
                <a:latin typeface="Calibri"/>
              </a:rPr>
              <a:t>развитию произвольной деятельности 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специалисты также отмечают у четверти детей улучшение предметно-орудийной деятельности, </a:t>
            </a:r>
            <a:r>
              <a:rPr lang="ru-RU" sz="1400" b="1" dirty="0" err="1">
                <a:solidFill>
                  <a:srgbClr val="002060"/>
                </a:solidFill>
                <a:latin typeface="Calibri"/>
              </a:rPr>
              <a:t>графомоторных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 навыков, ориентации на листе бумаги, умении создавать образы и развивать сюжет в изобразительной деятельности.  На занятиях в обоих направлениях также наблюдается проявление самостоятельности и снижение потребности в поддержке педагога у более 60% детей.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EFE5"/>
            </a:gs>
            <a:gs pos="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5ADB11-0C14-44DE-8B75-04579AD0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/>
        </p:blipFill>
        <p:spPr>
          <a:xfrm>
            <a:off x="6233688" y="1127799"/>
            <a:ext cx="5370417" cy="28623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FA1732-FF9E-4C53-B81C-F771ABF4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2" y="1263985"/>
            <a:ext cx="5290453" cy="29383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807C846-0EDF-4DE3-902B-408F6BBB882A}"/>
              </a:ext>
            </a:extLst>
          </p:cNvPr>
          <p:cNvSpPr/>
          <p:nvPr/>
        </p:nvSpPr>
        <p:spPr>
          <a:xfrm>
            <a:off x="450207" y="3945097"/>
            <a:ext cx="5083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ПАРАМЕТРЫ ОЦЕНКИ поведения: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Эмоционально включается в происходящее на занятии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Удерживает внимания на том, что происходит на занятии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Активно участвует во всех активностях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Подражает педагогам и другим детям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5.Проявляет инициативу, предлагает идеи, способы решения играх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Выполняет задания и просьбы других людей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7.Проявляет желание общаться, взаимодействовать или сотрудничать с другими  детьми или педагогами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Коммуницирует с другими людьми во время взаимодействия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9.Способен контролировать свое эмоциональное состояние и поведение, успокаиваться или справляться со своими эмоциями, например, при отказах или запретах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Нуждается в поддержке тьютора при выполнении игр и упражнений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48ECCA-1A14-4893-9AAA-5A921DC89E69}"/>
              </a:ext>
            </a:extLst>
          </p:cNvPr>
          <p:cNvSpPr/>
          <p:nvPr/>
        </p:nvSpPr>
        <p:spPr>
          <a:xfrm>
            <a:off x="6219041" y="3823606"/>
            <a:ext cx="53997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ПАРАМЕТРЫ ОЦЕНКИ взаимодействия с другими: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1.проявляет интерес к другим детям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2.наблюдает за  действиями других детей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способность меняться или делиться с другими детьми предметами, инструментами, карандашами и т.д.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способность играть  или выполнять задания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по-очереди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спонтанно   вступает в контакт, взаимодействует или общается с другими детьми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пытается занять лидирующую позицию, привлечь к себе внимание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соблюдает социальные границы во время общения (например, не перебивает и т.д.)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проявляет эмпатию к другим детям, сопереживает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стремиться помочь другим детям, в случае затруднений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7D16279-8ADA-4824-BE24-A1FBD47A70A4}"/>
              </a:ext>
            </a:extLst>
          </p:cNvPr>
          <p:cNvSpPr/>
          <p:nvPr/>
        </p:nvSpPr>
        <p:spPr>
          <a:xfrm>
            <a:off x="5729681" y="6323737"/>
            <a:ext cx="6012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Критерии оценки: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всегда, на протяжении всего занятия; часто; периодически (половина занятия); редко; никогда/отсутствуют проявления)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6E457D8-B4B7-4366-A31E-AFA336B71C3E}"/>
              </a:ext>
            </a:extLst>
          </p:cNvPr>
          <p:cNvSpPr/>
          <p:nvPr/>
        </p:nvSpPr>
        <p:spPr>
          <a:xfrm>
            <a:off x="134224" y="50581"/>
            <a:ext cx="11859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большинства детей, участвовавших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различных групповых проектах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(от 60 до 90% в отдельных группах)  наблюдается положительная динамика, как во взаимодействии с другими детьми, так и в поведении. Наибольший прогресс был достигнут в области коммуникации и взаимодействия с другими, эмоциональной включенности и проявлении интереса, инициативы, снижении потребности в поддержке и отдельным социальным навыкам (способность играть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по-очереди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меняться, делиться предметами, стремление помогать другим).  </a:t>
            </a:r>
          </a:p>
        </p:txBody>
      </p:sp>
    </p:spTree>
    <p:extLst>
      <p:ext uri="{BB962C8B-B14F-4D97-AF65-F5344CB8AC3E}">
        <p14:creationId xmlns:p14="http://schemas.microsoft.com/office/powerpoint/2010/main" val="65899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FF3A9B-F064-41F4-BA2B-94EE2E7C15B2}"/>
              </a:ext>
            </a:extLst>
          </p:cNvPr>
          <p:cNvSpPr/>
          <p:nvPr/>
        </p:nvSpPr>
        <p:spPr>
          <a:xfrm>
            <a:off x="0" y="175098"/>
            <a:ext cx="12096925" cy="8156079"/>
          </a:xfrm>
          <a:prstGeom prst="rect">
            <a:avLst/>
          </a:prstGeom>
          <a:solidFill>
            <a:srgbClr val="809EC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ОТЗЫВЫ  И  БЛАГОДАРНОСТЬ РОДИТЕЛЕЙ: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«Меня впечатлила компетентность </a:t>
            </a:r>
            <a:r>
              <a:rPr lang="ru-RU" sz="1400" dirty="0" err="1">
                <a:solidFill>
                  <a:srgbClr val="002060"/>
                </a:solidFill>
              </a:rPr>
              <a:t>пед.состава</a:t>
            </a:r>
            <a:r>
              <a:rPr lang="ru-RU" sz="1400" dirty="0">
                <a:solidFill>
                  <a:srgbClr val="002060"/>
                </a:solidFill>
              </a:rPr>
              <a:t>, творческий подход к каждому ребенку, слаженность действий педагогов, готовность к рассмотрению нестандартных ситуаций. » Петухов А.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«Хочется выразить огромную благодарность всему составу специалистов, администрации за веру в наших детей.» Сафронов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«Мы очень рады за предоставленную возможность побывать на данном интенсиве, с радостью побываем еще раз(или много раз). Можно было бы добавить чего-нибудь для активного времяпрепровождения на воздухе; хотя бы пару </a:t>
            </a:r>
            <a:r>
              <a:rPr lang="ru-RU" sz="1400">
                <a:solidFill>
                  <a:srgbClr val="002060"/>
                </a:solidFill>
              </a:rPr>
              <a:t>гамаков </a:t>
            </a:r>
            <a:r>
              <a:rPr lang="ru-RU" sz="1400" smtClean="0">
                <a:solidFill>
                  <a:srgbClr val="002060"/>
                </a:solidFill>
              </a:rPr>
              <a:t>и лазилки</a:t>
            </a:r>
            <a:r>
              <a:rPr lang="ru-RU" sz="1400" dirty="0">
                <a:solidFill>
                  <a:srgbClr val="002060"/>
                </a:solidFill>
              </a:rPr>
              <a:t>, игровой инвентарь для открытого воздуха» </a:t>
            </a:r>
            <a:r>
              <a:rPr lang="ru-RU" sz="1400" dirty="0" err="1">
                <a:solidFill>
                  <a:srgbClr val="002060"/>
                </a:solidFill>
              </a:rPr>
              <a:t>Синакова</a:t>
            </a:r>
            <a:r>
              <a:rPr lang="ru-RU" sz="1400" dirty="0">
                <a:solidFill>
                  <a:srgbClr val="002060"/>
                </a:solidFill>
              </a:rPr>
              <a:t> Д.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«Огромная благодарность вашим педагогам и тьюторам! Удивительно, сколько душевного тепла, эмоций, энергии вы отдаете детям. Это самое важное в любых занятиях! Это наш первый опыт в лагере, мы очень рады, что попали сюда! Спасибо!» </a:t>
            </a:r>
            <a:r>
              <a:rPr lang="ru-RU" sz="1400" dirty="0" err="1">
                <a:solidFill>
                  <a:srgbClr val="002060"/>
                </a:solidFill>
              </a:rPr>
              <a:t>Свочек</a:t>
            </a:r>
            <a:r>
              <a:rPr lang="ru-RU" sz="1400" dirty="0">
                <a:solidFill>
                  <a:srgbClr val="002060"/>
                </a:solidFill>
              </a:rPr>
              <a:t> 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«Очень понравилось участие в проекте “репортаж”, отличная возможность для ребенка попробовать что-то необычное, раскрыться с новой стороны» Тимкина Р.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«Огромная благодарность за проделанную работу очень компетентные педагоги и тьюторы, находят подход ко всем детям. Отлично продуман досуг детей, всегда есть, чем заняться вне занятий.» </a:t>
            </a:r>
            <a:r>
              <a:rPr lang="ru-RU" sz="1400" dirty="0" err="1">
                <a:solidFill>
                  <a:srgbClr val="002060"/>
                </a:solidFill>
              </a:rPr>
              <a:t>Ялаев</a:t>
            </a:r>
            <a:r>
              <a:rPr lang="ru-RU" sz="1400" dirty="0">
                <a:solidFill>
                  <a:srgbClr val="002060"/>
                </a:solidFill>
              </a:rPr>
              <a:t> Т.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«Огромная благодарность за возможность посетить лагерь НСМ бесплатно! Очень хотелось бы и в дальнейшем иметь такую возможность» Абрамов 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«Остались очень довольны организацией, больше спасибо специалистам за их труд и заботу о наших детях. Очень бы хотелось в дальнейшем посещать центр наш солнечный мир» Боровских С.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«Спасибо огромное всем сотрудникам и организаторам лагеря за такую возможность побывать в этом замечательном лагере. Вы все большие молодцы!!! Нам все понравилось!!!» </a:t>
            </a:r>
            <a:r>
              <a:rPr lang="ru-RU" sz="1400" dirty="0" err="1">
                <a:solidFill>
                  <a:srgbClr val="002060"/>
                </a:solidFill>
              </a:rPr>
              <a:t>Филиппкин</a:t>
            </a:r>
            <a:r>
              <a:rPr lang="ru-RU" sz="1400" dirty="0">
                <a:solidFill>
                  <a:srgbClr val="002060"/>
                </a:solidFill>
              </a:rPr>
              <a:t> Д.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«Спасибо за организацию лагеря. Чувствуется, что вы точно знаете, что делаете, что нужно нашим детям и их родителям.» Иванов 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«Большая благодарность всем педагогам, специалистам, тьюторам за внимание к детям и их особенностям, за поддержку, за доброжелательность и отзывчивость. Хотелось бы добавить в программу реабилитации “новый уголок”, детям очень важно взаимодействие с животными. Плюс это бы ушло их ответственности. И в репортаже можно было бы добавить рубрику про животных, где рассказывали бы про окружающих животных.» </a:t>
            </a:r>
            <a:r>
              <a:rPr lang="ru-RU" sz="1400" dirty="0" err="1">
                <a:solidFill>
                  <a:srgbClr val="002060"/>
                </a:solidFill>
              </a:rPr>
              <a:t>Ронин</a:t>
            </a:r>
            <a:r>
              <a:rPr lang="ru-RU" sz="1400" dirty="0">
                <a:solidFill>
                  <a:srgbClr val="002060"/>
                </a:solidFill>
              </a:rPr>
              <a:t> 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«Мы безмерно благодарны НСМ и лично </a:t>
            </a:r>
            <a:r>
              <a:rPr lang="ru-RU" sz="1400" dirty="0" err="1">
                <a:solidFill>
                  <a:srgbClr val="002060"/>
                </a:solidFill>
              </a:rPr>
              <a:t>И.Л.Шпицбергу</a:t>
            </a:r>
            <a:r>
              <a:rPr lang="ru-RU" sz="1400" dirty="0">
                <a:solidFill>
                  <a:srgbClr val="002060"/>
                </a:solidFill>
              </a:rPr>
              <a:t> за эту возможность так плодотворно позаниматься с ребенком и отдохнуть в покое и на свежем воздухе.» Стрелков М.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«Спасибо большое за отличные занятия! Низкий поклон педагогам! Это очень классная идея и огромный труд! Спасибо!» Громова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«Вы самый крупный центр. Мы рады были побыть с Вами в одной команде. Надеемся на продолжительное сотрудничество. Спасибо Всем!» Кирилов Т.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«Все совершенно замечательно! Огромное спасибо идейным вдохновителям, идеологам программы, педагогам, организаторам и администраторам, волонтерам, администрации санатория Воробьева»; отдельное спасибо ВСЕМ родителям и детям за радость общения, за обстановку любви, терпения, готовности помочь.»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«Огромное спасибо за возможность развивать наших детей! НСМ – супер крутой лагерь! Мой ребенок счастлив».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«Это наш прекрасный Солнечный мир! Лагерь – полный восторг и огромная благодарность!»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«Вашему педагогическому составу низкий поклон. Вы – чудо!)»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«Отличный график! Чудо педагоги!»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«Очень отличный </a:t>
            </a:r>
            <a:r>
              <a:rPr lang="ru-RU" sz="1400" dirty="0" err="1">
                <a:solidFill>
                  <a:srgbClr val="002060"/>
                </a:solidFill>
              </a:rPr>
              <a:t>пед.состав</a:t>
            </a:r>
            <a:r>
              <a:rPr lang="ru-RU" sz="1400" dirty="0">
                <a:solidFill>
                  <a:srgbClr val="002060"/>
                </a:solidFill>
              </a:rPr>
              <a:t>, мастер-классы и занятия, включительно на свежем воздухе. Все это на благо и развитие детей. Прекрасный состав волонтеров. Все очень хорошо продумано для комфортного пребывания в лагере со стороны НСМ. Спасибо» Кириллов Т.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2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FF3A9B-F064-41F4-BA2B-94EE2E7C15B2}"/>
              </a:ext>
            </a:extLst>
          </p:cNvPr>
          <p:cNvSpPr/>
          <p:nvPr/>
        </p:nvSpPr>
        <p:spPr>
          <a:xfrm>
            <a:off x="0" y="175098"/>
            <a:ext cx="12096925" cy="8340745"/>
          </a:xfrm>
          <a:prstGeom prst="rect">
            <a:avLst/>
          </a:prstGeom>
          <a:solidFill>
            <a:srgbClr val="809EC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ОТЗЫВЫ  И  БЛАГОДАРНОСТЬ РОДИТЕЛЕЙ: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 Лагерем очень довольны. Для наших детей достаточно сложно найти досуг на лето. Здесь ребенок вовлечен, общается со сверстниками. Большой плюс, что есть как дети с особенностями, так и обычные дети, все играют, занимаются вместе. Есть возможность проконсультироваться с педагогами. Занятия в игровой форме, есть чем заняться в свободное время « Тишкина И.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«Занятия с педагогами оказались эффективными, много полезного услышал на лекциях педагогов, оказалась благоприятная среда для общения среди похожих детей с другими людьми.» Петухов Л.В.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«Душевная атмосфера, полная отдача педагогов к занятиям»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Прекрасные внимательные педагоги, Дружелюбное окружение, полезные интересные семинары для родителей, хорошие условия для отдых и занятий»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«Вовлеченность ребенка, с удовольствием идет на занятия. Много творческих занятий всесторонне помогают развить ребенка»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«Очень благодарны лагерю за отличную реабилитацию моего ребенка»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 «Самый лучший результат от реабилитации!!!» Усманова 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«Благодарим сотрудников лагеря за огромную работу, проделанную для наших детей. Проекты выше всяких похвал! Ребенок ходил на них с большим удовольствием и уже видны результаты его деятельности»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«Очень все правильно организовано: групповые и индивидуальные занятия; среда самого лагеря (общество), что так необходимо нашим детям, мастерские являются огромным плюсом; отдельное проживание-где могут отдохнуть и дети и родители; обучающие семинары для родителей и практика; место организации-потрясающее место на природе!»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 лагере дружелюбная атмосфера. У ребенка увидели положительную динамику, для нас это самое главное»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«Потрясающая программа реабилитации, интересные занятия, приветливые и приятные педагоги!»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«Потрясающий лагерь, крутые педагоги, счастливые дети!»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«Эффект от занятий в лагере превзошел мои ожидания»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«Я не ожидала такого быстрого эффекта от двухнедельных занятий. Очень довольна прогрессом моей дочери</a:t>
            </a:r>
            <a:r>
              <a:rPr lang="ru-RU" sz="1400" dirty="0" smtClean="0">
                <a:solidFill>
                  <a:srgbClr val="002060"/>
                </a:solidFill>
              </a:rPr>
              <a:t>» Условия </a:t>
            </a:r>
            <a:r>
              <a:rPr lang="ru-RU" sz="1400" dirty="0">
                <a:solidFill>
                  <a:srgbClr val="002060"/>
                </a:solidFill>
              </a:rPr>
              <a:t>проживания к сожалению немного снизили общий настрой в первые дни, но занятия, теплая дружеская атмосфера все скрасили!»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«Удовлетворило всё-расписание, организация всего процесса реабилитации, подбор педагогов НАИЛУЧШИЙ, тьюторы прекрасные!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«Впечатлило развитие мировоззрения ребенка и сопровождающих его </a:t>
            </a:r>
            <a:r>
              <a:rPr lang="ru-RU" sz="1400" dirty="0" smtClean="0">
                <a:solidFill>
                  <a:srgbClr val="002060"/>
                </a:solidFill>
              </a:rPr>
              <a:t>лиц, уточнение </a:t>
            </a:r>
            <a:r>
              <a:rPr lang="ru-RU" sz="1400" dirty="0">
                <a:solidFill>
                  <a:srgbClr val="002060"/>
                </a:solidFill>
              </a:rPr>
              <a:t>оценки потенциала </a:t>
            </a:r>
            <a:r>
              <a:rPr lang="ru-RU" sz="1400" dirty="0" smtClean="0">
                <a:solidFill>
                  <a:srgbClr val="002060"/>
                </a:solidFill>
              </a:rPr>
              <a:t>ребенка в </a:t>
            </a:r>
            <a:r>
              <a:rPr lang="ru-RU" sz="1400" dirty="0">
                <a:solidFill>
                  <a:srgbClr val="002060"/>
                </a:solidFill>
              </a:rPr>
              <a:t>ходе общения с педагогами и сравнения с другими детьми.»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«Замечательные педагоги, отличные занятия и результаты. Надеюсь поехать в следующем году снова.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«Очень здорово, что привлечено бюджетное финансирование, очень хорошее отношение к ребенку, творческий подход. Владение педагогами различными методами, хорошая организованность , все замечательно. Неформальный подход, как в школе.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«Удовлетворенность скорее 4 с плюсом, на восьмом-девятом занятии появился хороший контакт и соответствующая реакция на команды, хотелось бы закрепить результаты, продолжить, может быть, до 12-ти занятий или каждый день 10. Чего-то не хватило. Будем заниматься в Москве.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Егор увидел для себя много </a:t>
            </a:r>
            <a:r>
              <a:rPr lang="ru-RU" sz="1400" dirty="0" smtClean="0">
                <a:solidFill>
                  <a:srgbClr val="002060"/>
                </a:solidFill>
              </a:rPr>
              <a:t>нового (лягушки</a:t>
            </a:r>
            <a:r>
              <a:rPr lang="ru-RU" sz="1400" dirty="0">
                <a:solidFill>
                  <a:srgbClr val="002060"/>
                </a:solidFill>
              </a:rPr>
              <a:t>, ежик, жуки), получил яркие и положительные эмоции от походов(лужи под дождем, мокрая трава).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«Спасибо за предоставленную возможность побольше узнать своего ребенка, а главное, за радость общения с прекрасными педагогами и другими детьми!»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«Мне и ребенку очень понравилось. Ребенок с удовольствием занимался, начал контактировать с другими детьми и даже участвовал впервые в сказке».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«Спасибо за возможность ребенку пожить разнообразной социальной жизнью.»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4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8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D5CA36-97DD-447F-8209-5F1AF3EE4D78}"/>
              </a:ext>
            </a:extLst>
          </p:cNvPr>
          <p:cNvSpPr/>
          <p:nvPr/>
        </p:nvSpPr>
        <p:spPr>
          <a:xfrm>
            <a:off x="4009357" y="755437"/>
            <a:ext cx="39414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9A0000"/>
                </a:solidFill>
              </a:rPr>
              <a:t> Система оценки эффективности комплексной программы реабилитации и </a:t>
            </a:r>
            <a:r>
              <a:rPr lang="ru-RU" sz="1600" b="1" dirty="0" err="1">
                <a:solidFill>
                  <a:srgbClr val="9A0000"/>
                </a:solidFill>
              </a:rPr>
              <a:t>абилитации</a:t>
            </a:r>
            <a:r>
              <a:rPr lang="ru-RU" sz="1600" b="1" dirty="0">
                <a:solidFill>
                  <a:srgbClr val="9A0000"/>
                </a:solidFill>
              </a:rPr>
              <a:t> занятий в лагере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состояла из:</a:t>
            </a:r>
          </a:p>
          <a:p>
            <a:pPr lvl="0" algn="ctr">
              <a:defRPr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опроса родителей </a:t>
            </a:r>
            <a:r>
              <a:rPr lang="ru-RU" sz="1400" b="1" dirty="0">
                <a:solidFill>
                  <a:srgbClr val="002060"/>
                </a:solidFill>
              </a:rPr>
              <a:t>(анкетирование)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по оценке удовлетворенности и изменениям наблюдавшимся у ребят после занятий;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срезовой</a:t>
            </a:r>
            <a:r>
              <a:rPr lang="ru-RU" sz="1400" b="1" i="1" dirty="0">
                <a:solidFill>
                  <a:srgbClr val="002060"/>
                </a:solidFill>
              </a:rPr>
              <a:t> (в начале и после всех занятий) оценки специалистами </a:t>
            </a:r>
            <a:r>
              <a:rPr lang="ru-RU" sz="1400" dirty="0">
                <a:solidFill>
                  <a:srgbClr val="002060"/>
                </a:solidFill>
              </a:rPr>
              <a:t>частоты проявления различных особенностей поведения (параметры), наблюдавшиеся у детей во время занятий. Параметры были выделены в соответствии с целями и задачами конкретного вида занятий и представлены в форме чек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-листов.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Для 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групповых занятий </a:t>
            </a:r>
            <a:r>
              <a:rPr lang="ru-RU" sz="1400" b="1" dirty="0">
                <a:solidFill>
                  <a:srgbClr val="002060"/>
                </a:solidFill>
              </a:rPr>
              <a:t>в чек-листы </a:t>
            </a:r>
            <a:r>
              <a:rPr lang="ru-RU" sz="1400" dirty="0">
                <a:solidFill>
                  <a:srgbClr val="002060"/>
                </a:solidFill>
              </a:rPr>
              <a:t>были включены н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е только параметры особенностей </a:t>
            </a:r>
            <a:r>
              <a:rPr lang="ru-RU" sz="1400" dirty="0">
                <a:solidFill>
                  <a:srgbClr val="002060"/>
                </a:solidFill>
              </a:rPr>
              <a:t> поведения, коммуникации, внимания, волевой регуляции, эмоциональной включенности, степень потребности в поддержке (помощь тьютора), а  также  раздел по оценке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взаимодействия детей друг с другом на занятиях.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3A447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912319-6099-4C7D-9EE1-DA26360C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3546" r="3034" b="4680"/>
          <a:stretch/>
        </p:blipFill>
        <p:spPr>
          <a:xfrm>
            <a:off x="9921463" y="755437"/>
            <a:ext cx="2148844" cy="30556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87884E-B541-45A8-B641-F380BF6BE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5114" b="3262"/>
          <a:stretch/>
        </p:blipFill>
        <p:spPr>
          <a:xfrm>
            <a:off x="8066702" y="321201"/>
            <a:ext cx="2293204" cy="3327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6AD353-1D69-44DB-B399-5A705FB96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b="3121"/>
          <a:stretch/>
        </p:blipFill>
        <p:spPr>
          <a:xfrm>
            <a:off x="9090392" y="3187348"/>
            <a:ext cx="2283976" cy="304060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28EA10E-3826-46FA-81C5-228B5FD47B19}"/>
              </a:ext>
            </a:extLst>
          </p:cNvPr>
          <p:cNvSpPr/>
          <p:nvPr/>
        </p:nvSpPr>
        <p:spPr>
          <a:xfrm>
            <a:off x="8919868" y="6297103"/>
            <a:ext cx="2853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9A0000"/>
                </a:solidFill>
              </a:rPr>
              <a:t>АНКЕТА ДЛЯ РОДИТЕЛЕЙ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23B9EDA-8D64-445B-8134-4C0C812BB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7" y="158942"/>
            <a:ext cx="2609305" cy="365210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1384C7C-32DF-48D9-B235-E76C25966538}"/>
              </a:ext>
            </a:extLst>
          </p:cNvPr>
          <p:cNvSpPr/>
          <p:nvPr/>
        </p:nvSpPr>
        <p:spPr>
          <a:xfrm>
            <a:off x="418289" y="6473116"/>
            <a:ext cx="2853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9A0000"/>
                </a:solidFill>
              </a:rPr>
              <a:t>ЧЕК-ЛИСТЫ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248E73-C0B7-405D-B246-3F7380E73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6" y="866413"/>
            <a:ext cx="2609305" cy="3972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58FC862-0843-48A9-B8F1-6CE6CD960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61" y="2200304"/>
            <a:ext cx="2919738" cy="42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92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FCF5C7-B19B-479A-BDF1-2CC30DFC015B}"/>
              </a:ext>
            </a:extLst>
          </p:cNvPr>
          <p:cNvSpPr/>
          <p:nvPr/>
        </p:nvSpPr>
        <p:spPr>
          <a:xfrm>
            <a:off x="331972" y="130201"/>
            <a:ext cx="107247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анкетировании по оценке удовлетворенности и эффективности занятий  приняли участие родители 37 детей-инвалидов, в возрасте от 3х до 15 лет.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3A4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D8A7F4-F63B-4C78-B56C-F8D83B4C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09" y="101775"/>
            <a:ext cx="1018673" cy="101331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76B08F6-CACF-4F94-A387-B402E40E9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868497"/>
              </p:ext>
            </p:extLst>
          </p:nvPr>
        </p:nvGraphicFramePr>
        <p:xfrm>
          <a:off x="403680" y="1553049"/>
          <a:ext cx="4089255" cy="273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021A0F0-88E1-44F1-8BF5-EC6CC7939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695139"/>
              </p:ext>
            </p:extLst>
          </p:nvPr>
        </p:nvGraphicFramePr>
        <p:xfrm>
          <a:off x="5817141" y="1258873"/>
          <a:ext cx="5479862" cy="316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2B8D22D-D1D0-4FD5-9C52-0E6D0A124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813256"/>
              </p:ext>
            </p:extLst>
          </p:nvPr>
        </p:nvGraphicFramePr>
        <p:xfrm>
          <a:off x="709721" y="4223036"/>
          <a:ext cx="4611310" cy="24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D10DE6-995C-4716-87D2-848E19E1767C}"/>
              </a:ext>
            </a:extLst>
          </p:cNvPr>
          <p:cNvSpPr/>
          <p:nvPr/>
        </p:nvSpPr>
        <p:spPr>
          <a:xfrm>
            <a:off x="5706893" y="4565795"/>
            <a:ext cx="5966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Стоит отметить, что все  (100%) опрошенных родителей остались удовлетворены реабилитацией, при этом, 84% опрошенных «полностью удовлетворены» поездкой. Выбор ответа «удовлетворен» родители пояснили недостаточным количеством занятий и условиями проживания.  При этом  все  родители отмечают отличную организацию коррекционного процесса, полную удовлетворенность результатами занятий и положительные изменения у детей в различных областях, а также 90%  родителей изъявили  выраженное желание принять участие в последующих сменах лагеря.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65B307-1836-4A50-B5FE-B29A00F98A4E}"/>
              </a:ext>
            </a:extLst>
          </p:cNvPr>
          <p:cNvSpPr/>
          <p:nvPr/>
        </p:nvSpPr>
        <p:spPr>
          <a:xfrm>
            <a:off x="587263" y="789324"/>
            <a:ext cx="3722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 них, основная часть семей (90% ) приехали в лагерь первый раз, 4 семьи  уже неоднократно принимали участие в лагере.</a:t>
            </a:r>
          </a:p>
        </p:txBody>
      </p:sp>
    </p:spTree>
    <p:extLst>
      <p:ext uri="{BB962C8B-B14F-4D97-AF65-F5344CB8AC3E}">
        <p14:creationId xmlns:p14="http://schemas.microsoft.com/office/powerpoint/2010/main" val="351444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744724-F3E8-4A61-BD7E-1DB1A776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11098" b="17575"/>
          <a:stretch/>
        </p:blipFill>
        <p:spPr>
          <a:xfrm>
            <a:off x="7363024" y="100801"/>
            <a:ext cx="4708187" cy="31676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E65F04-D310-4B8C-8FD8-378495BF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" y="3170346"/>
            <a:ext cx="6523288" cy="35673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555CEC6-317E-469F-94C9-60F95D612E0D}"/>
              </a:ext>
            </a:extLst>
          </p:cNvPr>
          <p:cNvSpPr/>
          <p:nvPr/>
        </p:nvSpPr>
        <p:spPr>
          <a:xfrm>
            <a:off x="228522" y="80854"/>
            <a:ext cx="70137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</a:rPr>
              <a:t>Все родители отмечают </a:t>
            </a:r>
            <a:r>
              <a:rPr lang="ru-RU" sz="1400" b="1" dirty="0">
                <a:solidFill>
                  <a:srgbClr val="002060"/>
                </a:solidFill>
              </a:rPr>
              <a:t>положительную динамику </a:t>
            </a:r>
            <a:r>
              <a:rPr lang="ru-RU" sz="1400" dirty="0">
                <a:solidFill>
                  <a:srgbClr val="002060"/>
                </a:solidFill>
              </a:rPr>
              <a:t>у своих детей от значительных до небольших изменений и </a:t>
            </a:r>
            <a:r>
              <a:rPr lang="ru-RU" sz="1400" b="1" dirty="0">
                <a:solidFill>
                  <a:srgbClr val="002060"/>
                </a:solidFill>
              </a:rPr>
              <a:t>отсутствие ухудшений </a:t>
            </a:r>
            <a:r>
              <a:rPr lang="ru-RU" sz="1400" dirty="0">
                <a:solidFill>
                  <a:srgbClr val="002060"/>
                </a:solidFill>
              </a:rPr>
              <a:t>(0%). От 52% до 92% родителей отмечают улучшения в области коммуникации и взаимодействия, от 57% до 86% в   эмоционально-волевой сфере. Наибольший прогресс у детей достигнут в понимании речи (у 86%), проявлении интереса к другим людям, чему-то новому (у 82%), желании общаться и взаимодействовать (у 82%), поддержании эмоционального контакта (76%), крупной моторике (81%), психической выносливости (86%) и концентрации внимания (79%), а также улучшения в вербальной коммуникации (76%), навыках </a:t>
            </a:r>
            <a:r>
              <a:rPr lang="ru-RU" sz="1400" dirty="0" err="1">
                <a:solidFill>
                  <a:srgbClr val="002060"/>
                </a:solidFill>
              </a:rPr>
              <a:t>иммитации</a:t>
            </a:r>
            <a:r>
              <a:rPr lang="ru-RU" sz="1400" dirty="0">
                <a:solidFill>
                  <a:srgbClr val="002060"/>
                </a:solidFill>
              </a:rPr>
              <a:t> (73%), в мотивации к занятиям (84%), в проявлении инициативы, достижении цели и решении проблем (70%), способности  адаптироваться к новым условиям и ситуациям(60%). В меньшей степени  родители наблюдают изменения, связанные с сенсорными особенностями (34%), стереотипным поведением, повторяющимися движениями (57%), контролем эмоций (57%) и в мелкой моторике (43%). Более 90 % родителей отметили приобретение новых знаний и умений.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C67291-EA5D-4E6F-932B-CAC646422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6"/>
          <a:stretch/>
        </p:blipFill>
        <p:spPr>
          <a:xfrm>
            <a:off x="6631020" y="3345443"/>
            <a:ext cx="5440191" cy="34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FF3A9B-F064-41F4-BA2B-94EE2E7C15B2}"/>
              </a:ext>
            </a:extLst>
          </p:cNvPr>
          <p:cNvSpPr/>
          <p:nvPr/>
        </p:nvSpPr>
        <p:spPr>
          <a:xfrm>
            <a:off x="137808" y="175098"/>
            <a:ext cx="11916383" cy="6647974"/>
          </a:xfrm>
          <a:prstGeom prst="rect">
            <a:avLst/>
          </a:prstGeom>
          <a:solidFill>
            <a:srgbClr val="809EC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РОДИТЕЛИ дополнительно  ОТМЕТИЛИ  ИЗМЕНЕНИЯ У ДЕТЕЙ: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</a:t>
            </a:r>
            <a:r>
              <a:rPr lang="ru-RU" sz="1400" dirty="0">
                <a:solidFill>
                  <a:srgbClr val="002060"/>
                </a:solidFill>
              </a:rPr>
              <a:t>За время занятий в лагере Георгий стал больше имитировать движения, появились новый звуки “Л”; научился выполнять различные задачи из трех действий подряд.»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«Улучшилась коммуникация не только со взрослыми, но и с детьми. Стал называть всех по именам, замечать, кто пришел , а кто отсутствует. Четко представлял свой режим дня, очередность занятий, мастерских, прогулок. Проговаривал это расписание и следовал ему»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</a:t>
            </a:r>
            <a:r>
              <a:rPr lang="ru-RU" sz="1400" dirty="0">
                <a:solidFill>
                  <a:srgbClr val="002060"/>
                </a:solidFill>
              </a:rPr>
              <a:t>Пропало нежелательное поведение»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Никита стал более веселый и счастливый, стремится к новым знакомствам.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У Милаши произошел настоящий прорыв в плане вербального общения. До этого общения было жестами. После занятий Милана стала говорить двусложными фразами, приветствовать, прощаться по собственной инициативе. Много лепета и попыток  сказать предложение. Все осмысленно.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«Ребенку все очень понравилось, стал спокойнее, регулярные занятия и природа очень положительно сказались на эмоциональном поведении»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«Небольшие улучшения есть, Регина стала больше общаться. Думаю, изменения будут заметны спустя некоторое время, в любом случае, опыт пребывания в лагере дал очень много, выстраивать коммуникации теперь будет легче»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«Мы увидели положительную динамику у ребенка, в целом. В начале было много трудностей и было сложно, но сейчас к концу лагеря ребенок немного преобразуется, преодолев некоторый страхи, стал в каких-то моментах увереннее.»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Зоя стала спокойнее ходить за руку. Останавливается, если ее позвать. Появились фразы из двух слов в качестве комментариев своих действий, действий других, выражения желания. Стала больше петь.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«Думаю, что про изменения говорить еще рано, т.к., по моему мнению, должно пройти время – накопится эффект. Но на данный момент, считаю, что ребенок больше социализировался – не так сильно боится общества и может пойти на новый контакт»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«Ребенок стал более коммуникабельным, у него появились друзья (до этого общался только с девочками), стал более самостоятельным.»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«Стал более открытым к общению, имитирует общение»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Лучше адаптировался к новой ситуации, педагогам.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«Ребенок стал более любознательным, появилось много новых слов, речь улучшилась, стал лучше контролировать свои эмоции»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«Ребенок стал более собранным, лучше реагирует на просьбы, с большим интересом посещал все занятия»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«В лагере Мирослав начал осознанно разговаривать длинными предложениями. Нормализовалось следование установленному режиму дня, это самое главное.»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Тимофей стал более контактным, вовлекался в игры с другими детьми, стало меньше срывов.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i="1" dirty="0">
                <a:solidFill>
                  <a:srgbClr val="002060"/>
                </a:solidFill>
              </a:rPr>
              <a:t>«Аня стала откликаться на сенсорные игры, дала себя трогать и «потискать»»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</a:rPr>
              <a:t>«Нахождение в среде детей с особенностями развития повлияло на мировоззрение ребенка: мир стал более разнообразен, чем казался раньше; особенности могут быть удивительными, иногда даже неприличными, но это не повод выражать свое негодование и требовать немедленно что-то изменить. Ребенок стал </a:t>
            </a:r>
            <a:r>
              <a:rPr lang="ru-RU" sz="1400" dirty="0" err="1">
                <a:solidFill>
                  <a:srgbClr val="002060"/>
                </a:solidFill>
              </a:rPr>
              <a:t>толерантнее</a:t>
            </a:r>
            <a:r>
              <a:rPr lang="ru-RU" sz="1400" dirty="0">
                <a:solidFill>
                  <a:srgbClr val="002060"/>
                </a:solidFill>
              </a:rPr>
              <a:t> к миру вообще»</a:t>
            </a:r>
          </a:p>
        </p:txBody>
      </p:sp>
    </p:spTree>
    <p:extLst>
      <p:ext uri="{BB962C8B-B14F-4D97-AF65-F5344CB8AC3E}">
        <p14:creationId xmlns:p14="http://schemas.microsoft.com/office/powerpoint/2010/main" val="12357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1FBC314-F6DA-48E0-9540-FC298E019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269937"/>
              </p:ext>
            </p:extLst>
          </p:nvPr>
        </p:nvGraphicFramePr>
        <p:xfrm>
          <a:off x="2479860" y="306730"/>
          <a:ext cx="7523027" cy="400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96D0AA-9A0A-49E9-BB0B-72FB9E20899B}"/>
              </a:ext>
            </a:extLst>
          </p:cNvPr>
          <p:cNvSpPr/>
          <p:nvPr/>
        </p:nvSpPr>
        <p:spPr>
          <a:xfrm>
            <a:off x="879985" y="4396903"/>
            <a:ext cx="10890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Около 85 % опрошенных родителей  посетили и отметили важность и полезность дополнительных мероприятий (как для детей, так и родителей), проводимых вне коррекционных занятий. Наиболее популярными и полезными оказались праздники открытия и закрытия</a:t>
            </a:r>
            <a:r>
              <a:rPr lang="ru-RU" b="1" dirty="0">
                <a:solidFill>
                  <a:srgbClr val="002060"/>
                </a:solidFill>
              </a:rPr>
              <a:t>, родительские семинары, вечерние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выпуски новостей и сказки, творческие мастерские. Данные мероприятия, по мнению  родителей  </a:t>
            </a:r>
            <a:r>
              <a:rPr lang="ru-RU" b="1" dirty="0">
                <a:solidFill>
                  <a:srgbClr val="002060"/>
                </a:solidFill>
              </a:rPr>
              <a:t>также способствовали неформальному общению детей и взрослых и общей социализации.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 lvl="0" algn="ctr">
              <a:defRPr/>
            </a:pPr>
            <a:r>
              <a:rPr lang="ru-RU" b="1" dirty="0">
                <a:solidFill>
                  <a:srgbClr val="7030A0"/>
                </a:solidFill>
                <a:latin typeface="Calibri"/>
              </a:rPr>
              <a:t>В категории «другое» родители добавили и </a:t>
            </a:r>
            <a:r>
              <a:rPr lang="ru-RU" b="1" dirty="0">
                <a:solidFill>
                  <a:srgbClr val="7030A0"/>
                </a:solidFill>
              </a:rPr>
              <a:t>оставили следующие комментарии</a:t>
            </a:r>
            <a:r>
              <a:rPr lang="ru-RU" b="1" dirty="0">
                <a:solidFill>
                  <a:srgbClr val="7030A0"/>
                </a:solidFill>
                <a:latin typeface="Calibri"/>
              </a:rPr>
              <a:t>: «общение с другими родителями детей, получение от них советов»; «очень хотели, но так и не смогли попасть на семинары для родителей»; « не хватило времени на творческие мастерские и родительские семинары»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24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E48131-5D2B-4858-B966-714D340B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1" y="354859"/>
            <a:ext cx="6385488" cy="38158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F84279-B1AF-4343-A671-E7361D789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08" y="3044756"/>
            <a:ext cx="5485451" cy="33074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DF48CD0-E173-4C85-9BBA-FB030065FDE6}"/>
              </a:ext>
            </a:extLst>
          </p:cNvPr>
          <p:cNvSpPr/>
          <p:nvPr/>
        </p:nvSpPr>
        <p:spPr>
          <a:xfrm>
            <a:off x="6976575" y="240558"/>
            <a:ext cx="4624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600" b="1" dirty="0">
              <a:solidFill>
                <a:srgbClr val="7030A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9A0000"/>
                </a:solidFill>
                <a:latin typeface="Calibri"/>
              </a:rPr>
              <a:t>ОЦЕНКА СПЕЦИАЛИСТОВ</a:t>
            </a:r>
          </a:p>
          <a:p>
            <a:pPr lvl="0" algn="just">
              <a:defRPr/>
            </a:pPr>
            <a:endParaRPr lang="ru-RU" sz="1600" b="1" dirty="0">
              <a:solidFill>
                <a:srgbClr val="9A000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7030A0"/>
                </a:solidFill>
                <a:latin typeface="Calibri"/>
              </a:rPr>
              <a:t>На занятиях по </a:t>
            </a:r>
            <a:r>
              <a:rPr lang="ru-RU" sz="1600" b="1" dirty="0">
                <a:solidFill>
                  <a:srgbClr val="9A0000"/>
                </a:solidFill>
                <a:latin typeface="Calibri"/>
              </a:rPr>
              <a:t>развитию речи и коммуникации </a:t>
            </a:r>
            <a:r>
              <a:rPr lang="ru-RU" sz="1600" b="1" dirty="0">
                <a:solidFill>
                  <a:srgbClr val="7030A0"/>
                </a:solidFill>
                <a:latin typeface="Calibri"/>
              </a:rPr>
              <a:t>наблюдается положительная динамика по всем параметрам-от значительных до незначительных изменений</a:t>
            </a:r>
            <a:r>
              <a:rPr lang="ru-RU" sz="1600" b="1" dirty="0">
                <a:solidFill>
                  <a:srgbClr val="7030A0"/>
                </a:solidFill>
              </a:rPr>
              <a:t> (до 85%) и отсутствие ухудшений</a:t>
            </a:r>
            <a:r>
              <a:rPr lang="ru-RU" sz="1600" b="1" dirty="0">
                <a:solidFill>
                  <a:srgbClr val="7030A0"/>
                </a:solidFill>
                <a:latin typeface="Calibri"/>
              </a:rPr>
              <a:t>. Наибольший прогресс достигнут в области подражания, проявления инициативы к общению и использованию речи.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213931-FEA5-444D-9D4D-839CC9F33CD1}"/>
              </a:ext>
            </a:extLst>
          </p:cNvPr>
          <p:cNvSpPr/>
          <p:nvPr/>
        </p:nvSpPr>
        <p:spPr>
          <a:xfrm>
            <a:off x="336041" y="4272677"/>
            <a:ext cx="5759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rgbClr val="7030A0"/>
                </a:solidFill>
                <a:latin typeface="Calibri"/>
              </a:rPr>
              <a:t>На занятиях по </a:t>
            </a:r>
            <a:r>
              <a:rPr lang="ru-RU" sz="1600" b="1" dirty="0">
                <a:solidFill>
                  <a:srgbClr val="9A0000"/>
                </a:solidFill>
                <a:latin typeface="Calibri"/>
              </a:rPr>
              <a:t>игровому взаимодействию </a:t>
            </a:r>
            <a:r>
              <a:rPr lang="ru-RU" sz="1600" b="1" dirty="0">
                <a:solidFill>
                  <a:srgbClr val="7030A0"/>
                </a:solidFill>
                <a:latin typeface="Calibri"/>
              </a:rPr>
              <a:t>также наблюдается положительная динамика по всем параметрам </a:t>
            </a:r>
            <a:r>
              <a:rPr lang="ru-RU" sz="1600" b="1" dirty="0">
                <a:solidFill>
                  <a:srgbClr val="7030A0"/>
                </a:solidFill>
              </a:rPr>
              <a:t>(до 94% в способности ребенка проявлять интерес к окружению и </a:t>
            </a:r>
            <a:r>
              <a:rPr lang="ru-RU" sz="1600" b="1" dirty="0" err="1">
                <a:solidFill>
                  <a:srgbClr val="7030A0"/>
                </a:solidFill>
              </a:rPr>
              <a:t>сорегулироваться</a:t>
            </a:r>
            <a:r>
              <a:rPr lang="ru-RU" sz="1600" b="1" dirty="0">
                <a:solidFill>
                  <a:srgbClr val="7030A0"/>
                </a:solidFill>
              </a:rPr>
              <a:t>) и отсутствие ухудшений (0%)</a:t>
            </a:r>
            <a:r>
              <a:rPr lang="ru-RU" sz="1600" b="1" dirty="0">
                <a:solidFill>
                  <a:srgbClr val="7030A0"/>
                </a:solidFill>
                <a:latin typeface="Calibri"/>
              </a:rPr>
              <a:t>. У 56% детей отмечаются изменения в способностях ребенка проявлять более широкий диапазон эмоциональных переживаний, демонстрировать разнообразные способы саморегуляции, наблюдается переход на новую стадию функционально-эмоциональных способностей.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EFE5"/>
            </a:gs>
            <a:gs pos="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3DC584-479E-4ED3-B140-D78446F41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583"/>
          <a:stretch/>
        </p:blipFill>
        <p:spPr>
          <a:xfrm>
            <a:off x="416723" y="193116"/>
            <a:ext cx="5959753" cy="3161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3F8612-7A26-4641-AF6F-7571370C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" y="3266668"/>
            <a:ext cx="5959753" cy="34402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304890-04F7-487A-AFC8-ECB879454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9"/>
          <a:stretch/>
        </p:blipFill>
        <p:spPr>
          <a:xfrm>
            <a:off x="6619524" y="259684"/>
            <a:ext cx="5248221" cy="25613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795FEA-B185-4B09-931A-C717B7CD489D}"/>
              </a:ext>
            </a:extLst>
          </p:cNvPr>
          <p:cNvSpPr/>
          <p:nvPr/>
        </p:nvSpPr>
        <p:spPr>
          <a:xfrm>
            <a:off x="6473753" y="2821021"/>
            <a:ext cx="55445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600" b="1" dirty="0">
              <a:solidFill>
                <a:srgbClr val="7030A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9A0000"/>
                </a:solidFill>
                <a:latin typeface="Calibri"/>
              </a:rPr>
              <a:t>ОЦЕНКА СПЕЦИАЛИСТОВ:</a:t>
            </a:r>
          </a:p>
          <a:p>
            <a:pPr lvl="0" algn="just">
              <a:defRPr/>
            </a:pPr>
            <a:endParaRPr lang="ru-RU" sz="1600" b="1" dirty="0">
              <a:solidFill>
                <a:srgbClr val="9A000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Наиболее высокая эффективность наблюдается на  занятиях по </a:t>
            </a:r>
            <a:r>
              <a:rPr lang="ru-RU" sz="1400" dirty="0">
                <a:solidFill>
                  <a:srgbClr val="9A0000"/>
                </a:solidFill>
                <a:latin typeface="Calibri"/>
              </a:rPr>
              <a:t>специальной педагогике.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Кроме приведенных параметров, специалисты отмечают положительную динамику в  увеличении объема памяти и внимания у некоторых детей, улучшение зрительного (83%) и пространственного (34%) восприятия, навыков обобщения (34%), </a:t>
            </a:r>
            <a:r>
              <a:rPr lang="ru-RU" sz="1400" dirty="0" err="1">
                <a:solidFill>
                  <a:srgbClr val="002060"/>
                </a:solidFill>
                <a:latin typeface="Calibri"/>
              </a:rPr>
              <a:t>графомоторных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 навыков(34%) и академических знаний (17%). </a:t>
            </a: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 занятиях по </a:t>
            </a:r>
            <a:r>
              <a:rPr lang="ru-RU" sz="1400" dirty="0">
                <a:solidFill>
                  <a:srgbClr val="9A0000"/>
                </a:solidFill>
                <a:latin typeface="Calibri"/>
              </a:rPr>
              <a:t>АВА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специалисты отмечают у всех детей (100 %) увеличение времени удержания на занятии и увеличение процента успешного выполнения заданий.</a:t>
            </a:r>
            <a:r>
              <a:rPr lang="ru-RU" sz="1400" dirty="0">
                <a:solidFill>
                  <a:srgbClr val="9A0000"/>
                </a:solidFill>
                <a:latin typeface="Calibri"/>
              </a:rPr>
              <a:t> </a:t>
            </a: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 занятиях </a:t>
            </a:r>
            <a:r>
              <a:rPr lang="ru-RU" sz="1400" dirty="0">
                <a:solidFill>
                  <a:srgbClr val="9A0000"/>
                </a:solidFill>
                <a:latin typeface="Calibri"/>
              </a:rPr>
              <a:t>нейропсихологической коррекции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высокий прогресс достигнут в качестве выполнения моторных упражнений (80%), концентрации внимания (80%), выполнения инструкций(87,5%) и эмоциональной вовлеченности (80%).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3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EFE5"/>
            </a:gs>
            <a:gs pos="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81F51E-B44F-4F85-BC31-4B451AA6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5" y="153099"/>
            <a:ext cx="6054212" cy="4159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B3056C-D8B3-434D-B16F-8ABAE6E4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69" y="3149811"/>
            <a:ext cx="6428743" cy="35550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DDD415-A53D-44EA-ACEA-DAA06CFB062C}"/>
              </a:ext>
            </a:extLst>
          </p:cNvPr>
          <p:cNvSpPr/>
          <p:nvPr/>
        </p:nvSpPr>
        <p:spPr>
          <a:xfrm>
            <a:off x="6663447" y="324856"/>
            <a:ext cx="5173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600" b="1" dirty="0">
              <a:solidFill>
                <a:srgbClr val="7030A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9A0000"/>
                </a:solidFill>
                <a:latin typeface="Calibri"/>
              </a:rPr>
              <a:t>ОЦЕНКА СПЕЦИАЛИСТОВ:</a:t>
            </a:r>
          </a:p>
          <a:p>
            <a:pPr lvl="0" algn="just">
              <a:defRPr/>
            </a:pPr>
            <a:endParaRPr lang="ru-RU" sz="1600" b="1" dirty="0">
              <a:solidFill>
                <a:srgbClr val="9A000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 занятиях </a:t>
            </a:r>
            <a:r>
              <a:rPr lang="ru-RU" sz="1400" b="1" dirty="0">
                <a:solidFill>
                  <a:srgbClr val="9A0000"/>
                </a:solidFill>
                <a:latin typeface="Calibri"/>
              </a:rPr>
              <a:t>«фольклорно-игровых групп»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также наблюдается достаточно высокая эффективность и положительная динамика по многим параметрам. Дополнительно специалисты отмечают снижение у многих детей проявлений негативизма, агрессивного поведения (67%), </a:t>
            </a:r>
            <a:r>
              <a:rPr lang="ru-RU" sz="1400" dirty="0">
                <a:solidFill>
                  <a:srgbClr val="002060"/>
                </a:solidFill>
              </a:rPr>
              <a:t>избегание участия( 84%)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 и сенсорных перегрузок (42%).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A35895-B043-4ECF-81E9-2C4285CC221E}"/>
              </a:ext>
            </a:extLst>
          </p:cNvPr>
          <p:cNvSpPr/>
          <p:nvPr/>
        </p:nvSpPr>
        <p:spPr>
          <a:xfrm>
            <a:off x="344925" y="4313043"/>
            <a:ext cx="4800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600" b="1" dirty="0">
              <a:solidFill>
                <a:srgbClr val="7030A0"/>
              </a:solidFill>
              <a:latin typeface="Calibri"/>
            </a:endParaRPr>
          </a:p>
          <a:p>
            <a:pPr lvl="0" algn="just">
              <a:defRPr/>
            </a:pPr>
            <a:endParaRPr lang="ru-RU" sz="1600" b="1" dirty="0">
              <a:solidFill>
                <a:srgbClr val="9A0000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На </a:t>
            </a:r>
            <a:r>
              <a:rPr lang="ru-RU" sz="1400" b="1" dirty="0">
                <a:solidFill>
                  <a:srgbClr val="9A0000"/>
                </a:solidFill>
                <a:latin typeface="Calibri"/>
              </a:rPr>
              <a:t>музыкальных занятиях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у 60% снизилась тревожность, появилось чувство ритма, улучшились </a:t>
            </a:r>
            <a:r>
              <a:rPr lang="ru-RU" sz="1400" dirty="0">
                <a:solidFill>
                  <a:srgbClr val="002060"/>
                </a:solidFill>
              </a:rPr>
              <a:t>подражание действиям</a:t>
            </a:r>
            <a:r>
              <a:rPr lang="ru-RU" sz="1400" dirty="0" smtClean="0">
                <a:solidFill>
                  <a:srgbClr val="002060"/>
                </a:solidFill>
              </a:rPr>
              <a:t>, музыкальная </a:t>
            </a:r>
            <a:r>
              <a:rPr lang="ru-RU" sz="1400" dirty="0">
                <a:solidFill>
                  <a:srgbClr val="002060"/>
                </a:solidFill>
              </a:rPr>
              <a:t>память,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зрительно-моторная координация.  80% детей улучшили навыки игры на музыкальных инструментах, положительно изменилась реакция на различные звуки, снизилась потребность в поддержке, повысилась эмоциональность, в целом улучшилась коммуникация с педагогом.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5663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3030</Words>
  <Application>Microsoft Office PowerPoint</Application>
  <PresentationFormat>Широкоэкранный</PresentationFormat>
  <Paragraphs>135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1_Тема Office</vt:lpstr>
      <vt:lpstr>Результаты оценки эффективности  комплексной программы абилитации, реабилитации и социальной адаптации детей-инвалидов, имеющих расстройства аутистического спектра, синдром Дауна и другие нарушения  развития в ментальной сфере  за  время летнего лагеря первой смены 2021года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cool.bob67@yandex.ru</dc:creator>
  <cp:lastModifiedBy>НСМ</cp:lastModifiedBy>
  <cp:revision>118</cp:revision>
  <dcterms:created xsi:type="dcterms:W3CDTF">2021-08-17T05:30:35Z</dcterms:created>
  <dcterms:modified xsi:type="dcterms:W3CDTF">2021-10-09T09:29:44Z</dcterms:modified>
</cp:coreProperties>
</file>