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  <p:sldMasterId id="2147484124" r:id="rId2"/>
  </p:sldMasterIdLst>
  <p:notesMasterIdLst>
    <p:notesMasterId r:id="rId18"/>
  </p:notesMasterIdLst>
  <p:handoutMasterIdLst>
    <p:handoutMasterId r:id="rId19"/>
  </p:handoutMasterIdLst>
  <p:sldIdLst>
    <p:sldId id="660" r:id="rId3"/>
    <p:sldId id="822" r:id="rId4"/>
    <p:sldId id="823" r:id="rId5"/>
    <p:sldId id="848" r:id="rId6"/>
    <p:sldId id="849" r:id="rId7"/>
    <p:sldId id="850" r:id="rId8"/>
    <p:sldId id="856" r:id="rId9"/>
    <p:sldId id="508" r:id="rId10"/>
    <p:sldId id="526" r:id="rId11"/>
    <p:sldId id="507" r:id="rId12"/>
    <p:sldId id="506" r:id="rId13"/>
    <p:sldId id="528" r:id="rId14"/>
    <p:sldId id="522" r:id="rId15"/>
    <p:sldId id="530" r:id="rId16"/>
    <p:sldId id="857" r:id="rId17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0066CC"/>
    <a:srgbClr val="3366FF"/>
    <a:srgbClr val="3333CC"/>
    <a:srgbClr val="F9F9F9"/>
    <a:srgbClr val="006600"/>
    <a:srgbClr val="008080"/>
    <a:srgbClr val="00964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96947" autoAdjust="0"/>
  </p:normalViewPr>
  <p:slideViewPr>
    <p:cSldViewPr>
      <p:cViewPr>
        <p:scale>
          <a:sx n="100" d="100"/>
          <a:sy n="100" d="100"/>
        </p:scale>
        <p:origin x="276" y="11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699747923601"/>
          <c:y val="7.4254349230383696E-2"/>
          <c:w val="0.63071440049009297"/>
          <c:h val="0.769987149435135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9-4BBE-8343-98D3E7E0DB6F}"/>
              </c:ext>
            </c:extLst>
          </c:dPt>
          <c:dPt>
            <c:idx val="1"/>
            <c:bubble3D val="0"/>
            <c:spPr>
              <a:solidFill>
                <a:srgbClr val="48D46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9-4BBE-8343-98D3E7E0DB6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B9-4BBE-8343-98D3E7E0DB6F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B9-4BBE-8343-98D3E7E0DB6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786538519478197E-2"/>
                  <c:y val="3.892717323588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B9-4BBE-8343-98D3E7E0DB6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БСК</c:v>
                </c:pt>
                <c:pt idx="1">
                  <c:v>Дыхание</c:v>
                </c:pt>
                <c:pt idx="2">
                  <c:v>НО</c:v>
                </c:pt>
                <c:pt idx="3">
                  <c:v>Внешние </c:v>
                </c:pt>
                <c:pt idx="4">
                  <c:v>Инфекции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36.5</c:v>
                </c:pt>
                <c:pt idx="1">
                  <c:v>13.4</c:v>
                </c:pt>
                <c:pt idx="2" formatCode="0.0">
                  <c:v>11.6</c:v>
                </c:pt>
                <c:pt idx="3" formatCode="0.0">
                  <c:v>6.5</c:v>
                </c:pt>
                <c:pt idx="4" formatCode="0.0">
                  <c:v>1.5</c:v>
                </c:pt>
                <c:pt idx="5" formatCode="0.0">
                  <c:v>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B9-4BBE-8343-98D3E7E0DB6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44"/>
      </c:doughnutChart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0082857618216E-2"/>
          <c:y val="0"/>
          <c:w val="0.9522450386714344"/>
          <c:h val="0.615870173744503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1"/>
              <c:layout>
                <c:manualLayout>
                  <c:x val="-7.6321762701463278E-2"/>
                  <c:y val="-5.2491739632906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D3-40C3-A1CE-6CA51054FC3E}"/>
                </c:ext>
              </c:extLst>
            </c:dLbl>
            <c:dLbl>
              <c:idx val="3"/>
              <c:layout>
                <c:manualLayout>
                  <c:x val="-6.4584467399431245E-2"/>
                  <c:y val="-6.273403029298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D3-40C3-A1CE-6CA51054FC3E}"/>
                </c:ext>
              </c:extLst>
            </c:dLbl>
            <c:dLbl>
              <c:idx val="5"/>
              <c:layout>
                <c:manualLayout>
                  <c:x val="-6.4584467399431245E-2"/>
                  <c:y val="-7.297632095306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D3-40C3-A1CE-6CA51054FC3E}"/>
                </c:ext>
              </c:extLst>
            </c:dLbl>
            <c:dLbl>
              <c:idx val="7"/>
              <c:layout>
                <c:manualLayout>
                  <c:x val="-5.5781495922907223E-2"/>
                  <c:y val="-7.2976320953065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D3-40C3-A1CE-6CA51054FC3E}"/>
                </c:ext>
              </c:extLst>
            </c:dLbl>
            <c:dLbl>
              <c:idx val="9"/>
              <c:layout>
                <c:manualLayout>
                  <c:x val="-4.9912848271891214E-2"/>
                  <c:y val="-7.8097466283104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D3-40C3-A1CE-6CA51054FC3E}"/>
                </c:ext>
              </c:extLst>
            </c:dLbl>
            <c:dLbl>
              <c:idx val="10"/>
              <c:layout>
                <c:manualLayout>
                  <c:x val="-0.10859932478205137"/>
                  <c:y val="4.993116696788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D3-40C3-A1CE-6CA51054FC3E}"/>
                </c:ext>
              </c:extLst>
            </c:dLbl>
            <c:dLbl>
              <c:idx val="11"/>
              <c:layout>
                <c:manualLayout>
                  <c:x val="-1.6858036951223575E-2"/>
                  <c:y val="-6.273403029298600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281,3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FD3-40C3-A1CE-6CA51054F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002060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10 мес.2021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279.5</c:v>
                </c:pt>
                <c:pt idx="1">
                  <c:v>278.8</c:v>
                </c:pt>
                <c:pt idx="2">
                  <c:v>288</c:v>
                </c:pt>
                <c:pt idx="3">
                  <c:v>287.5</c:v>
                </c:pt>
                <c:pt idx="4">
                  <c:v>320.39999999999998</c:v>
                </c:pt>
                <c:pt idx="5">
                  <c:v>321.5</c:v>
                </c:pt>
                <c:pt idx="6">
                  <c:v>324.89999999999998</c:v>
                </c:pt>
                <c:pt idx="7">
                  <c:v>334.2</c:v>
                </c:pt>
                <c:pt idx="8">
                  <c:v>322.7</c:v>
                </c:pt>
                <c:pt idx="9" formatCode="General">
                  <c:v>345.8</c:v>
                </c:pt>
                <c:pt idx="10" formatCode="General">
                  <c:v>273.39999999999998</c:v>
                </c:pt>
                <c:pt idx="11">
                  <c:v>286.39999999999998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F5-4FAE-A432-8BB05C9B2F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83585024"/>
        <c:axId val="183721984"/>
      </c:lineChart>
      <c:catAx>
        <c:axId val="1835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 sz="1200" b="1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83721984"/>
        <c:crosses val="autoZero"/>
        <c:auto val="1"/>
        <c:lblAlgn val="ctr"/>
        <c:lblOffset val="100"/>
        <c:noMultiLvlLbl val="0"/>
      </c:catAx>
      <c:valAx>
        <c:axId val="183721984"/>
        <c:scaling>
          <c:orientation val="minMax"/>
          <c:min val="200"/>
        </c:scaling>
        <c:delete val="1"/>
        <c:axPos val="l"/>
        <c:numFmt formatCode="0.0" sourceLinked="1"/>
        <c:majorTickMark val="out"/>
        <c:minorTickMark val="none"/>
        <c:tickLblPos val="nextTo"/>
        <c:crossAx val="183585024"/>
        <c:crosses val="autoZero"/>
        <c:crossBetween val="between"/>
        <c:majorUnit val="300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877480664282792E-2"/>
          <c:y val="4.9405582065643605E-2"/>
          <c:w val="0.9522450386714344"/>
          <c:h val="0.550793700531811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1"/>
              <c:layout>
                <c:manualLayout>
                  <c:x val="-6.4143062616857607E-2"/>
                  <c:y val="-7.27033222375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3A-4F19-8C6D-A17C8EC5B8F3}"/>
                </c:ext>
              </c:extLst>
            </c:dLbl>
            <c:dLbl>
              <c:idx val="3"/>
              <c:layout>
                <c:manualLayout>
                  <c:x val="-6.1228793529312958E-2"/>
                  <c:y val="-6.2499347186635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3A-4F19-8C6D-A17C8EC5B8F3}"/>
                </c:ext>
              </c:extLst>
            </c:dLbl>
            <c:dLbl>
              <c:idx val="5"/>
              <c:layout>
                <c:manualLayout>
                  <c:x val="-7.5800138967036121E-2"/>
                  <c:y val="-6.2499347186635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3A-4F19-8C6D-A17C8EC5B8F3}"/>
                </c:ext>
              </c:extLst>
            </c:dLbl>
            <c:dLbl>
              <c:idx val="7"/>
              <c:layout>
                <c:manualLayout>
                  <c:x val="-7.8714408054580812E-2"/>
                  <c:y val="-5.739735966119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3A-4F19-8C6D-A17C8EC5B8F3}"/>
                </c:ext>
              </c:extLst>
            </c:dLbl>
            <c:dLbl>
              <c:idx val="9"/>
              <c:layout>
                <c:manualLayout>
                  <c:x val="-5.8314524441768316E-2"/>
                  <c:y val="-5.739735966119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3A-4F19-8C6D-A17C8EC5B8F3}"/>
                </c:ext>
              </c:extLst>
            </c:dLbl>
            <c:dLbl>
              <c:idx val="10"/>
              <c:layout>
                <c:manualLayout>
                  <c:x val="-8.4422703946058025E-2"/>
                  <c:y val="8.447967360135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B8-44FD-9972-8E85013AFB6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155,2</a:t>
                    </a:r>
                    <a:endParaRPr lang="ru-RU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3A-4F19-8C6D-A17C8EC5B8F3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002060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10 мес.2021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2"/>
                <c:pt idx="0">
                  <c:v>144.1</c:v>
                </c:pt>
                <c:pt idx="1">
                  <c:v>145.1</c:v>
                </c:pt>
                <c:pt idx="2">
                  <c:v>144.9</c:v>
                </c:pt>
                <c:pt idx="3">
                  <c:v>146.1</c:v>
                </c:pt>
                <c:pt idx="4" formatCode="0.0">
                  <c:v>151</c:v>
                </c:pt>
                <c:pt idx="5">
                  <c:v>160.19999999999999</c:v>
                </c:pt>
                <c:pt idx="6">
                  <c:v>167.3</c:v>
                </c:pt>
                <c:pt idx="7">
                  <c:v>178.6</c:v>
                </c:pt>
                <c:pt idx="8">
                  <c:v>181.2</c:v>
                </c:pt>
                <c:pt idx="9">
                  <c:v>179.3</c:v>
                </c:pt>
                <c:pt idx="10">
                  <c:v>169.6</c:v>
                </c:pt>
                <c:pt idx="11" formatCode="0.0">
                  <c:v>155.19999999999999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4A-4186-961E-2680EF03D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705792"/>
        <c:axId val="295203200"/>
      </c:lineChart>
      <c:catAx>
        <c:axId val="2947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 sz="1200" b="1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295203200"/>
        <c:crosses val="autoZero"/>
        <c:auto val="1"/>
        <c:lblAlgn val="ctr"/>
        <c:lblOffset val="100"/>
        <c:noMultiLvlLbl val="0"/>
      </c:catAx>
      <c:valAx>
        <c:axId val="295203200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947057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901103581084"/>
          <c:y val="0.21108587879440199"/>
          <c:w val="0.459062418990483"/>
          <c:h val="0.44905372962500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55-C449-A23C-0739CCCD682B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55-C449-A23C-0739CCCD682B}"/>
              </c:ext>
            </c:extLst>
          </c:dPt>
          <c:dPt>
            <c:idx val="2"/>
            <c:bubble3D val="0"/>
            <c:spPr>
              <a:solidFill>
                <a:srgbClr val="66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55-C449-A23C-0739CCCD682B}"/>
              </c:ext>
            </c:extLst>
          </c:dPt>
          <c:dPt>
            <c:idx val="3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55-C449-A23C-0739CCCD682B}"/>
              </c:ext>
            </c:extLst>
          </c:dPt>
          <c:dPt>
            <c:idx val="4"/>
            <c:bubble3D val="0"/>
            <c:explosion val="1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55-C449-A23C-0739CCCD682B}"/>
              </c:ext>
            </c:extLst>
          </c:dPt>
          <c:dPt>
            <c:idx val="5"/>
            <c:bubble3D val="0"/>
            <c:explosion val="22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55-C449-A23C-0739CCCD682B}"/>
              </c:ext>
            </c:extLst>
          </c:dPt>
          <c:dPt>
            <c:idx val="6"/>
            <c:bubble3D val="0"/>
            <c:spPr>
              <a:solidFill>
                <a:srgbClr val="99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A55-C449-A23C-0739CCCD682B}"/>
              </c:ext>
            </c:extLst>
          </c:dPt>
          <c:dPt>
            <c:idx val="7"/>
            <c:bubble3D val="0"/>
            <c:spPr>
              <a:solidFill>
                <a:srgbClr val="CC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A55-C449-A23C-0739CCCD682B}"/>
              </c:ext>
            </c:extLst>
          </c:dPt>
          <c:dPt>
            <c:idx val="8"/>
            <c:bubble3D val="0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A55-C449-A23C-0739CCCD682B}"/>
              </c:ext>
            </c:extLst>
          </c:dPt>
          <c:dPt>
            <c:idx val="9"/>
            <c:bubble3D val="0"/>
            <c:explosion val="1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A55-C449-A23C-0739CCCD682B}"/>
              </c:ext>
            </c:extLst>
          </c:dPt>
          <c:dLbls>
            <c:dLbl>
              <c:idx val="0"/>
              <c:layout>
                <c:manualLayout>
                  <c:x val="-0.11716221345776399"/>
                  <c:y val="-6.223880457317210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молочной железы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12,7%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55-C449-A23C-0739CCCD682B}"/>
                </c:ext>
              </c:extLst>
            </c:dLbl>
            <c:dLbl>
              <c:idx val="1"/>
              <c:layout>
                <c:manualLayout>
                  <c:x val="1.5727650631411301E-2"/>
                  <c:y val="-4.419399322666350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легкого 9,6%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55-C449-A23C-0739CCCD682B}"/>
                </c:ext>
              </c:extLst>
            </c:dLbl>
            <c:dLbl>
              <c:idx val="2"/>
              <c:layout>
                <c:manualLayout>
                  <c:x val="5.4673439062326398E-2"/>
                  <c:y val="-6.658250694571189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кожи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8,7%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55-C449-A23C-0739CCCD682B}"/>
                </c:ext>
              </c:extLst>
            </c:dLbl>
            <c:dLbl>
              <c:idx val="3"/>
              <c:layout>
                <c:manualLayout>
                  <c:x val="6.8274242676739594E-2"/>
                  <c:y val="6.9303073272775802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</a:t>
                    </a:r>
                    <a:r>
                      <a:rPr lang="ru-RU" sz="1100" dirty="0" err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предст</a:t>
                    </a:r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. железы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55-C449-A23C-0739CCCD682B}"/>
                </c:ext>
              </c:extLst>
            </c:dLbl>
            <c:dLbl>
              <c:idx val="4"/>
              <c:layout>
                <c:manualLayout>
                  <c:x val="2.67904260637707E-2"/>
                  <c:y val="8.1310068123355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обод. кишки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7,6%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A55-C449-A23C-0739CCCD682B}"/>
                </c:ext>
              </c:extLst>
            </c:dLbl>
            <c:dLbl>
              <c:idx val="5"/>
              <c:layout>
                <c:manualLayout>
                  <c:x val="3.5537486575565699E-2"/>
                  <c:y val="0.114379417605371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прям. кишки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6,6%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A55-C449-A23C-0739CCCD682B}"/>
                </c:ext>
              </c:extLst>
            </c:dLbl>
            <c:dLbl>
              <c:idx val="6"/>
              <c:layout>
                <c:manualLayout>
                  <c:x val="-3.0189122504906799E-2"/>
                  <c:y val="0.152572643332819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желудка 6,4%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A55-C449-A23C-0739CCCD682B}"/>
                </c:ext>
              </c:extLst>
            </c:dLbl>
            <c:dLbl>
              <c:idx val="7"/>
              <c:layout>
                <c:manualLayout>
                  <c:x val="-7.1249259341554599E-2"/>
                  <c:y val="8.111468341437309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почки 4,1%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A55-C449-A23C-0739CCCD682B}"/>
                </c:ext>
              </c:extLst>
            </c:dLbl>
            <c:dLbl>
              <c:idx val="8"/>
              <c:layout>
                <c:manualLayout>
                  <c:x val="-9.0800096285598E-2"/>
                  <c:y val="1.070365014515410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тела матки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A55-C449-A23C-0739CCCD682B}"/>
                </c:ext>
              </c:extLst>
            </c:dLbl>
            <c:dLbl>
              <c:idx val="9"/>
              <c:layout>
                <c:manualLayout>
                  <c:x val="-5.9733062067177697E-2"/>
                  <c:y val="-9.783158072079410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шейки матки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3,2%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A55-C449-A23C-0739CCCD682B}"/>
                </c:ext>
              </c:extLst>
            </c:dLbl>
            <c:dLbl>
              <c:idx val="10"/>
              <c:layout>
                <c:manualLayout>
                  <c:x val="-1.5768734029552301E-2"/>
                  <c:y val="-4.589707710715199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прочие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30,6%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A55-C449-A23C-0739CCCD6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рак молочной железы</c:v>
                </c:pt>
                <c:pt idx="1">
                  <c:v>рак легкого</c:v>
                </c:pt>
                <c:pt idx="2">
                  <c:v>рак кожи</c:v>
                </c:pt>
                <c:pt idx="3">
                  <c:v>рак предст железы</c:v>
                </c:pt>
                <c:pt idx="4">
                  <c:v>рак обод кишки </c:v>
                </c:pt>
                <c:pt idx="5">
                  <c:v>рак прямой кишки</c:v>
                </c:pt>
                <c:pt idx="6">
                  <c:v>рак желудка</c:v>
                </c:pt>
                <c:pt idx="7">
                  <c:v>рак почки</c:v>
                </c:pt>
                <c:pt idx="8">
                  <c:v>рак тела матки</c:v>
                </c:pt>
                <c:pt idx="9">
                  <c:v>рак шейки матки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0.13100000000000001</c:v>
                </c:pt>
                <c:pt idx="1">
                  <c:v>9.6000000000000002E-2</c:v>
                </c:pt>
                <c:pt idx="2">
                  <c:v>9.6000000000000002E-2</c:v>
                </c:pt>
                <c:pt idx="3">
                  <c:v>7.5999999999999998E-2</c:v>
                </c:pt>
                <c:pt idx="4">
                  <c:v>7.4999999999999997E-2</c:v>
                </c:pt>
                <c:pt idx="5">
                  <c:v>6.5000000000000002E-2</c:v>
                </c:pt>
                <c:pt idx="6">
                  <c:v>6.4000000000000001E-2</c:v>
                </c:pt>
                <c:pt idx="7">
                  <c:v>4.1000000000000002E-2</c:v>
                </c:pt>
                <c:pt idx="8">
                  <c:v>3.6999999999999998E-2</c:v>
                </c:pt>
                <c:pt idx="9">
                  <c:v>2.9000000000000001E-2</c:v>
                </c:pt>
                <c:pt idx="10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A55-C449-A23C-0739CCCD682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11943312341499"/>
          <c:y val="0.191275725877945"/>
          <c:w val="0.50648941053333296"/>
          <c:h val="0.48953817223728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1-6344-BECA-BB053D5AB034}"/>
              </c:ext>
            </c:extLst>
          </c:dPt>
          <c:dPt>
            <c:idx val="1"/>
            <c:bubble3D val="0"/>
            <c:spPr>
              <a:solidFill>
                <a:srgbClr val="99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1-6344-BECA-BB053D5AB034}"/>
              </c:ext>
            </c:extLst>
          </c:dPt>
          <c:dPt>
            <c:idx val="2"/>
            <c:bubble3D val="0"/>
            <c:spPr>
              <a:solidFill>
                <a:srgbClr val="FF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81-6344-BECA-BB053D5AB034}"/>
              </c:ext>
            </c:extLst>
          </c:dPt>
          <c:dPt>
            <c:idx val="3"/>
            <c:bubble3D val="0"/>
            <c:explosion val="13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81-6344-BECA-BB053D5AB034}"/>
              </c:ext>
            </c:extLst>
          </c:dPt>
          <c:dPt>
            <c:idx val="4"/>
            <c:bubble3D val="0"/>
            <c:explosion val="15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81-6344-BECA-BB053D5AB034}"/>
              </c:ext>
            </c:extLst>
          </c:dPt>
          <c:dPt>
            <c:idx val="5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81-6344-BECA-BB053D5AB034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81-6344-BECA-BB053D5AB034}"/>
              </c:ext>
            </c:extLst>
          </c:dPt>
          <c:dPt>
            <c:idx val="7"/>
            <c:bubble3D val="0"/>
            <c:spPr>
              <a:solidFill>
                <a:srgbClr val="66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81-6344-BECA-BB053D5AB034}"/>
              </c:ext>
            </c:extLst>
          </c:dPt>
          <c:dPt>
            <c:idx val="8"/>
            <c:bubble3D val="0"/>
            <c:explosion val="1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81-6344-BECA-BB053D5AB034}"/>
              </c:ext>
            </c:extLst>
          </c:dPt>
          <c:dPt>
            <c:idx val="9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81-6344-BECA-BB053D5AB034}"/>
              </c:ext>
            </c:extLst>
          </c:dPt>
          <c:dLbls>
            <c:dLbl>
              <c:idx val="0"/>
              <c:layout>
                <c:manualLayout>
                  <c:x val="1.1997692264212399E-2"/>
                  <c:y val="-5.654326757103000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легкого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16,0%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81-6344-BECA-BB053D5AB034}"/>
                </c:ext>
              </c:extLst>
            </c:dLbl>
            <c:dLbl>
              <c:idx val="1"/>
              <c:layout>
                <c:manualLayout>
                  <c:x val="4.0649357673708801E-2"/>
                  <c:y val="-1.5625855446065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желудка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9,9%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81-6344-BECA-BB053D5AB034}"/>
                </c:ext>
              </c:extLst>
            </c:dLbl>
            <c:dLbl>
              <c:idx val="2"/>
              <c:layout>
                <c:manualLayout>
                  <c:x val="4.7781362499683303E-2"/>
                  <c:y val="-4.492046068940620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молочной железы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8,3%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981-6344-BECA-BB053D5AB034}"/>
                </c:ext>
              </c:extLst>
            </c:dLbl>
            <c:dLbl>
              <c:idx val="3"/>
              <c:layout>
                <c:manualLayout>
                  <c:x val="0.12535948734741001"/>
                  <c:y val="0.116178691823728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прямой кишки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6,6%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981-6344-BECA-BB053D5AB034}"/>
                </c:ext>
              </c:extLst>
            </c:dLbl>
            <c:dLbl>
              <c:idx val="4"/>
              <c:layout>
                <c:manualLayout>
                  <c:x val="4.0507804201092699E-2"/>
                  <c:y val="0.11199528294772799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обод. кишки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7,1%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981-6344-BECA-BB053D5AB034}"/>
                </c:ext>
              </c:extLst>
            </c:dLbl>
            <c:dLbl>
              <c:idx val="5"/>
              <c:layout>
                <c:manualLayout>
                  <c:x val="5.2759123255310798E-2"/>
                  <c:y val="0.12278653169186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</a:t>
                    </a:r>
                    <a:r>
                      <a:rPr lang="ru-RU" sz="1100" dirty="0" err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предст</a:t>
                    </a:r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. железы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981-6344-BECA-BB053D5AB034}"/>
                </c:ext>
              </c:extLst>
            </c:dLbl>
            <c:dLbl>
              <c:idx val="6"/>
              <c:layout>
                <c:manualLayout>
                  <c:x val="-0.10064622449357501"/>
                  <c:y val="8.585985173580079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</a:t>
                    </a:r>
                    <a:r>
                      <a:rPr lang="ru-RU" sz="1100" dirty="0" err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поджелуд</a:t>
                    </a:r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. железы 5,4%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981-6344-BECA-BB053D5AB034}"/>
                </c:ext>
              </c:extLst>
            </c:dLbl>
            <c:dLbl>
              <c:idx val="7"/>
              <c:layout>
                <c:manualLayout>
                  <c:x val="-5.3033459245268998E-2"/>
                  <c:y val="1.4469937985389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пищевода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981-6344-BECA-BB053D5AB034}"/>
                </c:ext>
              </c:extLst>
            </c:dLbl>
            <c:dLbl>
              <c:idx val="8"/>
              <c:layout>
                <c:manualLayout>
                  <c:x val="-4.1230433460609603E-2"/>
                  <c:y val="-0.10321485540908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рак шейки матки 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2,4%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981-6344-BECA-BB053D5AB034}"/>
                </c:ext>
              </c:extLst>
            </c:dLbl>
            <c:dLbl>
              <c:idx val="9"/>
              <c:layout>
                <c:manualLayout>
                  <c:x val="-4.0931490068355003E-2"/>
                  <c:y val="-5.050708518522879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прочие </a:t>
                    </a:r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33,9%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981-6344-BECA-BB053D5AB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рак легкого</c:v>
                </c:pt>
                <c:pt idx="1">
                  <c:v>рак желудка</c:v>
                </c:pt>
                <c:pt idx="2">
                  <c:v>рак молочной железы</c:v>
                </c:pt>
                <c:pt idx="3">
                  <c:v>рак обод кишки</c:v>
                </c:pt>
                <c:pt idx="4">
                  <c:v>рак прямой кишки</c:v>
                </c:pt>
                <c:pt idx="5">
                  <c:v>рак предст железы</c:v>
                </c:pt>
                <c:pt idx="6">
                  <c:v>рак поджелуд железы</c:v>
                </c:pt>
                <c:pt idx="7">
                  <c:v>рак пищевода</c:v>
                </c:pt>
                <c:pt idx="8">
                  <c:v>рак шейки матки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0.17799999999999999</c:v>
                </c:pt>
                <c:pt idx="1">
                  <c:v>0.104</c:v>
                </c:pt>
                <c:pt idx="2">
                  <c:v>0.08</c:v>
                </c:pt>
                <c:pt idx="3">
                  <c:v>6.9000000000000006E-2</c:v>
                </c:pt>
                <c:pt idx="4">
                  <c:v>6.8000000000000005E-2</c:v>
                </c:pt>
                <c:pt idx="5">
                  <c:v>4.9000000000000002E-2</c:v>
                </c:pt>
                <c:pt idx="6">
                  <c:v>5.3999999999999999E-2</c:v>
                </c:pt>
                <c:pt idx="7">
                  <c:v>3.9E-2</c:v>
                </c:pt>
                <c:pt idx="8">
                  <c:v>2.5999999999999999E-2</c:v>
                </c:pt>
                <c:pt idx="9">
                  <c:v>0.33300000000000002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981-6344-BECA-BB053D5AB03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0">
          <a:solidFill>
            <a:schemeClr val="tx1"/>
          </a:solidFill>
          <a:latin typeface="+mn-lt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3271758818299"/>
          <c:y val="3.3449348539817403E-2"/>
          <c:w val="0.81053696905087902"/>
          <c:h val="0.918571308168824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D8-4245-B300-240F4E70AA2E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D8-4245-B300-240F4E70AA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'[Тетрадка 2020 рабочая.xlsx]Лист1'!$A$1:$A$26</c:f>
              <c:strCache>
                <c:ptCount val="26"/>
                <c:pt idx="0">
                  <c:v>др. новообразований кожи</c:v>
                </c:pt>
                <c:pt idx="1">
                  <c:v>щитовидной железы</c:v>
                </c:pt>
                <c:pt idx="2">
                  <c:v>губы</c:v>
                </c:pt>
                <c:pt idx="3">
                  <c:v>предстательной железы</c:v>
                </c:pt>
                <c:pt idx="4">
                  <c:v>молочной железы</c:v>
                </c:pt>
                <c:pt idx="5">
                  <c:v>костей</c:v>
                </c:pt>
                <c:pt idx="6">
                  <c:v>тела матки</c:v>
                </c:pt>
                <c:pt idx="7">
                  <c:v>меланома кожи</c:v>
                </c:pt>
                <c:pt idx="8">
                  <c:v>мягких тканей</c:v>
                </c:pt>
                <c:pt idx="9">
                  <c:v>мочевого пузыря</c:v>
                </c:pt>
                <c:pt idx="10">
                  <c:v>почки</c:v>
                </c:pt>
                <c:pt idx="11">
                  <c:v>шейки матки</c:v>
                </c:pt>
                <c:pt idx="12">
                  <c:v>прямой кишки</c:v>
                </c:pt>
                <c:pt idx="13">
                  <c:v>яичника</c:v>
                </c:pt>
                <c:pt idx="14">
                  <c:v>ободочной кишки</c:v>
                </c:pt>
                <c:pt idx="15">
                  <c:v>гортани</c:v>
                </c:pt>
                <c:pt idx="16">
                  <c:v>злокач. лимфомы</c:v>
                </c:pt>
                <c:pt idx="17">
                  <c:v>лейкозы</c:v>
                </c:pt>
                <c:pt idx="18">
                  <c:v>полости рта </c:v>
                </c:pt>
                <c:pt idx="19">
                  <c:v>глотки</c:v>
                </c:pt>
                <c:pt idx="20">
                  <c:v>прочие</c:v>
                </c:pt>
                <c:pt idx="21">
                  <c:v>желудка</c:v>
                </c:pt>
                <c:pt idx="22">
                  <c:v>трахеи, бронхов, лёгкого</c:v>
                </c:pt>
                <c:pt idx="23">
                  <c:v>пищевода</c:v>
                </c:pt>
                <c:pt idx="24">
                  <c:v>поджелудочной железы</c:v>
                </c:pt>
                <c:pt idx="25">
                  <c:v>печени</c:v>
                </c:pt>
              </c:strCache>
            </c:strRef>
          </c:cat>
          <c:val>
            <c:numRef>
              <c:f>'[Тетрадка 2020 рабочая.xlsx]Лист1'!$B$1:$B$26</c:f>
              <c:numCache>
                <c:formatCode>General</c:formatCode>
                <c:ptCount val="26"/>
                <c:pt idx="0">
                  <c:v>0.5</c:v>
                </c:pt>
                <c:pt idx="1">
                  <c:v>1.5</c:v>
                </c:pt>
                <c:pt idx="2">
                  <c:v>2.6</c:v>
                </c:pt>
                <c:pt idx="3">
                  <c:v>5.0999999999999996</c:v>
                </c:pt>
                <c:pt idx="4">
                  <c:v>5.9</c:v>
                </c:pt>
                <c:pt idx="5">
                  <c:v>10</c:v>
                </c:pt>
                <c:pt idx="6">
                  <c:v>10.4</c:v>
                </c:pt>
                <c:pt idx="7">
                  <c:v>10.9</c:v>
                </c:pt>
                <c:pt idx="8">
                  <c:v>12.6</c:v>
                </c:pt>
                <c:pt idx="9">
                  <c:v>14.6</c:v>
                </c:pt>
                <c:pt idx="10">
                  <c:v>14.9</c:v>
                </c:pt>
                <c:pt idx="11">
                  <c:v>15</c:v>
                </c:pt>
                <c:pt idx="12">
                  <c:v>18.5</c:v>
                </c:pt>
                <c:pt idx="13">
                  <c:v>19.7</c:v>
                </c:pt>
                <c:pt idx="14">
                  <c:v>23</c:v>
                </c:pt>
                <c:pt idx="15">
                  <c:v>26.5</c:v>
                </c:pt>
                <c:pt idx="16">
                  <c:v>29.5</c:v>
                </c:pt>
                <c:pt idx="17">
                  <c:v>37.6</c:v>
                </c:pt>
                <c:pt idx="18">
                  <c:v>38.1</c:v>
                </c:pt>
                <c:pt idx="19">
                  <c:v>41.3</c:v>
                </c:pt>
                <c:pt idx="20">
                  <c:v>42.4</c:v>
                </c:pt>
                <c:pt idx="21">
                  <c:v>49.8</c:v>
                </c:pt>
                <c:pt idx="22">
                  <c:v>53</c:v>
                </c:pt>
                <c:pt idx="23">
                  <c:v>58.9</c:v>
                </c:pt>
                <c:pt idx="24">
                  <c:v>72.3</c:v>
                </c:pt>
                <c:pt idx="2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D8-4245-B300-240F4E70A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38976"/>
        <c:axId val="154240512"/>
      </c:barChart>
      <c:catAx>
        <c:axId val="15423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54240512"/>
        <c:crosses val="autoZero"/>
        <c:auto val="1"/>
        <c:lblAlgn val="ctr"/>
        <c:lblOffset val="100"/>
        <c:noMultiLvlLbl val="0"/>
      </c:catAx>
      <c:valAx>
        <c:axId val="154240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23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500" baseline="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66252074208097"/>
          <c:y val="1.32916040308686E-2"/>
          <c:w val="0.70321432421140695"/>
          <c:h val="0.9101936034596930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35-1641-AC64-521F1AB9AD1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35-1641-AC64-521F1AB9AD1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35-1641-AC64-521F1AB9AD1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'[Тетрадка 2020 рабочая.xlsx]Лист3'!$A$1:$A$26</c:f>
              <c:strCache>
                <c:ptCount val="26"/>
                <c:pt idx="0">
                  <c:v>печени</c:v>
                </c:pt>
                <c:pt idx="1">
                  <c:v>лейкозы</c:v>
                </c:pt>
                <c:pt idx="2">
                  <c:v>глотки</c:v>
                </c:pt>
                <c:pt idx="3">
                  <c:v>поджелудочной железы</c:v>
                </c:pt>
                <c:pt idx="4">
                  <c:v>злокач. лимфомы</c:v>
                </c:pt>
                <c:pt idx="5">
                  <c:v>прочие</c:v>
                </c:pt>
                <c:pt idx="6">
                  <c:v>костей</c:v>
                </c:pt>
                <c:pt idx="7">
                  <c:v>полости рта </c:v>
                </c:pt>
                <c:pt idx="8">
                  <c:v>гортани</c:v>
                </c:pt>
                <c:pt idx="9">
                  <c:v>желудка</c:v>
                </c:pt>
                <c:pt idx="10">
                  <c:v>пищевода</c:v>
                </c:pt>
                <c:pt idx="11">
                  <c:v>мягких тканей</c:v>
                </c:pt>
                <c:pt idx="12">
                  <c:v>трахеи, бронхов, лёгкого</c:v>
                </c:pt>
                <c:pt idx="13">
                  <c:v>яичника</c:v>
                </c:pt>
                <c:pt idx="14">
                  <c:v>предстательной железы</c:v>
                </c:pt>
                <c:pt idx="15">
                  <c:v>прямой кишки</c:v>
                </c:pt>
                <c:pt idx="16">
                  <c:v>ободочной кишки</c:v>
                </c:pt>
                <c:pt idx="17">
                  <c:v>меланома кожи</c:v>
                </c:pt>
                <c:pt idx="18">
                  <c:v>почки</c:v>
                </c:pt>
                <c:pt idx="19">
                  <c:v>мочевого пузыря</c:v>
                </c:pt>
                <c:pt idx="20">
                  <c:v>щитовидной железы</c:v>
                </c:pt>
                <c:pt idx="21">
                  <c:v>тела матки</c:v>
                </c:pt>
                <c:pt idx="22">
                  <c:v>шейки матки</c:v>
                </c:pt>
                <c:pt idx="23">
                  <c:v>молочной железы</c:v>
                </c:pt>
                <c:pt idx="24">
                  <c:v>губы</c:v>
                </c:pt>
                <c:pt idx="25">
                  <c:v>др. новообразований кожи</c:v>
                </c:pt>
              </c:strCache>
            </c:strRef>
          </c:cat>
          <c:val>
            <c:numRef>
              <c:f>'[Тетрадка 2020 рабочая.xlsx]Лист3'!$B$1:$B$26</c:f>
              <c:numCache>
                <c:formatCode>General</c:formatCode>
                <c:ptCount val="26"/>
                <c:pt idx="0">
                  <c:v>4.8</c:v>
                </c:pt>
                <c:pt idx="1">
                  <c:v>4.9000000000000004</c:v>
                </c:pt>
                <c:pt idx="2">
                  <c:v>6.1</c:v>
                </c:pt>
                <c:pt idx="3">
                  <c:v>7.2</c:v>
                </c:pt>
                <c:pt idx="4">
                  <c:v>8.2000000000000011</c:v>
                </c:pt>
                <c:pt idx="5">
                  <c:v>10.7</c:v>
                </c:pt>
                <c:pt idx="6">
                  <c:v>14.8</c:v>
                </c:pt>
                <c:pt idx="7">
                  <c:v>15.3</c:v>
                </c:pt>
                <c:pt idx="8">
                  <c:v>15.7</c:v>
                </c:pt>
                <c:pt idx="9">
                  <c:v>17.2</c:v>
                </c:pt>
                <c:pt idx="10">
                  <c:v>17.3</c:v>
                </c:pt>
                <c:pt idx="11">
                  <c:v>23.9</c:v>
                </c:pt>
                <c:pt idx="12">
                  <c:v>24.6</c:v>
                </c:pt>
                <c:pt idx="13">
                  <c:v>25.7</c:v>
                </c:pt>
                <c:pt idx="14">
                  <c:v>29.7</c:v>
                </c:pt>
                <c:pt idx="15">
                  <c:v>31</c:v>
                </c:pt>
                <c:pt idx="16">
                  <c:v>32.9</c:v>
                </c:pt>
                <c:pt idx="17">
                  <c:v>33.299999999999997</c:v>
                </c:pt>
                <c:pt idx="18">
                  <c:v>36.4</c:v>
                </c:pt>
                <c:pt idx="19">
                  <c:v>39.200000000000003</c:v>
                </c:pt>
                <c:pt idx="20">
                  <c:v>40.700000000000003</c:v>
                </c:pt>
                <c:pt idx="21">
                  <c:v>42.9</c:v>
                </c:pt>
                <c:pt idx="22">
                  <c:v>45.5</c:v>
                </c:pt>
                <c:pt idx="23">
                  <c:v>46.8</c:v>
                </c:pt>
                <c:pt idx="24">
                  <c:v>49.1</c:v>
                </c:pt>
                <c:pt idx="25">
                  <c:v>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35-1641-AC64-521F1AB9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31104"/>
        <c:axId val="154832896"/>
      </c:barChart>
      <c:catAx>
        <c:axId val="154831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4832896"/>
        <c:crosses val="autoZero"/>
        <c:auto val="1"/>
        <c:lblAlgn val="ctr"/>
        <c:lblOffset val="100"/>
        <c:noMultiLvlLbl val="0"/>
      </c:catAx>
      <c:valAx>
        <c:axId val="154832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83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rgbClr val="4F81BD">
            <a:lumMod val="20000"/>
            <a:lumOff val="80000"/>
          </a:srgbClr>
        </a:solidFill>
      </c:spPr>
    </c:backWall>
    <c:plotArea>
      <c:layout>
        <c:manualLayout>
          <c:layoutTarget val="inner"/>
          <c:xMode val="edge"/>
          <c:yMode val="edge"/>
          <c:x val="4.8356700630648389E-4"/>
          <c:y val="0"/>
          <c:w val="0.99187331597957662"/>
          <c:h val="0.80644333169330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58960003698747E-3"/>
                  <c:y val="-5.416234992149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7C-1041-A0CE-7FA0A6426110}"/>
                </c:ext>
              </c:extLst>
            </c:dLbl>
            <c:dLbl>
              <c:idx val="1"/>
              <c:layout>
                <c:manualLayout>
                  <c:x val="6.149766816838184E-3"/>
                  <c:y val="-3.639686617662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7C-1041-A0CE-7FA0A6426110}"/>
                </c:ext>
              </c:extLst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прямая кишка</c:v>
                </c:pt>
                <c:pt idx="1">
                  <c:v>ободочная кишка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13.6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7C-1041-A0CE-7FA0A64261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589365942138E-3"/>
                  <c:y val="-5.7720859298461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7C-1041-A0CE-7FA0A6426110}"/>
                </c:ext>
              </c:extLst>
            </c:dLbl>
            <c:dLbl>
              <c:idx val="1"/>
              <c:layout>
                <c:manualLayout>
                  <c:x val="6.2482399429816581E-3"/>
                  <c:y val="-4.515114244991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7C-1041-A0CE-7FA0A6426110}"/>
                </c:ext>
              </c:extLst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прямая кишка</c:v>
                </c:pt>
                <c:pt idx="1">
                  <c:v>ободочная кишка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21.6</c:v>
                </c:pt>
                <c:pt idx="1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7C-1041-A0CE-7FA0A64261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507953806496713E-3"/>
                  <c:y val="-4.861492150973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7C-1041-A0CE-7FA0A6426110}"/>
                </c:ext>
              </c:extLst>
            </c:dLbl>
            <c:dLbl>
              <c:idx val="1"/>
              <c:layout>
                <c:manualLayout>
                  <c:x val="1.210258738138942E-2"/>
                  <c:y val="-4.34191607639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7C-1041-A0CE-7FA0A6426110}"/>
                </c:ext>
              </c:extLst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прямая кишка</c:v>
                </c:pt>
                <c:pt idx="1">
                  <c:v>ободочная кишка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28.3</c:v>
                </c:pt>
                <c:pt idx="1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7C-1041-A0CE-7FA0A64261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81038819427252E-2"/>
                  <c:y val="-4.92237046861559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31,0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7C-1041-A0CE-7FA0A6426110}"/>
                </c:ext>
              </c:extLst>
            </c:dLbl>
            <c:dLbl>
              <c:idx val="1"/>
              <c:layout>
                <c:manualLayout>
                  <c:x val="1.2410961933393526E-2"/>
                  <c:y val="-3.258130441617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7C-1041-A0CE-7FA0A6426110}"/>
                </c:ext>
              </c:extLst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прямая кишка</c:v>
                </c:pt>
                <c:pt idx="1">
                  <c:v>ободочная кишка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31</c:v>
                </c:pt>
                <c:pt idx="1">
                  <c:v>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7C-1041-A0CE-7FA0A64261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440832"/>
        <c:axId val="132442368"/>
        <c:axId val="0"/>
      </c:bar3DChart>
      <c:catAx>
        <c:axId val="13244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32442368"/>
        <c:crosses val="autoZero"/>
        <c:auto val="1"/>
        <c:lblAlgn val="ctr"/>
        <c:lblOffset val="100"/>
        <c:noMultiLvlLbl val="0"/>
      </c:catAx>
      <c:valAx>
        <c:axId val="132442368"/>
        <c:scaling>
          <c:orientation val="minMax"/>
          <c:max val="50"/>
        </c:scaling>
        <c:delete val="1"/>
        <c:axPos val="l"/>
        <c:numFmt formatCode="General" sourceLinked="1"/>
        <c:majorTickMark val="none"/>
        <c:minorTickMark val="none"/>
        <c:tickLblPos val="none"/>
        <c:crossAx val="132440832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8.0996755245274984E-2"/>
          <c:y val="0.91264065897439972"/>
          <c:w val="0.83958991947420158"/>
          <c:h val="6.2377397536260482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38DD2-713C-43B6-90B0-671C6FF28726}" type="doc">
      <dgm:prSet loTypeId="urn:microsoft.com/office/officeart/2005/8/layout/pyramid2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7868238-3B74-44D0-B969-B1C5DD5074FC}">
      <dgm:prSet phldrT="[Текст]" custT="1"/>
      <dgm:spPr/>
      <dgm:t>
        <a:bodyPr/>
        <a:lstStyle/>
        <a:p>
          <a:pPr algn="l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Специализированные ЛПУ</a:t>
          </a:r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 уточняющая диагностика</a:t>
          </a:r>
        </a:p>
        <a:p>
          <a:pPr algn="l"/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лечение </a:t>
          </a:r>
        </a:p>
      </dgm:t>
    </dgm:pt>
    <dgm:pt modelId="{8AAB4405-609E-4681-89C4-1BAF8795066B}" type="parTrans" cxnId="{EBB32FB2-C897-4D50-917C-8A8851870524}">
      <dgm:prSet/>
      <dgm:spPr/>
      <dgm:t>
        <a:bodyPr/>
        <a:lstStyle/>
        <a:p>
          <a:endParaRPr lang="ru-RU"/>
        </a:p>
      </dgm:t>
    </dgm:pt>
    <dgm:pt modelId="{F90284CB-6BD4-40C5-A29A-606564479B53}" type="sibTrans" cxnId="{EBB32FB2-C897-4D50-917C-8A8851870524}">
      <dgm:prSet/>
      <dgm:spPr/>
      <dgm:t>
        <a:bodyPr/>
        <a:lstStyle/>
        <a:p>
          <a:endParaRPr lang="ru-RU"/>
        </a:p>
      </dgm:t>
    </dgm:pt>
    <dgm:pt modelId="{6966E214-1529-4B55-A108-A03A546AA30E}">
      <dgm:prSet phldrT="[Текст]" custT="1"/>
      <dgm:spPr/>
      <dgm:t>
        <a:bodyPr/>
        <a:lstStyle/>
        <a:p>
          <a:pPr algn="l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Уполномоченные МО</a:t>
          </a:r>
        </a:p>
        <a:p>
          <a:pPr algn="l"/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обследование пациентов, прошедших </a:t>
          </a:r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этап скрининга - колоноскопия</a:t>
          </a:r>
        </a:p>
      </dgm:t>
    </dgm:pt>
    <dgm:pt modelId="{B89EF629-3E13-4B40-8F53-C485B80B89EA}" type="parTrans" cxnId="{82278C60-7F5C-4CA9-8371-338BB03694DD}">
      <dgm:prSet/>
      <dgm:spPr/>
      <dgm:t>
        <a:bodyPr/>
        <a:lstStyle/>
        <a:p>
          <a:endParaRPr lang="ru-RU"/>
        </a:p>
      </dgm:t>
    </dgm:pt>
    <dgm:pt modelId="{C87CB074-3F2D-468F-A999-B2402D130126}" type="sibTrans" cxnId="{82278C60-7F5C-4CA9-8371-338BB03694DD}">
      <dgm:prSet/>
      <dgm:spPr/>
      <dgm:t>
        <a:bodyPr/>
        <a:lstStyle/>
        <a:p>
          <a:endParaRPr lang="ru-RU"/>
        </a:p>
      </dgm:t>
    </dgm:pt>
    <dgm:pt modelId="{508C4C88-01A5-431B-BA5A-C7BAD801DD48}">
      <dgm:prSet phldrT="[Текст]" custT="1"/>
      <dgm:spPr/>
      <dgm:t>
        <a:bodyPr/>
        <a:lstStyle/>
        <a:p>
          <a:pPr algn="l"/>
          <a:endParaRPr lang="ru-RU" sz="1200" b="1" u="none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1200" b="1" u="none" dirty="0">
              <a:latin typeface="Arial" panose="020B0604020202020204" pitchFamily="34" charset="0"/>
              <a:cs typeface="Arial" panose="020B0604020202020204" pitchFamily="34" charset="0"/>
            </a:rPr>
            <a:t>МО участвующая в скрининге</a:t>
          </a:r>
        </a:p>
        <a:p>
          <a:pPr algn="l"/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Регистрация пациента</a:t>
          </a:r>
        </a:p>
        <a:p>
          <a:pPr algn="l"/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Забор и маркировка биоматериалов</a:t>
          </a:r>
        </a:p>
        <a:p>
          <a:pPr algn="r"/>
          <a:endParaRPr lang="ru-RU" sz="12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7C8BD-EC5A-407A-A3E8-955C5DC67EB8}" type="parTrans" cxnId="{41769B61-9498-432C-AC65-4DB77705EB99}">
      <dgm:prSet/>
      <dgm:spPr/>
      <dgm:t>
        <a:bodyPr/>
        <a:lstStyle/>
        <a:p>
          <a:endParaRPr lang="ru-RU"/>
        </a:p>
      </dgm:t>
    </dgm:pt>
    <dgm:pt modelId="{566A23F6-9B19-461D-B6FB-9FE4DFF7DCD2}" type="sibTrans" cxnId="{41769B61-9498-432C-AC65-4DB77705EB99}">
      <dgm:prSet/>
      <dgm:spPr/>
      <dgm:t>
        <a:bodyPr/>
        <a:lstStyle/>
        <a:p>
          <a:endParaRPr lang="ru-RU"/>
        </a:p>
      </dgm:t>
    </dgm:pt>
    <dgm:pt modelId="{8602364F-3DEC-4E8D-8D8E-C75C61561949}">
      <dgm:prSet phldrT="[Текст]" custT="1"/>
      <dgm:spPr/>
      <dgm:t>
        <a:bodyPr/>
        <a:lstStyle/>
        <a:p>
          <a:pPr algn="l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Централизованные лаборатории </a:t>
          </a:r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анализ биоматериалов</a:t>
          </a:r>
        </a:p>
      </dgm:t>
    </dgm:pt>
    <dgm:pt modelId="{BAEB6357-200A-4B94-BBD0-CE18B566B5B8}" type="parTrans" cxnId="{5FF925F6-415E-4507-8992-36AD3CBDDBC7}">
      <dgm:prSet/>
      <dgm:spPr/>
      <dgm:t>
        <a:bodyPr/>
        <a:lstStyle/>
        <a:p>
          <a:endParaRPr lang="ru-RU"/>
        </a:p>
      </dgm:t>
    </dgm:pt>
    <dgm:pt modelId="{9549918C-4975-4CD9-B190-D38A28D7EE2F}" type="sibTrans" cxnId="{5FF925F6-415E-4507-8992-36AD3CBDDBC7}">
      <dgm:prSet/>
      <dgm:spPr/>
      <dgm:t>
        <a:bodyPr/>
        <a:lstStyle/>
        <a:p>
          <a:endParaRPr lang="ru-RU"/>
        </a:p>
      </dgm:t>
    </dgm:pt>
    <dgm:pt modelId="{8B36111C-81AD-4901-96BD-1DAE878C9675}" type="pres">
      <dgm:prSet presAssocID="{91A38DD2-713C-43B6-90B0-671C6FF2872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D8D5FB9-08AD-4B5D-82EF-68475001A1BC}" type="pres">
      <dgm:prSet presAssocID="{91A38DD2-713C-43B6-90B0-671C6FF28726}" presName="pyramid" presStyleLbl="node1" presStyleIdx="0" presStyleCnt="1" custLinFactNeighborX="-17650" custLinFactNeighborY="-1000"/>
      <dgm:spPr/>
    </dgm:pt>
    <dgm:pt modelId="{35C83ECC-DB21-45BB-8195-B7B9D2786562}" type="pres">
      <dgm:prSet presAssocID="{91A38DD2-713C-43B6-90B0-671C6FF28726}" presName="theList" presStyleCnt="0"/>
      <dgm:spPr/>
    </dgm:pt>
    <dgm:pt modelId="{4D6E37C3-216D-4203-B3D9-9BC9485D1AE7}" type="pres">
      <dgm:prSet presAssocID="{D7868238-3B74-44D0-B969-B1C5DD5074FC}" presName="aNode" presStyleLbl="fgAcc1" presStyleIdx="0" presStyleCnt="4" custScaleY="275041" custLinFactY="-51504" custLinFactNeighborX="-489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5DB37-5796-47FC-9F42-530849C5F957}" type="pres">
      <dgm:prSet presAssocID="{D7868238-3B74-44D0-B969-B1C5DD5074FC}" presName="aSpace" presStyleCnt="0"/>
      <dgm:spPr/>
    </dgm:pt>
    <dgm:pt modelId="{FA9E1BBD-0E3A-40D4-B2EE-CFDA2569F556}" type="pres">
      <dgm:prSet presAssocID="{6966E214-1529-4B55-A108-A03A546AA30E}" presName="aNode" presStyleLbl="fgAcc1" presStyleIdx="1" presStyleCnt="4" custScaleY="313674" custLinFactY="-39422" custLinFactNeighborX="-5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CBE4F-9520-44B3-BF00-EED7002A75C2}" type="pres">
      <dgm:prSet presAssocID="{6966E214-1529-4B55-A108-A03A546AA30E}" presName="aSpace" presStyleCnt="0"/>
      <dgm:spPr/>
    </dgm:pt>
    <dgm:pt modelId="{A3E427DB-8BAC-48B4-BD09-BBF597DF9C0A}" type="pres">
      <dgm:prSet presAssocID="{508C4C88-01A5-431B-BA5A-C7BAD801DD48}" presName="aNode" presStyleLbl="fgAcc1" presStyleIdx="2" presStyleCnt="4" custScaleY="359774" custLinFactY="273039" custLinFactNeighborX="-5059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C2AFE-C4B3-4710-8BC2-D1F04362950A}" type="pres">
      <dgm:prSet presAssocID="{508C4C88-01A5-431B-BA5A-C7BAD801DD48}" presName="aSpace" presStyleCnt="0"/>
      <dgm:spPr/>
    </dgm:pt>
    <dgm:pt modelId="{F4C7793B-9B06-41BD-AEA6-C7730751324C}" type="pres">
      <dgm:prSet presAssocID="{8602364F-3DEC-4E8D-8D8E-C75C61561949}" presName="aNode" presStyleLbl="fgAcc1" presStyleIdx="3" presStyleCnt="4" custScaleY="228120" custLinFactY="-336907" custLinFactNeighborX="-49555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EFD87-339C-4928-A746-57D914A36626}" type="pres">
      <dgm:prSet presAssocID="{8602364F-3DEC-4E8D-8D8E-C75C61561949}" presName="aSpace" presStyleCnt="0"/>
      <dgm:spPr/>
    </dgm:pt>
  </dgm:ptLst>
  <dgm:cxnLst>
    <dgm:cxn modelId="{1C43D580-46E0-41A1-8CA0-EC6193E24889}" type="presOf" srcId="{8602364F-3DEC-4E8D-8D8E-C75C61561949}" destId="{F4C7793B-9B06-41BD-AEA6-C7730751324C}" srcOrd="0" destOrd="0" presId="urn:microsoft.com/office/officeart/2005/8/layout/pyramid2"/>
    <dgm:cxn modelId="{82278C60-7F5C-4CA9-8371-338BB03694DD}" srcId="{91A38DD2-713C-43B6-90B0-671C6FF28726}" destId="{6966E214-1529-4B55-A108-A03A546AA30E}" srcOrd="1" destOrd="0" parTransId="{B89EF629-3E13-4B40-8F53-C485B80B89EA}" sibTransId="{C87CB074-3F2D-468F-A999-B2402D130126}"/>
    <dgm:cxn modelId="{F83C7A69-F2E0-4B4C-914B-2FA78F7C721D}" type="presOf" srcId="{6966E214-1529-4B55-A108-A03A546AA30E}" destId="{FA9E1BBD-0E3A-40D4-B2EE-CFDA2569F556}" srcOrd="0" destOrd="0" presId="urn:microsoft.com/office/officeart/2005/8/layout/pyramid2"/>
    <dgm:cxn modelId="{5FF925F6-415E-4507-8992-36AD3CBDDBC7}" srcId="{91A38DD2-713C-43B6-90B0-671C6FF28726}" destId="{8602364F-3DEC-4E8D-8D8E-C75C61561949}" srcOrd="3" destOrd="0" parTransId="{BAEB6357-200A-4B94-BBD0-CE18B566B5B8}" sibTransId="{9549918C-4975-4CD9-B190-D38A28D7EE2F}"/>
    <dgm:cxn modelId="{5A76AEC0-7BE4-405D-909B-7220DC6441D6}" type="presOf" srcId="{508C4C88-01A5-431B-BA5A-C7BAD801DD48}" destId="{A3E427DB-8BAC-48B4-BD09-BBF597DF9C0A}" srcOrd="0" destOrd="0" presId="urn:microsoft.com/office/officeart/2005/8/layout/pyramid2"/>
    <dgm:cxn modelId="{9FF59088-FBEA-48D7-BECE-09F00C5139D0}" type="presOf" srcId="{91A38DD2-713C-43B6-90B0-671C6FF28726}" destId="{8B36111C-81AD-4901-96BD-1DAE878C9675}" srcOrd="0" destOrd="0" presId="urn:microsoft.com/office/officeart/2005/8/layout/pyramid2"/>
    <dgm:cxn modelId="{C60CC69F-C843-4104-90EB-82577579BD77}" type="presOf" srcId="{D7868238-3B74-44D0-B969-B1C5DD5074FC}" destId="{4D6E37C3-216D-4203-B3D9-9BC9485D1AE7}" srcOrd="0" destOrd="0" presId="urn:microsoft.com/office/officeart/2005/8/layout/pyramid2"/>
    <dgm:cxn modelId="{EBB32FB2-C897-4D50-917C-8A8851870524}" srcId="{91A38DD2-713C-43B6-90B0-671C6FF28726}" destId="{D7868238-3B74-44D0-B969-B1C5DD5074FC}" srcOrd="0" destOrd="0" parTransId="{8AAB4405-609E-4681-89C4-1BAF8795066B}" sibTransId="{F90284CB-6BD4-40C5-A29A-606564479B53}"/>
    <dgm:cxn modelId="{41769B61-9498-432C-AC65-4DB77705EB99}" srcId="{91A38DD2-713C-43B6-90B0-671C6FF28726}" destId="{508C4C88-01A5-431B-BA5A-C7BAD801DD48}" srcOrd="2" destOrd="0" parTransId="{D187C8BD-EC5A-407A-A3E8-955C5DC67EB8}" sibTransId="{566A23F6-9B19-461D-B6FB-9FE4DFF7DCD2}"/>
    <dgm:cxn modelId="{CE2186E1-FAC3-41E2-89EB-60D22CCBEE52}" type="presParOf" srcId="{8B36111C-81AD-4901-96BD-1DAE878C9675}" destId="{2D8D5FB9-08AD-4B5D-82EF-68475001A1BC}" srcOrd="0" destOrd="0" presId="urn:microsoft.com/office/officeart/2005/8/layout/pyramid2"/>
    <dgm:cxn modelId="{F2F156BE-A753-4DA4-907F-9775ABBB5596}" type="presParOf" srcId="{8B36111C-81AD-4901-96BD-1DAE878C9675}" destId="{35C83ECC-DB21-45BB-8195-B7B9D2786562}" srcOrd="1" destOrd="0" presId="urn:microsoft.com/office/officeart/2005/8/layout/pyramid2"/>
    <dgm:cxn modelId="{B4F518EB-C811-411D-9DEB-39A18444B5DA}" type="presParOf" srcId="{35C83ECC-DB21-45BB-8195-B7B9D2786562}" destId="{4D6E37C3-216D-4203-B3D9-9BC9485D1AE7}" srcOrd="0" destOrd="0" presId="urn:microsoft.com/office/officeart/2005/8/layout/pyramid2"/>
    <dgm:cxn modelId="{BC1394B9-E9CE-47F9-A011-42DC26CB3232}" type="presParOf" srcId="{35C83ECC-DB21-45BB-8195-B7B9D2786562}" destId="{1E75DB37-5796-47FC-9F42-530849C5F957}" srcOrd="1" destOrd="0" presId="urn:microsoft.com/office/officeart/2005/8/layout/pyramid2"/>
    <dgm:cxn modelId="{398B1A1C-DFEC-487A-A82C-E57E6066D46F}" type="presParOf" srcId="{35C83ECC-DB21-45BB-8195-B7B9D2786562}" destId="{FA9E1BBD-0E3A-40D4-B2EE-CFDA2569F556}" srcOrd="2" destOrd="0" presId="urn:microsoft.com/office/officeart/2005/8/layout/pyramid2"/>
    <dgm:cxn modelId="{7D07DA10-0704-40B7-A1D0-CF2F278C37F9}" type="presParOf" srcId="{35C83ECC-DB21-45BB-8195-B7B9D2786562}" destId="{C38CBE4F-9520-44B3-BF00-EED7002A75C2}" srcOrd="3" destOrd="0" presId="urn:microsoft.com/office/officeart/2005/8/layout/pyramid2"/>
    <dgm:cxn modelId="{56771AB4-7CF5-491D-B1E3-30BFCACD5249}" type="presParOf" srcId="{35C83ECC-DB21-45BB-8195-B7B9D2786562}" destId="{A3E427DB-8BAC-48B4-BD09-BBF597DF9C0A}" srcOrd="4" destOrd="0" presId="urn:microsoft.com/office/officeart/2005/8/layout/pyramid2"/>
    <dgm:cxn modelId="{D8216CAB-CDD5-41F5-A8F5-170147F94128}" type="presParOf" srcId="{35C83ECC-DB21-45BB-8195-B7B9D2786562}" destId="{FD6C2AFE-C4B3-4710-8BC2-D1F04362950A}" srcOrd="5" destOrd="0" presId="urn:microsoft.com/office/officeart/2005/8/layout/pyramid2"/>
    <dgm:cxn modelId="{30BE9872-0F25-4206-8BD8-A3AA8C652A06}" type="presParOf" srcId="{35C83ECC-DB21-45BB-8195-B7B9D2786562}" destId="{F4C7793B-9B06-41BD-AEA6-C7730751324C}" srcOrd="6" destOrd="0" presId="urn:microsoft.com/office/officeart/2005/8/layout/pyramid2"/>
    <dgm:cxn modelId="{8E3D4DCF-138A-4C55-BA5C-74A3485A3A5B}" type="presParOf" srcId="{35C83ECC-DB21-45BB-8195-B7B9D2786562}" destId="{822EFD87-339C-4928-A746-57D914A3662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D5FB9-08AD-4B5D-82EF-68475001A1BC}">
      <dsp:nvSpPr>
        <dsp:cNvPr id="0" name=""/>
        <dsp:cNvSpPr/>
      </dsp:nvSpPr>
      <dsp:spPr>
        <a:xfrm>
          <a:off x="792276" y="0"/>
          <a:ext cx="4897676" cy="4897676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37C3-216D-4203-B3D9-9BC9485D1AE7}">
      <dsp:nvSpPr>
        <dsp:cNvPr id="0" name=""/>
        <dsp:cNvSpPr/>
      </dsp:nvSpPr>
      <dsp:spPr>
        <a:xfrm>
          <a:off x="2547746" y="288098"/>
          <a:ext cx="3183490" cy="877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Специализированные ЛПУ</a:t>
          </a: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 уточняющая диагностика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лечение </a:t>
          </a:r>
        </a:p>
      </dsp:txBody>
      <dsp:txXfrm>
        <a:off x="2590579" y="330931"/>
        <a:ext cx="3097824" cy="791765"/>
      </dsp:txXfrm>
    </dsp:sp>
    <dsp:sp modelId="{FA9E1BBD-0E3A-40D4-B2EE-CFDA2569F556}">
      <dsp:nvSpPr>
        <dsp:cNvPr id="0" name=""/>
        <dsp:cNvSpPr/>
      </dsp:nvSpPr>
      <dsp:spPr>
        <a:xfrm>
          <a:off x="2513810" y="1243951"/>
          <a:ext cx="3183490" cy="1000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Уполномоченные МО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обследование пациентов, прошедших </a:t>
          </a: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этап скрининга - колоноскопия</a:t>
          </a:r>
        </a:p>
      </dsp:txBody>
      <dsp:txXfrm>
        <a:off x="2562659" y="1292800"/>
        <a:ext cx="3085792" cy="902980"/>
      </dsp:txXfrm>
    </dsp:sp>
    <dsp:sp modelId="{A3E427DB-8BAC-48B4-BD09-BBF597DF9C0A}">
      <dsp:nvSpPr>
        <dsp:cNvPr id="0" name=""/>
        <dsp:cNvSpPr/>
      </dsp:nvSpPr>
      <dsp:spPr>
        <a:xfrm>
          <a:off x="2494741" y="3440825"/>
          <a:ext cx="3183490" cy="1147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>
              <a:latin typeface="Arial" panose="020B0604020202020204" pitchFamily="34" charset="0"/>
              <a:cs typeface="Arial" panose="020B0604020202020204" pitchFamily="34" charset="0"/>
            </a:rPr>
            <a:t>МО участвующая в скрининге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Регистрация пациента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Забор и маркировка биоматериалов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0769" y="3496853"/>
        <a:ext cx="3071434" cy="1035690"/>
      </dsp:txXfrm>
    </dsp:sp>
    <dsp:sp modelId="{F4C7793B-9B06-41BD-AEA6-C7730751324C}">
      <dsp:nvSpPr>
        <dsp:cNvPr id="0" name=""/>
        <dsp:cNvSpPr/>
      </dsp:nvSpPr>
      <dsp:spPr>
        <a:xfrm>
          <a:off x="2527976" y="2403466"/>
          <a:ext cx="3183490" cy="7277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Централизованные лаборатории </a:t>
          </a: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анализ биоматериалов</a:t>
          </a:r>
        </a:p>
      </dsp:txBody>
      <dsp:txXfrm>
        <a:off x="2563502" y="2438992"/>
        <a:ext cx="3112438" cy="656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0.92545</cdr:x>
      <cdr:y>0.8607</cdr:y>
    </cdr:from>
    <cdr:to>
      <cdr:x>1</cdr:x>
      <cdr:y>1</cdr:y>
    </cdr:to>
    <cdr:sp macro="" textlink="">
      <cdr:nvSpPr>
        <cdr:cNvPr id="2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811208" y="6499051"/>
          <a:ext cx="454679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108823" tIns="54413" rIns="108823" bIns="54413" rtlCol="0" anchor="ctr"/>
        <a:lstStyle xmlns:a="http://schemas.openxmlformats.org/drawingml/2006/main">
          <a:defPPr>
            <a:defRPr lang="vi-VN"/>
          </a:defPPr>
          <a:lvl1pPr marL="0" algn="r" defTabSz="914400" rtl="0" eaLnBrk="1" fontAlgn="auto" latinLnBrk="0" hangingPunct="1">
            <a:spcBef>
              <a:spcPts val="0"/>
            </a:spcBef>
            <a:spcAft>
              <a:spcPts val="0"/>
            </a:spcAft>
            <a:defRPr sz="1200" b="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0.4152</cdr:x>
      <cdr:y>0.68668</cdr:y>
    </cdr:from>
    <cdr:to>
      <cdr:x>0.82353</cdr:x>
      <cdr:y>0.85746</cdr:y>
    </cdr:to>
    <cdr:sp macro="" textlink="">
      <cdr:nvSpPr>
        <cdr:cNvPr id="2" name="Овал 1"/>
        <cdr:cNvSpPr/>
      </cdr:nvSpPr>
      <cdr:spPr>
        <a:xfrm xmlns:a="http://schemas.openxmlformats.org/drawingml/2006/main" rot="21109826">
          <a:off x="3587730" y="3521539"/>
          <a:ext cx="3528392" cy="8757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0.53872</cdr:x>
      <cdr:y>0.67043</cdr:y>
    </cdr:from>
    <cdr:to>
      <cdr:x>0.951</cdr:x>
      <cdr:y>0.89358</cdr:y>
    </cdr:to>
    <cdr:sp macro="" textlink="">
      <cdr:nvSpPr>
        <cdr:cNvPr id="2" name="Овал 1"/>
        <cdr:cNvSpPr/>
      </cdr:nvSpPr>
      <cdr:spPr>
        <a:xfrm xmlns:a="http://schemas.openxmlformats.org/drawingml/2006/main" rot="20987544">
          <a:off x="3118267" y="3022888"/>
          <a:ext cx="2386376" cy="10061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0.37079</cdr:x>
      <cdr:y>0.92554</cdr:y>
    </cdr:from>
    <cdr:to>
      <cdr:x>0.46067</cdr:x>
      <cdr:y>0.94278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3865481"/>
          <a:ext cx="576064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78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0.22314</cdr:x>
      <cdr:y>0.01098</cdr:y>
    </cdr:from>
    <cdr:to>
      <cdr:x>0.32809</cdr:x>
      <cdr:y>0.23598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2" y="44624"/>
          <a:ext cx="91442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0.21488</cdr:x>
      <cdr:y>0.54927</cdr:y>
    </cdr:from>
    <cdr:to>
      <cdr:x>0.31982</cdr:x>
      <cdr:y>0.77427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8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8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8" y="0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8" y="6456218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CRC screening tests can reduce the incidence and mortality of the disease.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disease-specific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premalignant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subsequently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overlapping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population-based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(1)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treatable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thereby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(2)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premalignant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precursor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thereby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C600-C9E9-42A7-88AA-B0802339FA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3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19E3B-B548-48DA-BC87-DE0F3B19B0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1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4336" y="6173636"/>
            <a:ext cx="2845541" cy="3683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890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1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5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3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5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3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6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5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9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83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9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4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4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4335" y="6173632"/>
            <a:ext cx="2845541" cy="3683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4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776" fontAlgn="auto">
              <a:spcBef>
                <a:spcPts val="0"/>
              </a:spcBef>
              <a:spcAft>
                <a:spcPts val="0"/>
              </a:spcAft>
            </a:pPr>
            <a:fld id="{E1CF1DB4-ACF1-4EDF-BE0B-9D01601B607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88776" fontAlgn="auto">
                <a:spcBef>
                  <a:spcPts val="0"/>
                </a:spcBef>
                <a:spcAft>
                  <a:spcPts val="0"/>
                </a:spcAft>
              </a:pPr>
              <a:t>17.12.2021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4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77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4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776" fontAlgn="auto">
              <a:spcBef>
                <a:spcPts val="0"/>
              </a:spcBef>
              <a:spcAft>
                <a:spcPts val="0"/>
              </a:spcAft>
            </a:pPr>
            <a:fld id="{07E904A1-6659-4B89-BF0C-1A9403D535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8877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9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txStyles>
    <p:titleStyle>
      <a:lvl1pPr algn="ctr" defTabSz="10887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91" indent="-408291" algn="l" defTabSz="108877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defTabSz="108877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defTabSz="108877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defTabSz="108877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file://localhost/Users/rustemaupov/Downloads/%D0%9B%D0%BE%D0%B3%D0%BE%D1%82%D0%B8%D0%BF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file://localhost/Users/rustemaupov/Downloads/a36ddcdd24e1d5b454d6064587efa598_63_96.png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7.sv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1.svg"/><Relationship Id="rId5" Type="http://schemas.openxmlformats.org/officeDocument/2006/relationships/image" Target="../media/image18.png"/><Relationship Id="rId15" Type="http://schemas.openxmlformats.org/officeDocument/2006/relationships/image" Target="../media/image35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9.sv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6.xlsx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27" y="1213286"/>
            <a:ext cx="10077302" cy="5168042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17066" y="1629594"/>
            <a:ext cx="928903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4800" b="1" dirty="0">
                <a:solidFill>
                  <a:schemeClr val="tx2"/>
                </a:solidFill>
              </a:rPr>
              <a:t>СКРИНИНГ КОЛОРЕКТАЛЬНОГО РАКА 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В РЕСПУБЛИКЕ </a:t>
            </a:r>
            <a:r>
              <a:rPr lang="ru-RU" sz="4800" b="1" dirty="0">
                <a:solidFill>
                  <a:schemeClr val="tx2"/>
                </a:solidFill>
              </a:rPr>
              <a:t>БАШКОРТОСТАН</a:t>
            </a:r>
            <a:endParaRPr lang="ru-RU" altLang="ru-RU" sz="4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176539"/>
            <a:ext cx="1512168" cy="1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78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591BEB-3390-9247-A9E1-BB96F9F87B9A}"/>
              </a:ext>
            </a:extLst>
          </p:cNvPr>
          <p:cNvSpPr/>
          <p:nvPr/>
        </p:nvSpPr>
        <p:spPr>
          <a:xfrm>
            <a:off x="815778" y="332734"/>
            <a:ext cx="1099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СКРИНИНГА КОЛОРЕКТАЛЬНОГО РАКА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359888"/>
              </p:ext>
            </p:extLst>
          </p:nvPr>
        </p:nvGraphicFramePr>
        <p:xfrm>
          <a:off x="1201043" y="1197546"/>
          <a:ext cx="10022531" cy="4837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24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5331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мес. 2021 г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Исследований</a:t>
                      </a:r>
                      <a:r>
                        <a:rPr lang="ru-RU" sz="140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кала на скрытую кровь, шт.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78 616 (99,6%)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201 322  (95,1%)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130 716 (73,9%)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170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261 (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96,5%)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«+» тестов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от числа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обследованных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7 093 (9%)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11 762 (6%)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6 959 (5,3%)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12 167 (7,1%)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552"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колоноскопий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4 698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7 350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4 637 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7 038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56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пациентов, с выявленными полипами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(из числа пациентов,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прошедших </a:t>
                      </a:r>
                      <a:r>
                        <a:rPr lang="ru-RU" sz="14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колоноскопию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числа пациентов с «+» тестом 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1 503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(31,9%/21,1%)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2 680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(36,4%/22,7%)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43,1%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/28,7%)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826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(40,2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%/23,2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59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случаев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КРР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(из числа пациентов, прошедших </a:t>
                      </a:r>
                      <a:r>
                        <a:rPr lang="ru-RU" sz="1400" b="0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колоноскопию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из числа пациентов с «+» тестом 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(5,3%/3,5%)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(4,8%/3%)</a:t>
                      </a: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(4,9%/3,2%)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34299" marB="3429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(4,9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%/2,8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8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81835" y="1845252"/>
            <a:ext cx="8231505" cy="42823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136EB6A-4B96-CE45-9E33-A8F87957CF14}"/>
              </a:ext>
            </a:extLst>
          </p:cNvPr>
          <p:cNvSpPr/>
          <p:nvPr/>
        </p:nvSpPr>
        <p:spPr>
          <a:xfrm>
            <a:off x="0" y="0"/>
            <a:ext cx="11715511" cy="80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1" tIns="45731" rIns="91461" bIns="45731"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ВЫЯВЛЕНЫ АКТИВНО ИЗ ОБЩЕГО КОЛИЧЕСТВА ПАЦИЕНТОВ, 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ПОСТАВЛЕННЫХ ВПЕРВЫЕ НА УЧЕТ С ДИАГНОЗОМ КРР (%)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5206083"/>
              </p:ext>
            </p:extLst>
          </p:nvPr>
        </p:nvGraphicFramePr>
        <p:xfrm>
          <a:off x="1417067" y="1413570"/>
          <a:ext cx="96490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0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261" y="1171314"/>
            <a:ext cx="3728207" cy="1610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11429" y="288686"/>
            <a:ext cx="29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ОПЫТ</a:t>
            </a:r>
          </a:p>
        </p:txBody>
      </p:sp>
      <p:pic>
        <p:nvPicPr>
          <p:cNvPr id="8" name="a36ddcdd24e1d5b454d6064587efa598_63_96.png" descr="/Users/rustemaupov/Downloads/a36ddcdd24e1d5b454d6064587efa598_63_96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63" y="740873"/>
            <a:ext cx="1224418" cy="1865781"/>
          </a:xfrm>
          <a:prstGeom prst="rect">
            <a:avLst/>
          </a:prstGeom>
        </p:spPr>
      </p:pic>
      <p:pic>
        <p:nvPicPr>
          <p:cNvPr id="10" name="Логотип.png" descr="/Users/rustemaupov/Downloads/Логотип.pn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95" y="5158386"/>
            <a:ext cx="672230" cy="746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3857" y="1381375"/>
            <a:ext cx="230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8"/>
          <a:srcRect l="2882" t="8571" r="4713" b="13483"/>
          <a:stretch/>
        </p:blipFill>
        <p:spPr>
          <a:xfrm>
            <a:off x="4368996" y="3141696"/>
            <a:ext cx="3457184" cy="83966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72743"/>
              </p:ext>
            </p:extLst>
          </p:nvPr>
        </p:nvGraphicFramePr>
        <p:xfrm>
          <a:off x="8049185" y="3072595"/>
          <a:ext cx="3745283" cy="1461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скрытую  кровь  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 руб.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66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Колоноскопия</a:t>
                      </a:r>
                      <a:endParaRPr lang="ru-RU" sz="1200" b="1" dirty="0">
                        <a:solidFill>
                          <a:srgbClr val="1737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1 128 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166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Колоноскопия</a:t>
                      </a:r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ТВА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1 904руб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190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Колоноскопия</a:t>
                      </a:r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200" b="1" dirty="0" err="1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полипэктомией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 </a:t>
                      </a:r>
                      <a:r>
                        <a:rPr lang="ru-RU" sz="1200" b="1" dirty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91461" marR="91461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7679" y="1317071"/>
            <a:ext cx="34571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679" y="3157108"/>
            <a:ext cx="34571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679" y="5158386"/>
            <a:ext cx="34571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5274" y="5270274"/>
            <a:ext cx="28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СКРИНИНГОВЫЙ ОТДЕЛ </a:t>
            </a:r>
          </a:p>
          <a:p>
            <a:r>
              <a:rPr lang="ru-RU" sz="1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 ГАУЗ РКОД МЗ РБ</a:t>
            </a:r>
          </a:p>
        </p:txBody>
      </p:sp>
    </p:spTree>
    <p:extLst>
      <p:ext uri="{BB962C8B-B14F-4D97-AF65-F5344CB8AC3E}">
        <p14:creationId xmlns:p14="http://schemas.microsoft.com/office/powerpoint/2010/main" val="95058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F0451C9C-6E32-C74D-B867-F3EE95291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51531" r="22493"/>
          <a:stretch/>
        </p:blipFill>
        <p:spPr bwMode="auto">
          <a:xfrm>
            <a:off x="6823488" y="1352371"/>
            <a:ext cx="2865275" cy="16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07" y="1126009"/>
            <a:ext cx="4290680" cy="299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18" y="3114686"/>
            <a:ext cx="5473875" cy="10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4613641" y="2278187"/>
            <a:ext cx="2267441" cy="1514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388162" y="3484018"/>
            <a:ext cx="6300601" cy="1723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655" y="3678442"/>
            <a:ext cx="3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841" y="3114686"/>
            <a:ext cx="19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655" y="1288820"/>
            <a:ext cx="3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3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81007" y="1291101"/>
            <a:ext cx="40333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4" y="4370120"/>
            <a:ext cx="7740679" cy="23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108409" y="4581922"/>
            <a:ext cx="48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87418" y="4464081"/>
            <a:ext cx="4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5763" y="3664586"/>
            <a:ext cx="556706" cy="8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3" name="Прямоугольник 22"/>
          <p:cNvSpPr/>
          <p:nvPr/>
        </p:nvSpPr>
        <p:spPr>
          <a:xfrm>
            <a:off x="3448960" y="2992775"/>
            <a:ext cx="531902" cy="33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4" name="Прямоугольник 23"/>
          <p:cNvSpPr/>
          <p:nvPr/>
        </p:nvSpPr>
        <p:spPr>
          <a:xfrm>
            <a:off x="2103185" y="2278187"/>
            <a:ext cx="726411" cy="23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5" name="Прямоугольник 24"/>
          <p:cNvSpPr/>
          <p:nvPr/>
        </p:nvSpPr>
        <p:spPr>
          <a:xfrm>
            <a:off x="2275763" y="1291101"/>
            <a:ext cx="726411" cy="734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6" name="Прямоугольник 25"/>
          <p:cNvSpPr/>
          <p:nvPr/>
        </p:nvSpPr>
        <p:spPr>
          <a:xfrm>
            <a:off x="2768056" y="2764316"/>
            <a:ext cx="556706" cy="8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62EA39A-40A2-534E-8BB9-99C7A1400BDF}"/>
              </a:ext>
            </a:extLst>
          </p:cNvPr>
          <p:cNvSpPr/>
          <p:nvPr/>
        </p:nvSpPr>
        <p:spPr>
          <a:xfrm>
            <a:off x="4575787" y="1153155"/>
            <a:ext cx="556706" cy="8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D23CA78-1D24-6F4E-992C-52080839093D}"/>
              </a:ext>
            </a:extLst>
          </p:cNvPr>
          <p:cNvSpPr/>
          <p:nvPr/>
        </p:nvSpPr>
        <p:spPr>
          <a:xfrm>
            <a:off x="815778" y="332734"/>
            <a:ext cx="1099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ЧЕРЕЗ РМИАС</a:t>
            </a:r>
          </a:p>
        </p:txBody>
      </p:sp>
    </p:spTree>
    <p:extLst>
      <p:ext uri="{BB962C8B-B14F-4D97-AF65-F5344CB8AC3E}">
        <p14:creationId xmlns:p14="http://schemas.microsoft.com/office/powerpoint/2010/main" val="395670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C4EA423A-3A43-4346-9140-F39A748D4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>
            <a:extLst>
              <a:ext uri="{FF2B5EF4-FFF2-40B4-BE49-F238E27FC236}">
                <a16:creationId xmlns="" xmlns:a16="http://schemas.microsoft.com/office/drawing/2014/main" id="{87C31ED1-265A-4E42-8123-267E33FD3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06" y="1145495"/>
            <a:ext cx="3006919" cy="1756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0EA9A5-CBD0-FC43-9A66-1AB952FD9B29}"/>
              </a:ext>
            </a:extLst>
          </p:cNvPr>
          <p:cNvSpPr txBox="1"/>
          <p:nvPr/>
        </p:nvSpPr>
        <p:spPr>
          <a:xfrm>
            <a:off x="6673784" y="1413104"/>
            <a:ext cx="3368985" cy="1077240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РМИАС.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отчетов и поименный список пациентов,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прошедших скрининг и ЭПЭ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4D18F4CC-9F2C-AE46-9C4B-1CFC41F16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1608978"/>
            <a:ext cx="708497" cy="697923"/>
          </a:xfrm>
          <a:prstGeom prst="rect">
            <a:avLst/>
          </a:prstGeom>
        </p:spPr>
      </p:pic>
      <p:pic>
        <p:nvPicPr>
          <p:cNvPr id="14" name="Рисунок 14" descr="Группа мужчин">
            <a:extLst>
              <a:ext uri="{FF2B5EF4-FFF2-40B4-BE49-F238E27FC236}">
                <a16:creationId xmlns="" xmlns:a16="http://schemas.microsoft.com/office/drawing/2014/main" id="{D08EE582-92BB-9E48-A0FA-1D200C3E9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049" y="1283297"/>
            <a:ext cx="1020706" cy="1020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6B9AC7-6DD4-704F-A714-53575757EA18}"/>
              </a:ext>
            </a:extLst>
          </p:cNvPr>
          <p:cNvSpPr txBox="1"/>
          <p:nvPr/>
        </p:nvSpPr>
        <p:spPr>
          <a:xfrm>
            <a:off x="1490365" y="1443594"/>
            <a:ext cx="3840629" cy="646353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общественных, частных организаций</a:t>
            </a:r>
          </a:p>
        </p:txBody>
      </p:sp>
      <p:pic>
        <p:nvPicPr>
          <p:cNvPr id="17" name="Рисунок 17" descr="Классная комната">
            <a:extLst>
              <a:ext uri="{FF2B5EF4-FFF2-40B4-BE49-F238E27FC236}">
                <a16:creationId xmlns="" xmlns:a16="http://schemas.microsoft.com/office/drawing/2014/main" id="{D12AC6D8-E96D-0644-B77A-63DAB3A2D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370" y="2687140"/>
            <a:ext cx="1090670" cy="1090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1C31F8-BC0F-C24D-B189-C4C38889BFC0}"/>
              </a:ext>
            </a:extLst>
          </p:cNvPr>
          <p:cNvSpPr txBox="1"/>
          <p:nvPr/>
        </p:nvSpPr>
        <p:spPr>
          <a:xfrm>
            <a:off x="1533862" y="2757564"/>
            <a:ext cx="3865449" cy="923352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через средства массовой информации. </a:t>
            </a:r>
          </a:p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Приверженность пациентов.</a:t>
            </a:r>
          </a:p>
        </p:txBody>
      </p:sp>
      <p:pic>
        <p:nvPicPr>
          <p:cNvPr id="6" name="Рисунок 7" descr="Медицина">
            <a:extLst>
              <a:ext uri="{FF2B5EF4-FFF2-40B4-BE49-F238E27FC236}">
                <a16:creationId xmlns="" xmlns:a16="http://schemas.microsoft.com/office/drawing/2014/main" id="{03DB77E8-5C0A-684F-8B41-56811860FC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667" y="5365839"/>
            <a:ext cx="944172" cy="944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709901-C9C6-8246-AA4F-46C0B10F471B}"/>
              </a:ext>
            </a:extLst>
          </p:cNvPr>
          <p:cNvSpPr txBox="1"/>
          <p:nvPr/>
        </p:nvSpPr>
        <p:spPr>
          <a:xfrm>
            <a:off x="1446050" y="5464973"/>
            <a:ext cx="4417513" cy="923352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материально-технической базы – приобретено 10 эндоскопических стоек 2019-2020</a:t>
            </a:r>
          </a:p>
        </p:txBody>
      </p:sp>
      <p:pic>
        <p:nvPicPr>
          <p:cNvPr id="12" name="Рисунок 14" descr="Ветеринар">
            <a:extLst>
              <a:ext uri="{FF2B5EF4-FFF2-40B4-BE49-F238E27FC236}">
                <a16:creationId xmlns="" xmlns:a16="http://schemas.microsoft.com/office/drawing/2014/main" id="{4C148B8F-2E38-774B-B428-C8CA951AC0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52550" y="3747556"/>
            <a:ext cx="943452" cy="9434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7231A2-63E9-AA4B-81F5-B56FCBFFB155}"/>
              </a:ext>
            </a:extLst>
          </p:cNvPr>
          <p:cNvSpPr txBox="1"/>
          <p:nvPr/>
        </p:nvSpPr>
        <p:spPr>
          <a:xfrm>
            <a:off x="7197388" y="3817368"/>
            <a:ext cx="4945016" cy="831019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специалистов в центрах экспертного уровня. Главный внештатный эндоскопист. Повышение качества исследования.</a:t>
            </a:r>
          </a:p>
        </p:txBody>
      </p:sp>
      <p:pic>
        <p:nvPicPr>
          <p:cNvPr id="22" name="Рисунок 23" descr="Предупреждение">
            <a:extLst>
              <a:ext uri="{FF2B5EF4-FFF2-40B4-BE49-F238E27FC236}">
                <a16:creationId xmlns="" xmlns:a16="http://schemas.microsoft.com/office/drawing/2014/main" id="{80E9DD65-A2BC-0D4C-BB6C-EE8CA8C9E9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4667" y="4034361"/>
            <a:ext cx="862076" cy="921002"/>
          </a:xfrm>
          <a:prstGeom prst="rect">
            <a:avLst/>
          </a:prstGeom>
        </p:spPr>
      </p:pic>
      <p:pic>
        <p:nvPicPr>
          <p:cNvPr id="8" name="Рисунок 19">
            <a:extLst>
              <a:ext uri="{FF2B5EF4-FFF2-40B4-BE49-F238E27FC236}">
                <a16:creationId xmlns="" xmlns:a16="http://schemas.microsoft.com/office/drawing/2014/main" id="{42B41E04-457F-4C4E-9D12-39553CB37A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22" y="4960132"/>
            <a:ext cx="708496" cy="726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ECE4E-385A-0D4E-B42D-EEDED716536D}"/>
              </a:ext>
            </a:extLst>
          </p:cNvPr>
          <p:cNvSpPr txBox="1"/>
          <p:nvPr/>
        </p:nvSpPr>
        <p:spPr>
          <a:xfrm>
            <a:off x="7232177" y="4971538"/>
            <a:ext cx="4910487" cy="584798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амбулаторных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полипэктомий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Главный внештатный эндоскопист.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C21BC7-A3F0-A74C-B515-A4E189540120}"/>
              </a:ext>
            </a:extLst>
          </p:cNvPr>
          <p:cNvSpPr txBox="1"/>
          <p:nvPr/>
        </p:nvSpPr>
        <p:spPr>
          <a:xfrm>
            <a:off x="1476871" y="3982184"/>
            <a:ext cx="4186548" cy="1200351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в соответствии</a:t>
            </a:r>
          </a:p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материально-техническим обеспечением и уровнем специалистов</a:t>
            </a:r>
          </a:p>
        </p:txBody>
      </p:sp>
      <p:pic>
        <p:nvPicPr>
          <p:cNvPr id="20" name="Picture 2" descr="https://im0-tub-ru.yandex.net/i?id=f5c447455de78ebec94c640cd5e6164a&amp;n=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83" y="5955677"/>
            <a:ext cx="708668" cy="7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82ECE4E-385A-0D4E-B42D-EEDED716536D}"/>
              </a:ext>
            </a:extLst>
          </p:cNvPr>
          <p:cNvSpPr txBox="1"/>
          <p:nvPr/>
        </p:nvSpPr>
        <p:spPr>
          <a:xfrm>
            <a:off x="7253086" y="6118715"/>
            <a:ext cx="4910487" cy="338576"/>
          </a:xfrm>
          <a:prstGeom prst="rect">
            <a:avLst/>
          </a:prstGeom>
          <a:noFill/>
        </p:spPr>
        <p:txBody>
          <a:bodyPr wrap="square" lIns="91461" tIns="45731" rIns="91461" bIns="45731" rtlCol="0">
            <a:spAutoFit/>
          </a:bodyPr>
          <a:lstStyle/>
          <a:p>
            <a:pPr algn="l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работы в новых условиях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6675" y="236445"/>
            <a:ext cx="114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pic>
        <p:nvPicPr>
          <p:cNvPr id="24" name="Рисунок 14" descr="Ветеринар">
            <a:extLst>
              <a:ext uri="{FF2B5EF4-FFF2-40B4-BE49-F238E27FC236}">
                <a16:creationId xmlns="" xmlns:a16="http://schemas.microsoft.com/office/drawing/2014/main" id="{4C148B8F-2E38-774B-B428-C8CA951AC0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5504" y="2678546"/>
            <a:ext cx="943453" cy="9434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3086" y="2913799"/>
            <a:ext cx="432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 специалистов первичного звена (терапевты)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49160" y="4176007"/>
            <a:ext cx="550151" cy="584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1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ru-RU" sz="320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4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1201" y="236445"/>
            <a:ext cx="251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endParaRPr lang="ru-RU" sz="1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035" y="1351508"/>
            <a:ext cx="9865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здравоохранения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Зиннурова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Гульнара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Фаатовна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внештатный специалист-онколог Минздрава РБ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Аюпов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Рустем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Талгатович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внештатный специалист Минздрава РБ по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эндоскопии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Камалетдинова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Юрьевна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Главный врач ГАУЗ РКОД Минздрава РБ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Измайлов А.А.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7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02126"/>
              </p:ext>
            </p:extLst>
          </p:nvPr>
        </p:nvGraphicFramePr>
        <p:xfrm>
          <a:off x="8258390" y="4618845"/>
          <a:ext cx="3313230" cy="16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9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БСК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D4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органов дыхания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Новообразования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Внешние причины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Инфекционные заболевания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98111018"/>
                  </a:ext>
                </a:extLst>
              </a:tr>
              <a:tr h="28198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причины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25602" y="201030"/>
            <a:ext cx="9153288" cy="623369"/>
          </a:xfrm>
          <a:prstGeom prst="rect">
            <a:avLst/>
          </a:prstGeom>
        </p:spPr>
        <p:txBody>
          <a:bodyPr wrap="square" lIns="68574" tIns="34286" rIns="68574" bIns="34286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ПОКАЗАТЕЛИ ЗАБОЛЕВАЕМОСТИ И СМЕРТНОСТИ</a:t>
            </a:r>
          </a:p>
          <a:p>
            <a:r>
              <a:rPr lang="ru-RU" dirty="0"/>
              <a:t>ОТ ЗЛОКАЧЕСТВЕННЫХ НОВООБРАЗОВАНИЙ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92962" y="3510960"/>
            <a:ext cx="57233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-1332625" y="8430128"/>
            <a:ext cx="0" cy="1674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012845" y="6431155"/>
            <a:ext cx="3132313" cy="277063"/>
          </a:xfrm>
          <a:prstGeom prst="rect">
            <a:avLst/>
          </a:prstGeom>
        </p:spPr>
        <p:txBody>
          <a:bodyPr wrap="none" lIns="91458" tIns="45729" rIns="91458" bIns="45729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Оперативные данные ГИС РБ РМИАС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11050" y="1116292"/>
            <a:ext cx="3936785" cy="584910"/>
          </a:xfrm>
          <a:prstGeom prst="rect">
            <a:avLst/>
          </a:prstGeom>
          <a:solidFill>
            <a:schemeClr val="accent1"/>
          </a:solidFill>
        </p:spPr>
        <p:txBody>
          <a:bodyPr wrap="square" lIns="91458" tIns="45729" rIns="91458" bIns="45729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причин смертности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10мес. 2021г.,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%*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39718042"/>
              </p:ext>
            </p:extLst>
          </p:nvPr>
        </p:nvGraphicFramePr>
        <p:xfrm>
          <a:off x="7729516" y="1429148"/>
          <a:ext cx="4465659" cy="388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925" y="2781572"/>
            <a:ext cx="770174" cy="78375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97787" y="1163009"/>
            <a:ext cx="0" cy="5329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32606041"/>
              </p:ext>
            </p:extLst>
          </p:nvPr>
        </p:nvGraphicFramePr>
        <p:xfrm>
          <a:off x="408955" y="1452340"/>
          <a:ext cx="7056784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8531" y="1116291"/>
            <a:ext cx="5573715" cy="56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8574" tIns="34286" rIns="68574" bIns="34286">
            <a:spAutoFit/>
          </a:bodyPr>
          <a:lstStyle/>
          <a:p>
            <a:pPr algn="ctr">
              <a:defRPr sz="1800" b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chemeClr val="bg1"/>
                </a:solidFill>
              </a:rPr>
              <a:t>Динамика показателя заболеваемости злокачественными новообразования, 100 тыс. чел.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828556074"/>
              </p:ext>
            </p:extLst>
          </p:nvPr>
        </p:nvGraphicFramePr>
        <p:xfrm>
          <a:off x="480963" y="4368477"/>
          <a:ext cx="7056784" cy="248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02758" y="3827922"/>
            <a:ext cx="5544229" cy="56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8574" tIns="34286" rIns="68574" bIns="34286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Динамика показателя смертности от злокачественных новообразований, 100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35264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Белый фон с синим технологий шестиугольника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62" y="322592"/>
            <a:ext cx="12195175" cy="386930"/>
          </a:xfrm>
          <a:prstGeom prst="rect">
            <a:avLst/>
          </a:prstGeom>
        </p:spPr>
        <p:txBody>
          <a:bodyPr wrap="square" lIns="108867" tIns="54434" rIns="108867" bIns="54434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 ЗАБОЛЕВАЕМОСТИ И СМЕРТНОСТИ ОТ  ЗНО В РБ В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5D5C7A83-E725-374E-A516-E4E5D9504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517689"/>
              </p:ext>
            </p:extLst>
          </p:nvPr>
        </p:nvGraphicFramePr>
        <p:xfrm>
          <a:off x="192931" y="1629594"/>
          <a:ext cx="5838428" cy="390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="" xmlns:a16="http://schemas.microsoft.com/office/drawing/2014/main" id="{F1FD9800-EB83-754A-BF41-4BADE8091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850089"/>
              </p:ext>
            </p:extLst>
          </p:nvPr>
        </p:nvGraphicFramePr>
        <p:xfrm>
          <a:off x="6601643" y="1672840"/>
          <a:ext cx="4680520" cy="368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6CB96B0-E5CA-5A46-AAAB-B1A87E0E7BAB}"/>
              </a:ext>
            </a:extLst>
          </p:cNvPr>
          <p:cNvSpPr txBox="1"/>
          <p:nvPr/>
        </p:nvSpPr>
        <p:spPr>
          <a:xfrm>
            <a:off x="2486614" y="5734050"/>
            <a:ext cx="21717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2746B09-B21C-6845-9BF8-1080AAE7B75B}"/>
              </a:ext>
            </a:extLst>
          </p:cNvPr>
          <p:cNvSpPr txBox="1"/>
          <p:nvPr/>
        </p:nvSpPr>
        <p:spPr>
          <a:xfrm>
            <a:off x="7969795" y="5631124"/>
            <a:ext cx="174161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</a:t>
            </a:r>
          </a:p>
        </p:txBody>
      </p:sp>
    </p:spTree>
    <p:extLst>
      <p:ext uri="{BB962C8B-B14F-4D97-AF65-F5344CB8AC3E}">
        <p14:creationId xmlns:p14="http://schemas.microsoft.com/office/powerpoint/2010/main" val="41222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A08C2176-0456-9F41-BADF-943F80CB3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4750308-B019-7840-AD2C-4803F692E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04458"/>
              </p:ext>
            </p:extLst>
          </p:nvPr>
        </p:nvGraphicFramePr>
        <p:xfrm>
          <a:off x="1653412" y="1197546"/>
          <a:ext cx="8888350" cy="5228958"/>
        </p:xfrm>
        <a:graphic>
          <a:graphicData uri="http://schemas.openxmlformats.org/drawingml/2006/table">
            <a:tbl>
              <a:tblPr/>
              <a:tblGrid>
                <a:gridCol w="277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7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3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1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15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15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15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5912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ВЫЯВЛЕНО ПО СТАДИЯМ ПРОЦЕССА (%)</a:t>
                      </a:r>
                    </a:p>
                  </a:txBody>
                  <a:tcPr marL="2001" marR="2001" marT="20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12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нозологическая форма, локализация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выявлено ЗНО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без посмертно (абс.)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I-II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стадии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III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стадия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IV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стадия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абс.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абс.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абс.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10830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5656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52,2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2206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2685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24,8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дети 0-14 лет</a:t>
                      </a:r>
                    </a:p>
                  </a:txBody>
                  <a:tcPr marL="2001" marR="1801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дети 0-17 лет</a:t>
                      </a:r>
                    </a:p>
                  </a:txBody>
                  <a:tcPr marL="2001" marR="1801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губы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91,1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полости рта 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39,5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глотки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37,8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51,9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пищевода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30,1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желудка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695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217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286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41,2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ободочной кишки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823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24,3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216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прямой кишки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715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43,6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166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печени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8,3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85,3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поджелудочной железы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68,5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гортани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35,2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30,4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трахеи, бронхов, лёгкого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1042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531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51,0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костей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59,3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37,0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меланома кожи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71,4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др. новообразований кожи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946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912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96,4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мягких тканей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68,5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13,7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молочной железы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1376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1032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75,0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шейки матки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345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67,5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20,9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11,6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тела матки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431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84,9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яичника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323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47,7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предстательной железы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 Black"/>
                        </a:rPr>
                        <a:t>699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55,4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почки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449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299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66,6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мочевого пузыря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285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217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76,1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щитовидной железы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188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84,7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6,8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8,6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злокач. лимфомы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33,9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лейкозы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144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5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прочие</a:t>
                      </a:r>
                    </a:p>
                  </a:txBody>
                  <a:tcPr marL="1801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612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185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30,2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55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9,0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233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38,1</a:t>
                      </a:r>
                    </a:p>
                  </a:txBody>
                  <a:tcPr marL="2001" marR="2001" marT="2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6C91CE8-3B29-CD46-BD05-A02DBC2B8120}"/>
              </a:ext>
            </a:extLst>
          </p:cNvPr>
          <p:cNvSpPr/>
          <p:nvPr/>
        </p:nvSpPr>
        <p:spPr>
          <a:xfrm>
            <a:off x="12362" y="322592"/>
            <a:ext cx="12195175" cy="386930"/>
          </a:xfrm>
          <a:prstGeom prst="rect">
            <a:avLst/>
          </a:prstGeom>
        </p:spPr>
        <p:txBody>
          <a:bodyPr wrap="square" lIns="108867" tIns="54434" rIns="108867" bIns="54434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СТАДИЯМ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83629E-59A2-5742-963E-4BD54EEC25DD}"/>
              </a:ext>
            </a:extLst>
          </p:cNvPr>
          <p:cNvSpPr txBox="1"/>
          <p:nvPr/>
        </p:nvSpPr>
        <p:spPr>
          <a:xfrm>
            <a:off x="4009355" y="3069754"/>
            <a:ext cx="117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1538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F85032-B68D-6349-A4E2-B1CEEF7772D5}"/>
              </a:ext>
            </a:extLst>
          </p:cNvPr>
          <p:cNvSpPr txBox="1"/>
          <p:nvPr/>
        </p:nvSpPr>
        <p:spPr>
          <a:xfrm>
            <a:off x="5599183" y="2992641"/>
            <a:ext cx="102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719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8CD4530-8855-6C41-841C-8DC0D202E3EF}"/>
              </a:ext>
            </a:extLst>
          </p:cNvPr>
          <p:cNvSpPr/>
          <p:nvPr/>
        </p:nvSpPr>
        <p:spPr>
          <a:xfrm>
            <a:off x="10420842" y="2359377"/>
            <a:ext cx="1656184" cy="1728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3-4 </a:t>
            </a:r>
            <a:r>
              <a:rPr lang="ru-RU" sz="2400" dirty="0"/>
              <a:t>стадия</a:t>
            </a:r>
            <a:r>
              <a:rPr lang="en-US" sz="2400" dirty="0"/>
              <a:t>&gt; </a:t>
            </a:r>
            <a:r>
              <a:rPr lang="ru-RU" sz="24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148337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CF87F321-9A65-F248-9D11-46F944D6B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F71C56F-13C7-C14E-883A-D0A87DDE7390}"/>
              </a:ext>
            </a:extLst>
          </p:cNvPr>
          <p:cNvSpPr/>
          <p:nvPr/>
        </p:nvSpPr>
        <p:spPr>
          <a:xfrm>
            <a:off x="2785219" y="26144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ОДНОГОДИЧНАЯ ЛЕТАЛЬНОСТЬ (%)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E3274244-A723-5F49-ACC7-75C94D440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57352"/>
              </p:ext>
            </p:extLst>
          </p:nvPr>
        </p:nvGraphicFramePr>
        <p:xfrm>
          <a:off x="355228" y="1168541"/>
          <a:ext cx="7818828" cy="542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1945CF7B-B6D1-9048-99C0-31768DED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42238"/>
              </p:ext>
            </p:extLst>
          </p:nvPr>
        </p:nvGraphicFramePr>
        <p:xfrm>
          <a:off x="8407329" y="1040750"/>
          <a:ext cx="3432618" cy="554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Лист" r:id="rId6" imgW="9420229" imgH="11877662" progId="Excel.Sheet.12">
                  <p:embed/>
                </p:oleObj>
              </mc:Choice>
              <mc:Fallback>
                <p:oleObj name="Лист" r:id="rId6" imgW="9420229" imgH="11877662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7329" y="1040750"/>
                        <a:ext cx="3432618" cy="554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Кольцо 5">
            <a:extLst>
              <a:ext uri="{FF2B5EF4-FFF2-40B4-BE49-F238E27FC236}">
                <a16:creationId xmlns="" xmlns:a16="http://schemas.microsoft.com/office/drawing/2014/main" id="{17BF19E6-47EC-434D-9D9A-CAB82EF8E212}"/>
              </a:ext>
            </a:extLst>
          </p:cNvPr>
          <p:cNvSpPr/>
          <p:nvPr/>
        </p:nvSpPr>
        <p:spPr>
          <a:xfrm>
            <a:off x="10468421" y="3463732"/>
            <a:ext cx="576064" cy="561561"/>
          </a:xfrm>
          <a:prstGeom prst="donut">
            <a:avLst>
              <a:gd name="adj" fmla="val 16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E13D68-BACB-8544-BAC9-3502C0962ECF}"/>
              </a:ext>
            </a:extLst>
          </p:cNvPr>
          <p:cNvSpPr txBox="1"/>
          <p:nvPr/>
        </p:nvSpPr>
        <p:spPr>
          <a:xfrm>
            <a:off x="5756301" y="4932489"/>
            <a:ext cx="245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367 человек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F69A11C5-3B53-4149-874B-356844A56167}"/>
              </a:ext>
            </a:extLst>
          </p:cNvPr>
          <p:cNvCxnSpPr>
            <a:cxnSpLocks/>
          </p:cNvCxnSpPr>
          <p:nvPr/>
        </p:nvCxnSpPr>
        <p:spPr>
          <a:xfrm flipV="1">
            <a:off x="8174056" y="3879521"/>
            <a:ext cx="2249498" cy="114925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783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FBED431F-C2EE-154E-996A-BC885C696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9F4F82-C509-DF4E-A474-8FD8A5127D6C}"/>
              </a:ext>
            </a:extLst>
          </p:cNvPr>
          <p:cNvSpPr txBox="1"/>
          <p:nvPr/>
        </p:nvSpPr>
        <p:spPr>
          <a:xfrm>
            <a:off x="3577307" y="261442"/>
            <a:ext cx="570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АКТИВНО (%) 2020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073C72B8-92A1-2F4C-B893-9D57A1DD0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097703"/>
              </p:ext>
            </p:extLst>
          </p:nvPr>
        </p:nvGraphicFramePr>
        <p:xfrm>
          <a:off x="289521" y="1201708"/>
          <a:ext cx="7680274" cy="539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98E5495-E472-004A-99EF-B79416239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30298"/>
              </p:ext>
            </p:extLst>
          </p:nvPr>
        </p:nvGraphicFramePr>
        <p:xfrm>
          <a:off x="8185818" y="1086118"/>
          <a:ext cx="3719835" cy="5223999"/>
        </p:xfrm>
        <a:graphic>
          <a:graphicData uri="http://schemas.openxmlformats.org/drawingml/2006/table">
            <a:tbl>
              <a:tblPr/>
              <a:tblGrid>
                <a:gridCol w="2311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8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9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79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ВЫЯВЛЕНО АКТИВНО (%)</a:t>
                      </a:r>
                    </a:p>
                  </a:txBody>
                  <a:tcPr marL="1980" marR="1980" marT="1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3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нозологическая форма, локализация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взято на учет больных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(абс.)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из них выявлены активно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абс.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10093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3076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30,5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губы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55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49,1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полости рта 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15,3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глотки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9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пищевода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желудка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658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17,2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ободочной кишки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761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32,9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прямой кишки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674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Black"/>
                        </a:rPr>
                        <a:t>31,0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печени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4,8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поджелудочной железы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321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7,2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5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гортани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15,7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трахеи, бронхов, лёгкого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977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24,6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костей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14,8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меланома кожи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96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33,3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др. новообразований кожи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863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52,4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мягких тканей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23,9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молочной железы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1264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591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46,8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шейки матки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150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45,5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тела матки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172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42,9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яичника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304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25,7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7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предстательной железы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29,7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почки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148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36,4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7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мочевого пузыря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39,2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8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щитовидной железы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204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83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40,7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0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злокач. лимфомы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255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21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8,2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лейкозы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4,9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3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прочие</a:t>
                      </a:r>
                    </a:p>
                  </a:txBody>
                  <a:tcPr marL="17818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580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62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10,7</a:t>
                      </a:r>
                    </a:p>
                  </a:txBody>
                  <a:tcPr marL="1980" marR="1980" marT="1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4708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СКРИНИНГ КОЛОРЕКТАЛЬНОГО РАКА:</a:t>
            </a:r>
            <a:b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БЫТЬ ИЛИ НЕ БЫТЬ?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2"/>
          <a:stretch/>
        </p:blipFill>
        <p:spPr bwMode="auto">
          <a:xfrm>
            <a:off x="1679948" y="1557154"/>
            <a:ext cx="8355103" cy="414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2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9D7CDF84-88BD-D34B-9E85-CD2C109C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338-88C8-48E5-AE16-0448403762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Изображение 6" descr="Снимок экрана 2017-09-15 в 11.58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3" y="1512576"/>
            <a:ext cx="8959784" cy="5333570"/>
          </a:xfrm>
          <a:prstGeom prst="rect">
            <a:avLst/>
          </a:prstGeom>
        </p:spPr>
      </p:pic>
      <p:sp>
        <p:nvSpPr>
          <p:cNvPr id="8" name="Выноска со стрелкой вниз 7"/>
          <p:cNvSpPr/>
          <p:nvPr/>
        </p:nvSpPr>
        <p:spPr>
          <a:xfrm>
            <a:off x="6173353" y="1447945"/>
            <a:ext cx="1351366" cy="132869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61" tIns="45731" rIns="91461" bIns="45731" rtlCol="0" anchor="ctr"/>
          <a:lstStyle/>
          <a:p>
            <a:pPr algn="ctr"/>
            <a:r>
              <a:rPr lang="en-US" sz="1867" dirty="0"/>
              <a:t>Treatment</a:t>
            </a:r>
            <a:endParaRPr lang="ru-RU" sz="1867" dirty="0"/>
          </a:p>
          <a:p>
            <a:pPr algn="ctr"/>
            <a:r>
              <a:rPr lang="ru-RU" sz="1867" dirty="0"/>
              <a:t>12%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7395073" y="1447945"/>
            <a:ext cx="1351365" cy="1657721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61" tIns="45731" rIns="91461" bIns="45731" rtlCol="0" anchor="ctr"/>
          <a:lstStyle/>
          <a:p>
            <a:pPr algn="ctr"/>
            <a:r>
              <a:rPr lang="en-US" sz="1867" dirty="0"/>
              <a:t>Risk factors</a:t>
            </a:r>
            <a:endParaRPr lang="ru-RU" sz="1867" dirty="0"/>
          </a:p>
          <a:p>
            <a:pPr algn="ctr"/>
            <a:r>
              <a:rPr lang="ru-RU" sz="1867" dirty="0"/>
              <a:t>35%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667183" y="1216486"/>
            <a:ext cx="1709670" cy="2120637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61" tIns="45731" rIns="91461" bIns="45731" rtlCol="0" anchor="ctr"/>
          <a:lstStyle/>
          <a:p>
            <a:pPr algn="ctr"/>
            <a:r>
              <a:rPr lang="en-US" sz="1867" dirty="0"/>
              <a:t>Screening</a:t>
            </a:r>
            <a:endParaRPr lang="ru-RU" sz="1867" dirty="0"/>
          </a:p>
          <a:p>
            <a:pPr algn="ctr"/>
            <a:r>
              <a:rPr lang="ru-RU" sz="1867" dirty="0"/>
              <a:t>53%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763508B-D273-FC47-8864-0A92AF954E43}"/>
              </a:ext>
            </a:extLst>
          </p:cNvPr>
          <p:cNvSpPr/>
          <p:nvPr/>
        </p:nvSpPr>
        <p:spPr>
          <a:xfrm>
            <a:off x="2569195" y="3334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СКРИНИНГА В ДИНАМИКЕ ЗБОЛЕВАЕМОСТИ И СМЕРТНОСТИ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6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 descr="Белый фон с синим технологий шестиугольника Бесплатные векторы">
            <a:extLst>
              <a:ext uri="{FF2B5EF4-FFF2-40B4-BE49-F238E27FC236}">
                <a16:creationId xmlns="" xmlns:a16="http://schemas.microsoft.com/office/drawing/2014/main" id="{A194814C-ABC5-2A4F-82C7-10F78F48D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81" r="100000">
                        <a14:foregroundMark x1="82907" y1="34066" x2="82907" y2="34066"/>
                        <a14:foregroundMark x1="92173" y1="29451" x2="92173" y2="29451"/>
                        <a14:foregroundMark x1="92013" y1="20220" x2="92013" y2="20220"/>
                        <a14:foregroundMark x1="80671" y1="19780" x2="80671" y2="19780"/>
                        <a14:foregroundMark x1="75080" y1="15824" x2="75080" y2="15824"/>
                        <a14:foregroundMark x1="72843" y1="14286" x2="72843" y2="14286"/>
                        <a14:foregroundMark x1="78115" y1="18242" x2="78115" y2="18242"/>
                        <a14:foregroundMark x1="81629" y1="18242" x2="81629" y2="18242"/>
                        <a14:foregroundMark x1="84665" y1="15824" x2="84665" y2="15824"/>
                        <a14:foregroundMark x1="86422" y1="13846" x2="86422" y2="13846"/>
                        <a14:foregroundMark x1="87700" y1="9231" x2="87700" y2="9231"/>
                        <a14:foregroundMark x1="87220" y1="5055" x2="87220" y2="5055"/>
                        <a14:foregroundMark x1="83866" y1="4615" x2="83866" y2="4615"/>
                        <a14:foregroundMark x1="76997" y1="8352" x2="76997" y2="8352"/>
                        <a14:foregroundMark x1="73482" y1="11868" x2="73323" y2="12527"/>
                        <a14:foregroundMark x1="65655" y1="22418" x2="65655" y2="23297"/>
                        <a14:foregroundMark x1="65655" y1="24835" x2="65655" y2="24835"/>
                        <a14:foregroundMark x1="65176" y1="29670" x2="64696" y2="32747"/>
                        <a14:foregroundMark x1="64058" y1="32747" x2="64058" y2="32747"/>
                        <a14:foregroundMark x1="85463" y1="24176" x2="85463" y2="24176"/>
                        <a14:foregroundMark x1="71406" y1="26154" x2="71406" y2="26154"/>
                        <a14:foregroundMark x1="66294" y1="12308" x2="66294" y2="12308"/>
                        <a14:foregroundMark x1="60543" y1="12308" x2="60543" y2="12308"/>
                        <a14:foregroundMark x1="59425" y1="30549" x2="59425" y2="30549"/>
                        <a14:foregroundMark x1="60703" y1="12308" x2="59425" y2="30769"/>
                        <a14:foregroundMark x1="97444" y1="16264" x2="97444" y2="16264"/>
                        <a14:foregroundMark x1="97444" y1="16703" x2="94409" y2="67033"/>
                        <a14:foregroundMark x1="97444" y1="16264" x2="92492" y2="0"/>
                        <a14:foregroundMark x1="75240" y1="16044" x2="50479" y2="98681"/>
                        <a14:foregroundMark x1="71406" y1="26813" x2="49681" y2="0"/>
                        <a14:foregroundMark x1="59585" y1="30110" x2="50000" y2="24615"/>
                        <a14:foregroundMark x1="60224" y1="21319" x2="50160" y2="10989"/>
                        <a14:backgroundMark x1="51278" y1="9231" x2="51278" y2="9231"/>
                        <a14:backgroundMark x1="56070" y1="879" x2="56070" y2="879"/>
                        <a14:backgroundMark x1="65655" y1="1758" x2="65655" y2="1758"/>
                        <a14:backgroundMark x1="51278" y1="34066" x2="51278" y2="3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69795" y="1086117"/>
            <a:ext cx="4223917" cy="57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52907"/>
              </p:ext>
            </p:extLst>
          </p:nvPr>
        </p:nvGraphicFramePr>
        <p:xfrm>
          <a:off x="263590" y="997710"/>
          <a:ext cx="8945762" cy="489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5932267" y="3043982"/>
            <a:ext cx="2696339" cy="831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9" tIns="45729" rIns="45729" bIns="45729" numCol="1" spcCol="28575" rtlCol="0" anchor="t">
            <a:spAutoFit/>
          </a:bodyPr>
          <a:lstStyle/>
          <a:p>
            <a:pPr algn="ctr" latinLnBrk="1" hangingPunct="0"/>
            <a:r>
              <a:rPr lang="ru-RU" sz="1600" b="1" dirty="0"/>
              <a:t>Центр скрининга </a:t>
            </a:r>
          </a:p>
          <a:p>
            <a:pPr algn="ctr" latinLnBrk="1" hangingPunct="0"/>
            <a:r>
              <a:rPr lang="ru-RU" sz="1600" b="1" dirty="0"/>
              <a:t>на базе РКОД </a:t>
            </a:r>
          </a:p>
          <a:p>
            <a:pPr latinLnBrk="1" hangingPunct="0"/>
            <a:endParaRPr lang="ru-RU" sz="1600" dirty="0"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2885" y="1374600"/>
            <a:ext cx="461707" cy="4321480"/>
          </a:xfrm>
          <a:prstGeom prst="rect">
            <a:avLst/>
          </a:prstGeom>
          <a:noFill/>
        </p:spPr>
        <p:txBody>
          <a:bodyPr vert="vert270" wrap="square" lIns="91461" tIns="45731" rIns="91461" bIns="45731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обмен</a:t>
            </a: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H="1">
            <a:off x="6352033" y="1701202"/>
            <a:ext cx="23053" cy="338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5953571" y="1701202"/>
            <a:ext cx="4215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5953571" y="2759119"/>
            <a:ext cx="4215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5953571" y="3717826"/>
            <a:ext cx="4215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953571" y="5086361"/>
            <a:ext cx="4215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Левая фигурная скобка 2"/>
          <p:cNvSpPr/>
          <p:nvPr/>
        </p:nvSpPr>
        <p:spPr>
          <a:xfrm>
            <a:off x="2269428" y="3459490"/>
            <a:ext cx="432148" cy="2090458"/>
          </a:xfrm>
          <a:prstGeom prst="leftBrace">
            <a:avLst/>
          </a:prstGeom>
          <a:ln w="28575" cmpd="sng">
            <a:solidFill>
              <a:srgbClr val="D96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61" tIns="45731" rIns="91461" bIns="45731" rtlCol="0" anchor="ctr"/>
          <a:lstStyle/>
          <a:p>
            <a:pPr algn="ctr"/>
            <a:endParaRPr lang="ru-RU" sz="3201">
              <a:solidFill>
                <a:prstClr val="black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2280280" y="1320991"/>
            <a:ext cx="432148" cy="1800615"/>
          </a:xfrm>
          <a:prstGeom prst="leftBrace">
            <a:avLst/>
          </a:prstGeom>
          <a:ln w="28575" cmpd="sng">
            <a:solidFill>
              <a:srgbClr val="D96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61" tIns="45731" rIns="91461" bIns="45731" rtlCol="0" anchor="ctr"/>
          <a:lstStyle/>
          <a:p>
            <a:pPr algn="ctr"/>
            <a:endParaRPr lang="ru-RU" sz="3201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070" y="4181542"/>
            <a:ext cx="1531231" cy="646353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960" y="1898121"/>
            <a:ext cx="1659471" cy="646353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5" name="Овал 4"/>
          <p:cNvSpPr/>
          <p:nvPr/>
        </p:nvSpPr>
        <p:spPr>
          <a:xfrm rot="16200000">
            <a:off x="5938237" y="3069518"/>
            <a:ext cx="2463606" cy="82251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9" tIns="45729" rIns="45729" bIns="45729" numCol="1" spcCol="28575" rtlCol="0" anchor="ctr">
            <a:spAutoFit/>
          </a:bodyPr>
          <a:lstStyle/>
          <a:p>
            <a:pPr latinLnBrk="1" hangingPunct="0"/>
            <a:endParaRPr lang="ru-RU" sz="3201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7800334" y="2740164"/>
            <a:ext cx="4131251" cy="3540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61" tIns="45731" rIns="91461" bIns="4573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Целевая группа – мужчины и женщины  возрастная группа 49-74 лет.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Два этапа скрининга.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a typeface="Calibri"/>
                <a:cs typeface="Times New Roman"/>
              </a:rPr>
              <a:t>I</a:t>
            </a:r>
            <a:r>
              <a:rPr lang="ru-RU" sz="1600" dirty="0">
                <a:ea typeface="Calibri"/>
                <a:cs typeface="Times New Roman"/>
              </a:rPr>
              <a:t> этап  иммунохимический анализ кала на скрытую кровь,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проводится в рамках диспансеризации взрослого населения.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a typeface="Calibri"/>
                <a:cs typeface="Times New Roman"/>
              </a:rPr>
              <a:t>II</a:t>
            </a:r>
            <a:r>
              <a:rPr lang="ru-RU" sz="1600" dirty="0">
                <a:ea typeface="Calibri"/>
                <a:cs typeface="Times New Roman"/>
              </a:rPr>
              <a:t> этап</a:t>
            </a:r>
            <a:r>
              <a:rPr lang="en-US" sz="1600" dirty="0"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  <a:cs typeface="Times New Roman"/>
              </a:rPr>
              <a:t>проводится при положительном анализе теста  -  колоноскопия.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80298" y="1251516"/>
            <a:ext cx="4842729" cy="338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61" tIns="45731" rIns="91461" bIns="45731">
            <a:spAutoFit/>
          </a:bodyPr>
          <a:lstStyle/>
          <a:p>
            <a:pPr algn="ctr"/>
            <a:r>
              <a:rPr lang="ru-RU" sz="1600" b="1" i="1" dirty="0"/>
              <a:t>Старт программы в 2018 году (УФА)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9575129" y="1859828"/>
            <a:ext cx="384132" cy="6338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BB2A7B4-95CE-6443-ADF2-82746EFDBD0A}"/>
              </a:ext>
            </a:extLst>
          </p:cNvPr>
          <p:cNvSpPr/>
          <p:nvPr/>
        </p:nvSpPr>
        <p:spPr>
          <a:xfrm>
            <a:off x="2569195" y="33345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СКРИНИНГА КОЛОРЕКТАЛЬНОГО РАКА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28024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1783334</TotalTime>
  <Words>1261</Words>
  <Application>Microsoft Office PowerPoint</Application>
  <PresentationFormat>Произвольный</PresentationFormat>
  <Paragraphs>561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Z_1_Президиум Правительство_509_16x9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СКРИНИНГ КОЛОРЕКТАЛЬНОГО РАКА: БЫТЬ ИЛИ НЕ БЫТЬ?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Эльвира Х. Киранова</cp:lastModifiedBy>
  <cp:revision>557</cp:revision>
  <cp:lastPrinted>2021-03-29T03:43:15Z</cp:lastPrinted>
  <dcterms:created xsi:type="dcterms:W3CDTF">2020-09-18T12:06:36Z</dcterms:created>
  <dcterms:modified xsi:type="dcterms:W3CDTF">2021-12-17T11:04:13Z</dcterms:modified>
</cp:coreProperties>
</file>