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85" r:id="rId3"/>
    <p:sldId id="270" r:id="rId4"/>
    <p:sldId id="271" r:id="rId5"/>
    <p:sldId id="272" r:id="rId6"/>
    <p:sldId id="279" r:id="rId7"/>
    <p:sldId id="286" r:id="rId8"/>
    <p:sldId id="287" r:id="rId9"/>
    <p:sldId id="288" r:id="rId10"/>
    <p:sldId id="289" r:id="rId11"/>
    <p:sldId id="296" r:id="rId12"/>
    <p:sldId id="290" r:id="rId13"/>
    <p:sldId id="298" r:id="rId14"/>
    <p:sldId id="297" r:id="rId15"/>
    <p:sldId id="291" r:id="rId16"/>
    <p:sldId id="295" r:id="rId17"/>
    <p:sldId id="292" r:id="rId18"/>
    <p:sldId id="293" r:id="rId19"/>
    <p:sldId id="294" r:id="rId20"/>
    <p:sldId id="276" r:id="rId21"/>
    <p:sldId id="277" r:id="rId22"/>
    <p:sldId id="280" r:id="rId23"/>
    <p:sldId id="299" r:id="rId24"/>
    <p:sldId id="300" r:id="rId25"/>
    <p:sldId id="281" r:id="rId26"/>
    <p:sldId id="30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B902D8B-16F1-4105-A6B8-29C4C5818A62}">
          <p14:sldIdLst>
            <p14:sldId id="283"/>
            <p14:sldId id="285"/>
            <p14:sldId id="270"/>
            <p14:sldId id="271"/>
            <p14:sldId id="272"/>
            <p14:sldId id="279"/>
            <p14:sldId id="286"/>
            <p14:sldId id="287"/>
            <p14:sldId id="288"/>
            <p14:sldId id="289"/>
            <p14:sldId id="296"/>
            <p14:sldId id="290"/>
            <p14:sldId id="298"/>
            <p14:sldId id="297"/>
            <p14:sldId id="291"/>
            <p14:sldId id="295"/>
            <p14:sldId id="292"/>
            <p14:sldId id="293"/>
            <p14:sldId id="294"/>
            <p14:sldId id="276"/>
            <p14:sldId id="277"/>
            <p14:sldId id="280"/>
            <p14:sldId id="299"/>
            <p14:sldId id="300"/>
            <p14:sldId id="281"/>
            <p14:sldId id="301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9" autoAdjust="0"/>
  </p:normalViewPr>
  <p:slideViewPr>
    <p:cSldViewPr snapToGrid="0">
      <p:cViewPr varScale="1">
        <p:scale>
          <a:sx n="108" d="100"/>
          <a:sy n="108" d="100"/>
        </p:scale>
        <p:origin x="-566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DBE03-3489-4E93-8EC4-D7805C7DC5D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1B33-62F2-43B8-95DC-D5F88D255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9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2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3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0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7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0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0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8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B1B33-62F2-43B8-95DC-D5F88D25545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9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CBA18-540E-4A9D-9375-349F1172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8FB989-4A7D-454E-9A3A-A25BDEAA2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3378E7-CBB8-45F5-B049-CD985A50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C87306-EED2-4AAC-B4D0-C12B3F37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0837A1-6AC4-4B79-85D5-DEA52C19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7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175F3F-2987-47F5-BE96-92592E79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A6A492-04F2-46C3-B307-3BEB1BBB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261397-66A7-40F9-AC65-4180BE81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169BAE-6F99-4608-A30C-C84F3F7B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3F7A85-6570-4579-B5B9-6A91FBBE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3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836C06F-4B6F-4988-AF8F-B14C00622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15D636-91F1-4A1B-952B-C36DD6E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CD2A49-C06E-4905-90EE-3FDF3779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CD131F-F3BE-4F5E-93D4-7E3B999F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130552-CAC8-48ED-9B7F-1DAF9D38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5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09745-C4F3-4797-8EDC-90856533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C3EDAC-4FB5-4683-B81E-B393509D3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2FE774-A31F-4E5A-8436-D17E67E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7D18C1-6FAE-42F6-BCD6-ECB8ACE0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F342B3-29F8-4252-B244-A59FA27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0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ABE36-A229-454A-BEC5-76DD9096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F0792A-600C-4C12-964F-51145012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55C69E-834E-4BD4-A83F-72C38BB6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B6EA5F-B4D3-4A6B-8E25-B4ABE93A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80D506-E917-49BD-AB6E-804D34D5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481AA0-9226-4439-8695-10DABFCB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A3094-1560-43A4-A9A4-713BAD67C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0E0BD7-4CC4-4C9D-9490-6A60AE920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F998F2-B7BC-4B48-A820-6B800D4C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438DD0-7A71-4B52-9AFC-22D3C705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180BFD-8CC3-4F6B-97A2-88716C41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CDAAC6-C010-426F-B428-806A1EA4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4E210C-D528-4E73-A2A1-50DB1A63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3376D1-E1E0-4073-AAA5-5F4D95E9F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9CFAF4-4D18-4235-AA7C-5FA015D9D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5792906-A33B-47AF-966A-368F7AB44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8447F43-628B-464B-A9E4-D5CAC908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36959E-80F1-48AA-ADB9-1A81FE88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ED66C79-1976-4BFC-AC8D-E6541D0D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19DD0-2CB1-4989-BBA3-62375CCA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B8C8299-342D-4068-ACD2-7FD76574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E4397B-BF11-49A9-8DAF-15590B39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662BA2-00D9-4F44-928A-7194394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2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39BA367-8A99-4F58-A554-DB5B2F98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2DFC376-1AF6-44FF-A91D-15E1D79B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F15BD6-B9A0-42C5-B0ED-26F52A33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5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D02C9-B8CF-45C6-B6A8-06CC2E87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2E3F4C-25EF-433C-AE81-176B1E39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34E058-1854-4AB0-82EB-304582394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5C9E06-72D6-4D13-AEFA-B6F99403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F70E8E-DBDB-43B7-BB65-8AA7AF0F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E4989F-9C7F-4DEF-A726-4D079697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7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7EB12E-83DC-4D9E-8ADC-8EC2FB8B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63E2317-5C5A-45C7-A115-F81B16C00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1AD17-DB4F-48B4-BDEB-A6FAF22C6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07F4D1-F221-42B4-B52B-10250ADC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1328E5-C968-4564-9453-97A47635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12A3A8-FCDD-4A72-9F03-0E75E493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771378-6A24-4EAD-98F2-B68BB1C8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9DF59D-F324-47D3-AB49-EE9566D3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3BC1A2-8A83-48F5-9AA9-EB5EE7657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7C669-88B8-4D7A-9CB6-40D3BDBBA923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7DD08B-45A7-454C-9654-26CF78815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BFD623-10B9-4CBA-8F3E-6E4A2F7E6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53A9-25C7-4F84-9544-BA9C3AF71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0" y="2796818"/>
            <a:ext cx="12192000" cy="1452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Спецпроект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Интерактивная карта </a:t>
            </a:r>
            <a:endParaRPr lang="ru-RU" sz="4800" b="1" dirty="0" smtClean="0">
              <a:solidFill>
                <a:schemeClr val="accent5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опасных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объектов Курской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области»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Редакция. Тезисы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506583" y="1325126"/>
            <a:ext cx="906628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опасных объектов появилась в Курской области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Жители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Курской области могут сообщить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опасных объектах с помощью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соцсетей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портала «Действуем вместе» и чат-бота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опасных объектов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инструмент для работы ПСО «Лиза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внесённых на карту объектов растёт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инструмент для комитета региональной безопасности Курской области в вопросах приведения в безопасное состояние объектов (ликвидация, ремонт, закрытие доступа)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2479137"/>
            <a:ext cx="457451" cy="383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3583023"/>
            <a:ext cx="457451" cy="3831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4394660"/>
            <a:ext cx="457451" cy="3831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5458861"/>
            <a:ext cx="457451" cy="3831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1355732"/>
            <a:ext cx="457451" cy="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0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Редакция. Тезисы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593670" y="1325126"/>
            <a:ext cx="89791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Губернатор высоко оценил «Карту опасных объектов»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обнаружили и прислали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внесения на карту уже более 200 опасных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«Карты опасных объектов» приведены в безопасное состояние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объектов с карты ликвидировано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позитивно оценили работу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сфере региональной безопасности после запуска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Карты опасных объектов»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2055813"/>
            <a:ext cx="457451" cy="3831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2857001"/>
            <a:ext cx="457451" cy="3831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3715794"/>
            <a:ext cx="457451" cy="3831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4665028"/>
            <a:ext cx="457451" cy="3831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5527833"/>
            <a:ext cx="457451" cy="383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1324954"/>
            <a:ext cx="457451" cy="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риски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905691" y="1504956"/>
            <a:ext cx="75154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ОТСУТСТВИЕ ДОСТАТОЧНОГО ФИНАНСИРОВАНИЯ ДЛЯ ПОЛНОЦЕННОЙ РЕАЛИЗАЦИИ ПРОЕКТА</a:t>
            </a:r>
          </a:p>
          <a:p>
            <a:pPr lvl="0"/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endParaRPr lang="ru-RU" sz="2400" b="1" dirty="0" smtClean="0"/>
          </a:p>
          <a:p>
            <a:r>
              <a:rPr lang="ru-RU" sz="2400" b="1" dirty="0" smtClean="0"/>
              <a:t>Отработка. Тезисы</a:t>
            </a:r>
          </a:p>
          <a:p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Работа </a:t>
            </a:r>
            <a:r>
              <a:rPr lang="ru-RU" sz="2000" dirty="0"/>
              <a:t>с картой </a:t>
            </a:r>
            <a:r>
              <a:rPr lang="ru-RU" sz="2000" dirty="0" smtClean="0"/>
              <a:t>продолжается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Пользователи </a:t>
            </a:r>
            <a:r>
              <a:rPr lang="ru-RU" sz="2000" dirty="0"/>
              <a:t>продолжают сообщать об опасных объектах, данные вносятся на </a:t>
            </a:r>
            <a:r>
              <a:rPr lang="ru-RU" sz="2000" dirty="0" smtClean="0"/>
              <a:t>карту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dirty="0"/>
              <a:t>- Карта находится в стадии разработки, присылайте </a:t>
            </a:r>
            <a:r>
              <a:rPr lang="ru-RU" sz="2000" dirty="0" smtClean="0"/>
              <a:t>сведения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риски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905690" y="1504956"/>
            <a:ext cx="101716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Утечка данных в Сеть </a:t>
            </a:r>
            <a:endParaRPr lang="ru-RU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молодёжь может воспользоваться как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руководством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действию)</a:t>
            </a:r>
          </a:p>
          <a:p>
            <a:pPr lvl="0"/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endParaRPr lang="ru-RU" sz="2400" b="1" dirty="0" smtClean="0"/>
          </a:p>
          <a:p>
            <a:r>
              <a:rPr lang="ru-RU" sz="2400" b="1" dirty="0" smtClean="0"/>
              <a:t>Отработка. Тезисы</a:t>
            </a:r>
          </a:p>
          <a:p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Утечка </a:t>
            </a:r>
            <a:r>
              <a:rPr lang="ru-RU" dirty="0"/>
              <a:t>данных с карты опасных объектов произошла после </a:t>
            </a:r>
            <a:r>
              <a:rPr lang="en-US" dirty="0" err="1"/>
              <a:t>DDos</a:t>
            </a:r>
            <a:r>
              <a:rPr lang="ru-RU" dirty="0"/>
              <a:t>-атаки портала. </a:t>
            </a:r>
            <a:endParaRPr lang="ru-RU" dirty="0" smtClean="0"/>
          </a:p>
          <a:p>
            <a:r>
              <a:rPr lang="ru-RU" dirty="0" smtClean="0"/>
              <a:t>     Работа восстановлена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общее пользование попали данные о закрытых опасных объектов. Общее число – 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Пользователи </a:t>
            </a:r>
            <a:r>
              <a:rPr lang="ru-RU" dirty="0"/>
              <a:t>узнали, какие опасные объекты в регионе уже </a:t>
            </a:r>
            <a:r>
              <a:rPr lang="ru-RU" dirty="0" smtClean="0"/>
              <a:t>ликвидировали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   Усилены </a:t>
            </a:r>
            <a:r>
              <a:rPr lang="ru-RU" dirty="0"/>
              <a:t>меры по защите данных «Карты опасных объектов»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риски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905691" y="1504956"/>
            <a:ext cx="102064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</a:rPr>
              <a:t>Неоперативная ликвидация опасных объектов </a:t>
            </a:r>
          </a:p>
          <a:p>
            <a:pPr lvl="0"/>
            <a:endParaRPr lang="ru-RU" sz="2400" b="1" dirty="0" smtClean="0">
              <a:solidFill>
                <a:srgbClr val="0070C0"/>
              </a:solidFill>
            </a:endParaRPr>
          </a:p>
          <a:p>
            <a:pPr lvl="0"/>
            <a:endParaRPr lang="ru-RU" sz="2400" b="1" dirty="0" smtClean="0"/>
          </a:p>
          <a:p>
            <a:r>
              <a:rPr lang="ru-RU" sz="2400" b="1" dirty="0" smtClean="0"/>
              <a:t>Отработка. Тезисы</a:t>
            </a:r>
          </a:p>
          <a:p>
            <a:endParaRPr lang="ru-RU" sz="2400" b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Продолжаются </a:t>
            </a:r>
            <a:r>
              <a:rPr lang="ru-RU" dirty="0"/>
              <a:t>работы по ликвидации опасных объектов по адресам</a:t>
            </a:r>
            <a:r>
              <a:rPr lang="ru-RU" dirty="0" smtClean="0"/>
              <a:t>______-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Закрыто </a:t>
            </a:r>
            <a:r>
              <a:rPr lang="ru-RU" dirty="0"/>
              <a:t>____ опасных </a:t>
            </a:r>
            <a:r>
              <a:rPr lang="ru-RU" dirty="0" smtClean="0"/>
              <a:t>объектов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ходе рейда проверено качество проведённых работ по приведению в безопасное состояние объектов с </a:t>
            </a:r>
            <a:r>
              <a:rPr lang="ru-RU" dirty="0" smtClean="0"/>
              <a:t>карты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- «Скорость ликвидации опасных объектов будет расти», - комитет региональной безопасности.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30" y="179573"/>
            <a:ext cx="5218352" cy="394071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4" y="4299855"/>
            <a:ext cx="2185851" cy="21858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1" y="4299855"/>
            <a:ext cx="2185851" cy="21858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70" y="4299856"/>
            <a:ext cx="2185851" cy="21858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10" y="4299856"/>
            <a:ext cx="2185851" cy="2185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1" y="4299857"/>
            <a:ext cx="2185851" cy="21858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4" y="1027467"/>
            <a:ext cx="2798423" cy="27984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86" y="1027467"/>
            <a:ext cx="2795834" cy="27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6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7" y="1460500"/>
            <a:ext cx="9277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Разрабатывается логотип для карты опасных объектов. </a:t>
            </a:r>
            <a:endParaRPr lang="ru-RU" sz="2000" b="1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r>
              <a:rPr lang="ru-RU" b="1" dirty="0"/>
              <a:t>Планы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Карточки </a:t>
            </a:r>
            <a:r>
              <a:rPr lang="ru-RU" dirty="0"/>
              <a:t>с «цифрой дня» по внесённым на карту объектам, закрытым </a:t>
            </a:r>
            <a:r>
              <a:rPr lang="ru-RU" dirty="0" smtClean="0"/>
              <a:t>объектам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Карточки </a:t>
            </a:r>
            <a:r>
              <a:rPr lang="ru-RU" dirty="0"/>
              <a:t>с мерами безопасности рядом с опасными </a:t>
            </a:r>
            <a:r>
              <a:rPr lang="ru-RU" dirty="0" smtClean="0"/>
              <a:t>объектами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Карточки </a:t>
            </a:r>
            <a:r>
              <a:rPr lang="ru-RU" dirty="0"/>
              <a:t>«Как сообщить об опасных объектах в ЦУР»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Релизы </a:t>
            </a:r>
            <a:r>
              <a:rPr lang="ru-RU" dirty="0"/>
              <a:t>по отработке </a:t>
            </a:r>
            <a:r>
              <a:rPr lang="ru-RU" dirty="0" smtClean="0"/>
              <a:t>тезисов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Фото </a:t>
            </a:r>
            <a:r>
              <a:rPr lang="ru-RU" dirty="0"/>
              <a:t>с закрытых объектов с </a:t>
            </a:r>
            <a:r>
              <a:rPr lang="ru-RU" dirty="0" err="1" smtClean="0"/>
              <a:t>брендированием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Карточки </a:t>
            </a:r>
            <a:r>
              <a:rPr lang="ru-RU" dirty="0"/>
              <a:t>с цитатами ВДЛ и руководителя комитета региональной </a:t>
            </a:r>
            <a:r>
              <a:rPr lang="ru-RU" dirty="0" smtClean="0"/>
              <a:t>безопасности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1499106"/>
            <a:ext cx="457451" cy="3831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2306023"/>
            <a:ext cx="457451" cy="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35429" y="2124891"/>
            <a:ext cx="11173097" cy="1101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5429" y="4034073"/>
            <a:ext cx="11173097" cy="1521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1445623" y="337538"/>
            <a:ext cx="3727268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838200" y="1547792"/>
            <a:ext cx="2188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контента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6" y="293190"/>
            <a:ext cx="457451" cy="383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3864430" y="1547792"/>
            <a:ext cx="331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7609115" y="1547792"/>
            <a:ext cx="331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Каналы продвижения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838200" y="2490913"/>
            <a:ext cx="1830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3864430" y="2329894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м/ж, от 16 лет, Курская область, с детьми/без детей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7609115" y="2222172"/>
            <a:ext cx="3744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СМИ, сообщества СМИ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неофициальные/официальные сообщества региона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838200" y="3415508"/>
            <a:ext cx="244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 «цифра дня»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3864430" y="3312677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м/ж, от 21 лет, Курская область, с детьми/без детей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7609115" y="3225939"/>
            <a:ext cx="3744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(неофициальные/официальные сообщества региона,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таргет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районы, в которых были закрыты объекты)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838200" y="4533192"/>
            <a:ext cx="231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 с мерами безопасности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3864430" y="4533192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м/ж, от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до 50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лет, Курская область, с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7609115" y="4210026"/>
            <a:ext cx="37446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СМИ, официальные/неофициальные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паблики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таргет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пользователей с детьми, пользователей, состоящих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пабликах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 и детских садов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838200" y="5729712"/>
            <a:ext cx="247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 «Как сообщить об опасных объектах в ЦУР»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3864430" y="5729712"/>
            <a:ext cx="27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м/ж, от 18 до 55 лет, Курская область, с детьми/без детей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7609115" y="5837433"/>
            <a:ext cx="374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СМИ, максимальный охват</a:t>
            </a:r>
          </a:p>
        </p:txBody>
      </p:sp>
    </p:spTree>
    <p:extLst>
      <p:ext uri="{BB962C8B-B14F-4D97-AF65-F5344CB8AC3E}">
        <p14:creationId xmlns:p14="http://schemas.microsoft.com/office/powerpoint/2010/main" val="313286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Дальнейшая работа по проекту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7" y="963353"/>
            <a:ext cx="9277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Продолжение наполнения карты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информацией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Доработка карты с учётом данных фокус-группы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опроса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Закрытие объектов, внесённых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карту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Информкампания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работе с Картой опасных объектов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999487"/>
            <a:ext cx="376863" cy="315663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90744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кампания и её продвижение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7" y="4049616"/>
            <a:ext cx="9277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Генерация тем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(согласно дорожной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карте + ситуационные)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контента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(карточки, релизы, статьи, публикации, фотоотчёты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в СМИ 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(сотрудничество с комитетом региональной безопасности, комитетом информации и печати Курской области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Корректировка кампании в связи с получением результатов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социологических опросов и аналитики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1584815"/>
            <a:ext cx="376863" cy="315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2116790"/>
            <a:ext cx="376863" cy="3156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2665472"/>
            <a:ext cx="376863" cy="3156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4107099"/>
            <a:ext cx="376863" cy="3156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4637117"/>
            <a:ext cx="376863" cy="3156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5284060"/>
            <a:ext cx="376863" cy="3156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" y="6010140"/>
            <a:ext cx="376863" cy="3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6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популярные вопросы экспертов?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7" y="1027906"/>
            <a:ext cx="927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ПРОДВИГАТЬ КАРТУ?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2055813"/>
            <a:ext cx="457451" cy="383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6" y="2055813"/>
            <a:ext cx="9476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заинтересованность пользователей в закрытии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данных о повышении оперативности отработки опасных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релизов с цифрами, иллюстрирующими ситуацию по работе 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картой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Через призму участия пользователей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жителей региона в наполнении карты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2968484"/>
            <a:ext cx="457451" cy="3831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4021810"/>
            <a:ext cx="457451" cy="383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5134539"/>
            <a:ext cx="457451" cy="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9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140" y="316119"/>
            <a:ext cx="9912274" cy="85673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 «Интерактивная карта опасных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объектов 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Курской области»</a:t>
            </a:r>
            <a:endParaRPr lang="ru-RU" sz="2500" dirty="0">
              <a:solidFill>
                <a:schemeClr val="accent5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l"/>
            <a:endParaRPr lang="ru-RU" sz="11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F2501D-2B98-463B-BC48-C7CBC04E796F}"/>
              </a:ext>
            </a:extLst>
          </p:cNvPr>
          <p:cNvSpPr txBox="1"/>
          <p:nvPr/>
        </p:nvSpPr>
        <p:spPr>
          <a:xfrm>
            <a:off x="900728" y="1058958"/>
            <a:ext cx="11938461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«Интерактивная карта опасных </a:t>
            </a: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объектов 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Курской области» - это проект, реализуемый в рамках сотрудничества</a:t>
            </a:r>
          </a:p>
          <a:p>
            <a:pPr>
              <a:lnSpc>
                <a:spcPts val="2000"/>
              </a:lnSpc>
            </a:pP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с поисково-спасательным отрядом «Лиза </a:t>
            </a:r>
            <a:r>
              <a:rPr lang="ru-RU" dirty="0" err="1">
                <a:latin typeface="PT Sans" panose="020B0503020203020204" pitchFamily="34" charset="-52"/>
                <a:ea typeface="PT Sans" panose="020B0503020203020204" pitchFamily="34" charset="-52"/>
              </a:rPr>
              <a:t>Алерт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». Совместно с ведомствами, жителями региона</a:t>
            </a:r>
          </a:p>
          <a:p>
            <a:pPr>
              <a:lnSpc>
                <a:spcPts val="2000"/>
              </a:lnSpc>
            </a:pP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собираются данные об опасных объектах, которые вносятся на карту. В результате программный продукт</a:t>
            </a:r>
          </a:p>
          <a:p>
            <a:pPr>
              <a:lnSpc>
                <a:spcPts val="2000"/>
              </a:lnSpc>
            </a:pP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позволяет выполнить сразу несколько задач, касающихся безопасности граждан.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D266C0-D13A-4457-899A-A868F14016DF}"/>
              </a:ext>
            </a:extLst>
          </p:cNvPr>
          <p:cNvSpPr txBox="1"/>
          <p:nvPr/>
        </p:nvSpPr>
        <p:spPr>
          <a:xfrm>
            <a:off x="839433" y="2373042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Задачи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9" y="3266328"/>
            <a:ext cx="356617" cy="2987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A52A58F-1F0D-4EE9-A9AD-995DCAD34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7" y="4172484"/>
            <a:ext cx="356617" cy="2987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283829" y="2947905"/>
            <a:ext cx="4042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Сокращение времени поиска</a:t>
            </a:r>
          </a:p>
          <a:p>
            <a:r>
              <a:rPr lang="ru-RU" dirty="0"/>
              <a:t>пропавших людей (в первую очередь</a:t>
            </a:r>
          </a:p>
          <a:p>
            <a:r>
              <a:rPr lang="ru-RU" dirty="0"/>
              <a:t>поисковики обследуют опасные места)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F3998F-4CC0-4D00-8FFE-7603331640CA}"/>
              </a:ext>
            </a:extLst>
          </p:cNvPr>
          <p:cNvSpPr txBox="1"/>
          <p:nvPr/>
        </p:nvSpPr>
        <p:spPr>
          <a:xfrm>
            <a:off x="1283829" y="3890950"/>
            <a:ext cx="45923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Сокращение числа опасных мест</a:t>
            </a:r>
          </a:p>
          <a:p>
            <a:pPr>
              <a:lnSpc>
                <a:spcPts val="2000"/>
              </a:lnSpc>
            </a:pPr>
            <a:r>
              <a:rPr lang="ru-RU" dirty="0"/>
              <a:t>(данные об опасных местах отправляются</a:t>
            </a:r>
          </a:p>
          <a:p>
            <a:pPr>
              <a:lnSpc>
                <a:spcPts val="2000"/>
              </a:lnSpc>
            </a:pPr>
            <a:r>
              <a:rPr lang="ru-RU" dirty="0"/>
              <a:t>ответственным исполнителям на отработку)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20149AD-BD86-4CD5-9678-A2D9AC7C6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9" y="4951397"/>
            <a:ext cx="356617" cy="2987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40D8FA-5961-4EFC-89C6-275F1CB6E3E4}"/>
              </a:ext>
            </a:extLst>
          </p:cNvPr>
          <p:cNvSpPr txBox="1"/>
          <p:nvPr/>
        </p:nvSpPr>
        <p:spPr>
          <a:xfrm>
            <a:off x="1257345" y="4772439"/>
            <a:ext cx="329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Проведение профилактических</a:t>
            </a:r>
          </a:p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работ с детьми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0E69A79-8191-4498-AB3C-883D793EE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9" y="5614221"/>
            <a:ext cx="356617" cy="2987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2A01BF-3896-47EB-86DC-6F9AAE7C099B}"/>
              </a:ext>
            </a:extLst>
          </p:cNvPr>
          <p:cNvSpPr txBox="1"/>
          <p:nvPr/>
        </p:nvSpPr>
        <p:spPr>
          <a:xfrm>
            <a:off x="1283829" y="5440409"/>
            <a:ext cx="277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Повышение социальной</a:t>
            </a:r>
          </a:p>
          <a:p>
            <a:pPr lvl="0"/>
            <a:r>
              <a:rPr lang="ru-RU" dirty="0"/>
              <a:t>ответственности взрослых</a:t>
            </a: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xmlns="" id="{B8DE0080-325B-4354-BA10-8554ABAB1147}"/>
              </a:ext>
            </a:extLst>
          </p:cNvPr>
          <p:cNvSpPr/>
          <p:nvPr/>
        </p:nvSpPr>
        <p:spPr>
          <a:xfrm rot="5400000">
            <a:off x="6226061" y="3020609"/>
            <a:ext cx="369332" cy="2464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9B8C59-0DB7-4464-8B2B-6F057004AEE2}"/>
              </a:ext>
            </a:extLst>
          </p:cNvPr>
          <p:cNvSpPr txBox="1"/>
          <p:nvPr/>
        </p:nvSpPr>
        <p:spPr>
          <a:xfrm>
            <a:off x="6287494" y="2375858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Опасные места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xmlns="" id="{3007BDA1-F31E-4048-A6D1-DE9BEE9B05D1}"/>
              </a:ext>
            </a:extLst>
          </p:cNvPr>
          <p:cNvSpPr/>
          <p:nvPr/>
        </p:nvSpPr>
        <p:spPr>
          <a:xfrm rot="5400000">
            <a:off x="6226061" y="3583051"/>
            <a:ext cx="369332" cy="2464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DBB65BEF-B30E-4FA8-9AB2-86A2ABECBAF9}"/>
              </a:ext>
            </a:extLst>
          </p:cNvPr>
          <p:cNvSpPr/>
          <p:nvPr/>
        </p:nvSpPr>
        <p:spPr>
          <a:xfrm rot="5400000">
            <a:off x="6226061" y="4145493"/>
            <a:ext cx="369332" cy="2464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130BD73-4405-4691-9BAD-67E14E039354}"/>
              </a:ext>
            </a:extLst>
          </p:cNvPr>
          <p:cNvSpPr txBox="1"/>
          <p:nvPr/>
        </p:nvSpPr>
        <p:spPr>
          <a:xfrm>
            <a:off x="6566748" y="2959176"/>
            <a:ext cx="394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Заброшенные/недостроенные здания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AC19770-21CE-4C3A-9FB3-558273A62A71}"/>
              </a:ext>
            </a:extLst>
          </p:cNvPr>
          <p:cNvSpPr txBox="1"/>
          <p:nvPr/>
        </p:nvSpPr>
        <p:spPr>
          <a:xfrm>
            <a:off x="6561705" y="3522189"/>
            <a:ext cx="20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Открытые колодцы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970BC4-D470-45F7-9671-15AD715A2E67}"/>
              </a:ext>
            </a:extLst>
          </p:cNvPr>
          <p:cNvSpPr txBox="1"/>
          <p:nvPr/>
        </p:nvSpPr>
        <p:spPr>
          <a:xfrm>
            <a:off x="6561705" y="409908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Свалки</a:t>
            </a: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xmlns="" id="{134C5AE1-7CAA-4E44-A9EF-1335806FE6F8}"/>
              </a:ext>
            </a:extLst>
          </p:cNvPr>
          <p:cNvSpPr/>
          <p:nvPr/>
        </p:nvSpPr>
        <p:spPr>
          <a:xfrm rot="5400000">
            <a:off x="6226061" y="4707756"/>
            <a:ext cx="369332" cy="2464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3D64CA9-8C5F-4A27-A35A-3A18F9ED93E9}"/>
              </a:ext>
            </a:extLst>
          </p:cNvPr>
          <p:cNvSpPr txBox="1"/>
          <p:nvPr/>
        </p:nvSpPr>
        <p:spPr>
          <a:xfrm>
            <a:off x="6561705" y="4649811"/>
            <a:ext cx="323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Открытые крыши многоэтажек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xmlns="" id="{134C5AE1-7CAA-4E44-A9EF-1335806FE6F8}"/>
              </a:ext>
            </a:extLst>
          </p:cNvPr>
          <p:cNvSpPr/>
          <p:nvPr/>
        </p:nvSpPr>
        <p:spPr>
          <a:xfrm rot="5400000">
            <a:off x="6226061" y="5317176"/>
            <a:ext cx="369332" cy="2464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3D64CA9-8C5F-4A27-A35A-3A18F9ED93E9}"/>
              </a:ext>
            </a:extLst>
          </p:cNvPr>
          <p:cNvSpPr txBox="1"/>
          <p:nvPr/>
        </p:nvSpPr>
        <p:spPr>
          <a:xfrm>
            <a:off x="6657894" y="5255743"/>
            <a:ext cx="24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Неосвещенные дороги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xmlns="" id="{134C5AE1-7CAA-4E44-A9EF-1335806FE6F8}"/>
              </a:ext>
            </a:extLst>
          </p:cNvPr>
          <p:cNvSpPr/>
          <p:nvPr/>
        </p:nvSpPr>
        <p:spPr>
          <a:xfrm rot="5400000">
            <a:off x="6231691" y="5863352"/>
            <a:ext cx="369332" cy="2464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3D64CA9-8C5F-4A27-A35A-3A18F9ED93E9}"/>
              </a:ext>
            </a:extLst>
          </p:cNvPr>
          <p:cNvSpPr txBox="1"/>
          <p:nvPr/>
        </p:nvSpPr>
        <p:spPr>
          <a:xfrm>
            <a:off x="6683888" y="5801919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Стаи бродячих собак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6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4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728" y="455062"/>
            <a:ext cx="9144000" cy="40179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Дорожная карта проекта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(часть 2)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60FDA1CA-96AA-4ECE-99EA-EA5A55070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82644"/>
              </p:ext>
            </p:extLst>
          </p:nvPr>
        </p:nvGraphicFramePr>
        <p:xfrm>
          <a:off x="900728" y="1098074"/>
          <a:ext cx="10711263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093">
                  <a:extLst>
                    <a:ext uri="{9D8B030D-6E8A-4147-A177-3AD203B41FA5}">
                      <a16:colId xmlns:a16="http://schemas.microsoft.com/office/drawing/2014/main" xmlns="" val="262727994"/>
                    </a:ext>
                  </a:extLst>
                </a:gridCol>
                <a:gridCol w="2716567">
                  <a:extLst>
                    <a:ext uri="{9D8B030D-6E8A-4147-A177-3AD203B41FA5}">
                      <a16:colId xmlns:a16="http://schemas.microsoft.com/office/drawing/2014/main" xmlns="" val="944763199"/>
                    </a:ext>
                  </a:extLst>
                </a:gridCol>
                <a:gridCol w="3444536">
                  <a:extLst>
                    <a:ext uri="{9D8B030D-6E8A-4147-A177-3AD203B41FA5}">
                      <a16:colId xmlns:a16="http://schemas.microsoft.com/office/drawing/2014/main" xmlns="" val="133069287"/>
                    </a:ext>
                  </a:extLst>
                </a:gridCol>
                <a:gridCol w="3551067">
                  <a:extLst>
                    <a:ext uri="{9D8B030D-6E8A-4147-A177-3AD203B41FA5}">
                      <a16:colId xmlns:a16="http://schemas.microsoft.com/office/drawing/2014/main" xmlns="" val="2712464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Сроки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PT Sans" panose="020B0503020203020204"/>
                        </a:rPr>
                        <a:t>Формат мероприятия</a:t>
                      </a:r>
                      <a:endParaRPr lang="ru-RU" sz="140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PT Sans" panose="020B0503020203020204"/>
                        </a:rPr>
                        <a:t>Тема мероприятия</a:t>
                      </a:r>
                      <a:endParaRPr lang="ru-RU" sz="140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PT Sans" panose="020B0503020203020204"/>
                        </a:rPr>
                        <a:t>Участники </a:t>
                      </a:r>
                      <a:endParaRPr lang="ru-RU" sz="140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000097318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23.03.2021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Демонстрация «Карты опасных объектов» Губернатору Курской области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Демонстрация «Карты» ВДЛ в рамках посещения им ЦУР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ВДЛ </a:t>
                      </a:r>
                      <a:br>
                        <a:rPr lang="ru-RU" sz="1400" dirty="0">
                          <a:effectLst/>
                          <a:latin typeface="PT Sans" panose="020B0503020203020204"/>
                        </a:rPr>
                      </a:br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Заместитель ВДЛ</a:t>
                      </a:r>
                      <a:br>
                        <a:rPr lang="ru-RU" sz="1400" dirty="0">
                          <a:effectLst/>
                          <a:latin typeface="PT Sans" panose="020B0503020203020204"/>
                        </a:rPr>
                      </a:br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Руководитель ЦУР</a:t>
                      </a:r>
                      <a:br>
                        <a:rPr lang="ru-RU" sz="1400" dirty="0">
                          <a:effectLst/>
                          <a:latin typeface="PT Sans" panose="020B0503020203020204"/>
                        </a:rPr>
                      </a:br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ПСО «Лиза </a:t>
                      </a:r>
                      <a:r>
                        <a:rPr lang="ru-RU" sz="1400" dirty="0" err="1">
                          <a:effectLst/>
                          <a:latin typeface="PT Sans" panose="020B0503020203020204"/>
                        </a:rPr>
                        <a:t>Алерт</a:t>
                      </a:r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42802289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13.04. 2021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Старт сотрудничества ЦУР с Мониторинговым центром ОКУ «ЦОД ГО ЧС Курской области» по вопросам выявления опасных объектов на территории Курской области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Обмен данными с Мониторинговым центром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Блок «Редакция»</a:t>
                      </a:r>
                      <a:br>
                        <a:rPr lang="ru-RU" sz="1400" dirty="0">
                          <a:effectLst/>
                          <a:latin typeface="PT Sans" panose="020B0503020203020204"/>
                        </a:rPr>
                      </a:br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Сотрудники Мониторингового центра</a:t>
                      </a:r>
                    </a:p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 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3577039880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14.04.2021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Протокольное поручение 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Протокольное поручение об адресном перечне опасных объектов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ВДЛ 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ЦУР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ОМСУ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202040004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27.04.2021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с ОМСУ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данных о заброшенных и опасных объектах на территории ОМСУ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ОМСУ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Блок «Редакция»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Офис-менеджер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42990676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14.05.2021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 карты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на карту опасных объектов из списков, предоставленных ОМСУ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Разработчики</a:t>
                      </a:r>
                    </a:p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Координатор проектов ЦУР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Блок «Редакция»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0875727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17.05.2021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перечня опасных объектов, предоставление списка ВДЛ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перечня опасных объектов, предоставление списка ВДЛ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ЦУР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Блок «Редакция»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70370708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0728" y="306762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ДОРОЖНАЯ КАРТА ПРОЕКТА (ЧАСТЬ 1)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742" y="82125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4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728" y="455062"/>
            <a:ext cx="9144000" cy="40179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Дорожная карта проекта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(часть 3)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60FDA1CA-96AA-4ECE-99EA-EA5A55070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63786"/>
              </p:ext>
            </p:extLst>
          </p:nvPr>
        </p:nvGraphicFramePr>
        <p:xfrm>
          <a:off x="900728" y="1098074"/>
          <a:ext cx="10711263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093">
                  <a:extLst>
                    <a:ext uri="{9D8B030D-6E8A-4147-A177-3AD203B41FA5}">
                      <a16:colId xmlns:a16="http://schemas.microsoft.com/office/drawing/2014/main" xmlns="" val="262727994"/>
                    </a:ext>
                  </a:extLst>
                </a:gridCol>
                <a:gridCol w="2716567">
                  <a:extLst>
                    <a:ext uri="{9D8B030D-6E8A-4147-A177-3AD203B41FA5}">
                      <a16:colId xmlns:a16="http://schemas.microsoft.com/office/drawing/2014/main" xmlns="" val="944763199"/>
                    </a:ext>
                  </a:extLst>
                </a:gridCol>
                <a:gridCol w="3444536">
                  <a:extLst>
                    <a:ext uri="{9D8B030D-6E8A-4147-A177-3AD203B41FA5}">
                      <a16:colId xmlns:a16="http://schemas.microsoft.com/office/drawing/2014/main" xmlns="" val="133069287"/>
                    </a:ext>
                  </a:extLst>
                </a:gridCol>
                <a:gridCol w="3551067">
                  <a:extLst>
                    <a:ext uri="{9D8B030D-6E8A-4147-A177-3AD203B41FA5}">
                      <a16:colId xmlns:a16="http://schemas.microsoft.com/office/drawing/2014/main" xmlns="" val="2712464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Сроки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PT Sans" panose="020B0503020203020204"/>
                        </a:rPr>
                        <a:t>Формат мероприятия</a:t>
                      </a:r>
                      <a:endParaRPr lang="ru-RU" sz="140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PT Sans" panose="020B0503020203020204"/>
                        </a:rPr>
                        <a:t>Тема мероприятия</a:t>
                      </a:r>
                      <a:endParaRPr lang="ru-RU" sz="140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PT Sans" panose="020B0503020203020204"/>
                        </a:rPr>
                        <a:t>Участники </a:t>
                      </a:r>
                      <a:endParaRPr lang="ru-RU" sz="140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000097318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07.06.2021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руководителя ЦУР на совещании Администрации по теме «Карты опасных объектов»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Предложение присылать опасные объекты в чат-бот ЦУР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ЦУР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283090402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10.06.2021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методических рекомендаций, предоставление заместителю ВДЛ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рекомендаций по ликвидации опасных объектов, участие в рабочей встрече с предоставлением данных заместителю ВДЛ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ВДЛ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ЦУР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Блок «Редакция»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987368524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Протокольное поручение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работе согласно методическим рекомендациям ЦУР по сносу опасных объектов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4202040004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17.06.2021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Рассылка методических рекомендаций ОМСУ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Рассылка методических рекомендаций ОМСУ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Офис-менеджер ЦУР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429906767"/>
                  </a:ext>
                </a:extLst>
              </a:tr>
              <a:tr h="31361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распространение контента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 ТЗ, подготовка и распространение карточек «Правила поведения рядом с опасными объектами»</a:t>
                      </a:r>
                    </a:p>
                    <a:p>
                      <a:pPr algn="l"/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Редакция</a:t>
                      </a:r>
                    </a:p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Дизайнер ЦУР</a:t>
                      </a:r>
                    </a:p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«Продвижение»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339470869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02.07.2021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данных о проведённой ОМСУ работе с опасными объектами 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данных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Sans" panose="020B0503020203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Офис-менеджер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effectLst/>
                          <a:latin typeface="PT Sans" panose="020B0503020203020204"/>
                        </a:rPr>
                        <a:t>Блок «Редакция»</a:t>
                      </a:r>
                      <a:endParaRPr lang="ru-RU" sz="1400" dirty="0">
                        <a:effectLst/>
                        <a:latin typeface="PT Sans" panose="020B0503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20875727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0728" y="306762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ДОРОЖНАЯ КАРТА ПРОЕКТА (ЧАСТЬ 2)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742" y="82125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0728" y="306762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ДОРОЖНАЯ КАРТА ПРОЕКТА (ЧАСТЬ 3)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742" y="82125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9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0728" y="306762"/>
            <a:ext cx="7116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ИНФОРМАЦИОННАЯ КАМПАНИЯ АВГУСТ - ОКТЯБРЬ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742" y="82125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0728" y="306762"/>
            <a:ext cx="7242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ИНФОРМАЦИОННАЯ КАМПАНИЯ НОЯБРЬ - ДЕКАБРЬ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742" y="82125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742" y="82125"/>
            <a:ext cx="1526109" cy="81860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71" y="345123"/>
            <a:ext cx="9144000" cy="40179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КОНТЕНТ-ПЛАН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часть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№1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l"/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9209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742" y="82125"/>
            <a:ext cx="1526109" cy="81860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71" y="345123"/>
            <a:ext cx="9144000" cy="40179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КОНТЕНТ-ПЛАН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часть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№2</a:t>
            </a:r>
            <a:endParaRPr lang="ru-RU" sz="2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657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96818"/>
            <a:ext cx="12192000" cy="1452965"/>
          </a:xfrm>
        </p:spPr>
        <p:txBody>
          <a:bodyPr anchor="ctr">
            <a:noAutofit/>
          </a:bodyPr>
          <a:lstStyle/>
          <a:p>
            <a:r>
              <a:rPr lang="ru-RU" sz="4500" b="1" dirty="0" smtClean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Спасибо за внимание!</a:t>
            </a:r>
            <a:endParaRPr lang="ru-RU" sz="45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3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4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249" y="353712"/>
            <a:ext cx="9144000" cy="40179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Значимость проекта для ВДЛ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F2501D-2B98-463B-BC48-C7CBC04E796F}"/>
              </a:ext>
            </a:extLst>
          </p:cNvPr>
          <p:cNvSpPr txBox="1"/>
          <p:nvPr/>
        </p:nvSpPr>
        <p:spPr>
          <a:xfrm>
            <a:off x="829249" y="955990"/>
            <a:ext cx="9907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 «Интерактивная карта опасных </a:t>
            </a:r>
            <a:r>
              <a:rPr lang="ru-RU" dirty="0" smtClean="0"/>
              <a:t>объектов </a:t>
            </a:r>
            <a:r>
              <a:rPr lang="ru-RU" dirty="0"/>
              <a:t>Курской области» обратил на себя</a:t>
            </a:r>
          </a:p>
          <a:p>
            <a:r>
              <a:rPr lang="ru-RU" dirty="0"/>
              <a:t>внимание губернатора Курской области. Во время посещения ЦУР в марте 2021 года проект</a:t>
            </a:r>
          </a:p>
          <a:p>
            <a:r>
              <a:rPr lang="ru-RU" dirty="0"/>
              <a:t>был презентован главе региона и получил высокую оценку. Он позволит повысить общий уровень</a:t>
            </a:r>
          </a:p>
          <a:p>
            <a:r>
              <a:rPr lang="ru-RU" dirty="0"/>
              <a:t>безопасности в столице региона и на всей его территории.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5CEADB5-2A79-4FF9-880B-B8B02E3E856E}"/>
              </a:ext>
            </a:extLst>
          </p:cNvPr>
          <p:cNvSpPr/>
          <p:nvPr/>
        </p:nvSpPr>
        <p:spPr>
          <a:xfrm>
            <a:off x="6686377" y="2473154"/>
            <a:ext cx="3566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Доступ к «Карте» имеют: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A8A59B4-0059-4166-BD02-40A5801154F3}"/>
              </a:ext>
            </a:extLst>
          </p:cNvPr>
          <p:cNvSpPr txBox="1"/>
          <p:nvPr/>
        </p:nvSpPr>
        <p:spPr>
          <a:xfrm>
            <a:off x="7013358" y="2998258"/>
            <a:ext cx="360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Специалисты ЦУР Курской области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FA7E1238-1CB3-4182-BCAE-DA643C24E1EC}"/>
              </a:ext>
            </a:extLst>
          </p:cNvPr>
          <p:cNvSpPr/>
          <p:nvPr/>
        </p:nvSpPr>
        <p:spPr>
          <a:xfrm>
            <a:off x="6772602" y="3077356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50486123-36F3-4769-A8A9-228B86CEABCD}"/>
              </a:ext>
            </a:extLst>
          </p:cNvPr>
          <p:cNvSpPr/>
          <p:nvPr/>
        </p:nvSpPr>
        <p:spPr>
          <a:xfrm>
            <a:off x="6769976" y="3478314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523F182E-E05B-40E5-A9A3-8BA3A67476FC}"/>
              </a:ext>
            </a:extLst>
          </p:cNvPr>
          <p:cNvSpPr/>
          <p:nvPr/>
        </p:nvSpPr>
        <p:spPr>
          <a:xfrm>
            <a:off x="6769976" y="3868746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5A102B2-A0EC-42ED-8CED-C8FEB193B8C1}"/>
              </a:ext>
            </a:extLst>
          </p:cNvPr>
          <p:cNvSpPr/>
          <p:nvPr/>
        </p:nvSpPr>
        <p:spPr>
          <a:xfrm>
            <a:off x="6979806" y="33942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Волонтеры ПСО «Лиза </a:t>
            </a:r>
            <a:r>
              <a:rPr lang="ru-RU" dirty="0" err="1">
                <a:latin typeface="PT Sans" panose="020B0503020203020204" pitchFamily="34" charset="-52"/>
                <a:ea typeface="PT Sans" panose="020B0503020203020204" pitchFamily="34" charset="-52"/>
              </a:rPr>
              <a:t>Алерт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»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02208B1-FD63-4561-9C0E-36A1B6C2788E}"/>
              </a:ext>
            </a:extLst>
          </p:cNvPr>
          <p:cNvSpPr/>
          <p:nvPr/>
        </p:nvSpPr>
        <p:spPr>
          <a:xfrm>
            <a:off x="7013358" y="3788995"/>
            <a:ext cx="453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Разработчики портала «Действуем вместе»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A5996715-4888-42AA-8CD3-A5EE11F2BB2E}"/>
              </a:ext>
            </a:extLst>
          </p:cNvPr>
          <p:cNvSpPr/>
          <p:nvPr/>
        </p:nvSpPr>
        <p:spPr>
          <a:xfrm>
            <a:off x="6809173" y="4405297"/>
            <a:ext cx="4420805" cy="160542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2968036-97E0-4933-A5BD-0C49C88F01E7}"/>
              </a:ext>
            </a:extLst>
          </p:cNvPr>
          <p:cNvSpPr txBox="1"/>
          <p:nvPr/>
        </p:nvSpPr>
        <p:spPr>
          <a:xfrm>
            <a:off x="7013358" y="4619164"/>
            <a:ext cx="409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Доступ к «Карте» ограничен, чтобы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 популяризировать опасные объекты среди несовершеннолетних, опасных личностей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59643D-4705-4EBD-81EB-1333D379C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7" y="2290354"/>
            <a:ext cx="5463527" cy="41125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249" y="337538"/>
            <a:ext cx="9144000" cy="40179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Основные целевые показатели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6" y="1701979"/>
            <a:ext cx="440937" cy="3693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A52A58F-1F0D-4EE9-A9AD-995DCAD34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9" y="2594633"/>
            <a:ext cx="440937" cy="36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6" y="1722631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Внесение на интерактивную карту не менее 200 объектов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F3998F-4CC0-4D00-8FFE-7603331640CA}"/>
              </a:ext>
            </a:extLst>
          </p:cNvPr>
          <p:cNvSpPr txBox="1"/>
          <p:nvPr/>
        </p:nvSpPr>
        <p:spPr>
          <a:xfrm>
            <a:off x="1339536" y="2604892"/>
            <a:ext cx="557896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Отработка не менее 15% внесённых на карту объектов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20149AD-BD86-4CD5-9678-A2D9AC7C6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99" y="3487287"/>
            <a:ext cx="440937" cy="3693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340085D-8011-4BB7-A1B0-128D8F91087D}"/>
              </a:ext>
            </a:extLst>
          </p:cNvPr>
          <p:cNvSpPr txBox="1"/>
          <p:nvPr/>
        </p:nvSpPr>
        <p:spPr>
          <a:xfrm>
            <a:off x="1329613" y="3348787"/>
            <a:ext cx="8568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Подготовка и распространение в СМИ и социальных медиа не менее 7 инфоповодов</a:t>
            </a:r>
          </a:p>
          <a:p>
            <a:pPr lvl="0"/>
            <a:r>
              <a:rPr lang="ru-RU" dirty="0"/>
              <a:t>о реализации проекта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4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00" y="221163"/>
            <a:ext cx="5363974" cy="841607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Возможные публичные интеграции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ВДЛ в проекте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6FD34B-E04A-4563-8B47-DEBE97CB15C5}"/>
              </a:ext>
            </a:extLst>
          </p:cNvPr>
          <p:cNvSpPr txBox="1"/>
          <p:nvPr/>
        </p:nvSpPr>
        <p:spPr>
          <a:xfrm>
            <a:off x="705900" y="1222605"/>
            <a:ext cx="374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ВДЛ в презентации проекта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6610F55-226D-415F-83D8-4F7CE2674FA1}"/>
              </a:ext>
            </a:extLst>
          </p:cNvPr>
          <p:cNvSpPr/>
          <p:nvPr/>
        </p:nvSpPr>
        <p:spPr>
          <a:xfrm>
            <a:off x="465144" y="1301703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0DED8082-B21C-49E3-964B-D9B865488965}"/>
              </a:ext>
            </a:extLst>
          </p:cNvPr>
          <p:cNvSpPr/>
          <p:nvPr/>
        </p:nvSpPr>
        <p:spPr>
          <a:xfrm>
            <a:off x="462518" y="1698318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C89AE673-AA5B-44B5-902D-51EB6A2EB350}"/>
              </a:ext>
            </a:extLst>
          </p:cNvPr>
          <p:cNvSpPr/>
          <p:nvPr/>
        </p:nvSpPr>
        <p:spPr>
          <a:xfrm>
            <a:off x="462518" y="2093093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266C30-0F30-4E80-BBE0-B4DC5220247E}"/>
              </a:ext>
            </a:extLst>
          </p:cNvPr>
          <p:cNvSpPr/>
          <p:nvPr/>
        </p:nvSpPr>
        <p:spPr>
          <a:xfrm>
            <a:off x="698982" y="1618567"/>
            <a:ext cx="3907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ВП в презентации проекта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757CB5-74B0-49FA-9CAA-45DE3C03FD41}"/>
              </a:ext>
            </a:extLst>
          </p:cNvPr>
          <p:cNvSpPr/>
          <p:nvPr/>
        </p:nvSpPr>
        <p:spPr>
          <a:xfrm>
            <a:off x="688144" y="2013342"/>
            <a:ext cx="3598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Отчёт ВДЛ о ликвидации объектов</a:t>
            </a:r>
          </a:p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в рамках проекта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4AD4B32-1635-435A-B64E-670CE11F6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86" y="1093582"/>
            <a:ext cx="7146319" cy="5253298"/>
          </a:xfrm>
          <a:prstGeom prst="rect">
            <a:avLst/>
          </a:prstGeom>
        </p:spPr>
      </p:pic>
      <p:sp>
        <p:nvSpPr>
          <p:cNvPr id="35" name="Подзаголовок 2">
            <a:extLst>
              <a:ext uri="{FF2B5EF4-FFF2-40B4-BE49-F238E27FC236}">
                <a16:creationId xmlns:a16="http://schemas.microsoft.com/office/drawing/2014/main" xmlns="" id="{8E6C4447-B38D-4D22-BE66-81EC5B49E6A0}"/>
              </a:ext>
            </a:extLst>
          </p:cNvPr>
          <p:cNvSpPr txBox="1">
            <a:spLocks/>
          </p:cNvSpPr>
          <p:nvPr/>
        </p:nvSpPr>
        <p:spPr>
          <a:xfrm>
            <a:off x="705900" y="2822541"/>
            <a:ext cx="276882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Риски проекта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56B3C1F-C538-456C-9CE6-B7C9E534FBC2}"/>
              </a:ext>
            </a:extLst>
          </p:cNvPr>
          <p:cNvSpPr txBox="1"/>
          <p:nvPr/>
        </p:nvSpPr>
        <p:spPr>
          <a:xfrm>
            <a:off x="705900" y="3335736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Отсутствие достаточного</a:t>
            </a:r>
            <a:br>
              <a:rPr lang="ru-RU" dirty="0"/>
            </a:br>
            <a:r>
              <a:rPr lang="ru-RU" dirty="0"/>
              <a:t>финансирования для полноценной</a:t>
            </a:r>
            <a:br>
              <a:rPr lang="ru-RU" dirty="0"/>
            </a:br>
            <a:r>
              <a:rPr lang="ru-RU" dirty="0"/>
              <a:t>реализации проекта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CBDB1359-E52F-4EA8-AFE6-A70D405E4F3F}"/>
              </a:ext>
            </a:extLst>
          </p:cNvPr>
          <p:cNvSpPr/>
          <p:nvPr/>
        </p:nvSpPr>
        <p:spPr>
          <a:xfrm>
            <a:off x="465144" y="3403422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0C1E4602-142A-4932-AB85-8226B3E4CE41}"/>
              </a:ext>
            </a:extLst>
          </p:cNvPr>
          <p:cNvSpPr/>
          <p:nvPr/>
        </p:nvSpPr>
        <p:spPr>
          <a:xfrm>
            <a:off x="462518" y="4347353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6B810CED-2B96-4F70-8302-090EE08A37E7}"/>
              </a:ext>
            </a:extLst>
          </p:cNvPr>
          <p:cNvSpPr/>
          <p:nvPr/>
        </p:nvSpPr>
        <p:spPr>
          <a:xfrm>
            <a:off x="462518" y="4948453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4A39DC4-DFAC-404A-B7DD-A03DD65030AD}"/>
              </a:ext>
            </a:extLst>
          </p:cNvPr>
          <p:cNvSpPr/>
          <p:nvPr/>
        </p:nvSpPr>
        <p:spPr>
          <a:xfrm>
            <a:off x="705900" y="4862557"/>
            <a:ext cx="2620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Утечка данных в Сеть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78909B49-67CB-49CB-90F4-F60649C1835E}"/>
              </a:ext>
            </a:extLst>
          </p:cNvPr>
          <p:cNvSpPr/>
          <p:nvPr/>
        </p:nvSpPr>
        <p:spPr>
          <a:xfrm>
            <a:off x="710951" y="4234018"/>
            <a:ext cx="2937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Неоперативная ликвидация</a:t>
            </a:r>
            <a:br>
              <a:rPr lang="ru-RU" dirty="0"/>
            </a:br>
            <a:r>
              <a:rPr lang="ru-RU" dirty="0"/>
              <a:t>опасных объектов 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3F78EDD8-61FD-406D-8C3D-F2DAFC0F3DBC}"/>
              </a:ext>
            </a:extLst>
          </p:cNvPr>
          <p:cNvSpPr/>
          <p:nvPr/>
        </p:nvSpPr>
        <p:spPr>
          <a:xfrm>
            <a:off x="462518" y="5311477"/>
            <a:ext cx="209830" cy="20983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CFC14C32-BD1A-4023-9F75-63B966163B10}"/>
              </a:ext>
            </a:extLst>
          </p:cNvPr>
          <p:cNvSpPr/>
          <p:nvPr/>
        </p:nvSpPr>
        <p:spPr>
          <a:xfrm>
            <a:off x="705310" y="5201896"/>
            <a:ext cx="3333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Увеличение сроков ликвидации</a:t>
            </a:r>
            <a:br>
              <a:rPr lang="ru-RU" dirty="0"/>
            </a:br>
            <a:r>
              <a:rPr lang="ru-RU" dirty="0"/>
              <a:t>опасных объектов в связи</a:t>
            </a:r>
            <a:br>
              <a:rPr lang="ru-RU" dirty="0"/>
            </a:br>
            <a:r>
              <a:rPr lang="ru-RU" dirty="0"/>
              <a:t>с продолжительным сроком</a:t>
            </a:r>
          </a:p>
          <a:p>
            <a:r>
              <a:rPr lang="ru-RU" dirty="0"/>
              <a:t>определения их собственников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5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5805217"/>
            <a:ext cx="1526109" cy="8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7" y="5879750"/>
            <a:ext cx="214910" cy="180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7" y="1027906"/>
            <a:ext cx="92772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ИЮНЯ ПО 31 СЕНТЯБРЯ 2020 ГОДА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региональных СМИ размещена 41 публикация об опасности недостроенных или заброшенных зданий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обращений поступило через систему «Инцидент Менеджмент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Тональность обсуждения темы - негативная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Уровень распространения – региональные СМИ, сообщества и каналы в социальных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сетях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ТЕЗИСЫ: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Заброшенные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недостроенные здания привлекают подростков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Заброшенные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недостроенные здания могут стать пристанищем для маргиналов, потерявшихся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Заблудившихся людей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ограждений несёт опасность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посетителям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перекрытия, лестницы и конструкции могут разрушиться, что несёт опасность для посетителей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7" y="5382282"/>
            <a:ext cx="214910" cy="1800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7" y="4663518"/>
            <a:ext cx="214910" cy="1800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7" y="4171182"/>
            <a:ext cx="214910" cy="1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2191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Аналитика. Рекомендации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7" y="1334472"/>
            <a:ext cx="9277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ЦУР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Курской области совместно с комитетом региональной безопасности и главами районов необходимо собрать информацию обо всех заброшенных зданиях в районах Курской области и Курске и составить единый закрытый реестр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ЦУР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Курской области совместно с комитетом информации и печати провести информационную кампанию об опасности, которую представляют недостроенные или заброшенные здания и мерах безопасности, которые нужно соблюдать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разработанным реестром главам муниципальных образований совместно с комитетом региональной безопасности Курской области провести работы по приведению в безопасное состояние и ликвидации опасных мест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ЦУР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Курской области проработать вопрос взаимодействия в рамках создания реестра опасных объектов с поисково-спасательным отрядом «Лиза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1431569"/>
            <a:ext cx="457451" cy="3831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2816232"/>
            <a:ext cx="457451" cy="383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4192186"/>
            <a:ext cx="457451" cy="3831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5568140"/>
            <a:ext cx="457451" cy="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04C843-827D-44DD-B7A3-A970EF50B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B67F579-7BF9-41C3-A3C3-59F45DCC36FE}"/>
              </a:ext>
            </a:extLst>
          </p:cNvPr>
          <p:cNvSpPr txBox="1">
            <a:spLocks/>
          </p:cNvSpPr>
          <p:nvPr/>
        </p:nvSpPr>
        <p:spPr>
          <a:xfrm>
            <a:off x="829249" y="337538"/>
            <a:ext cx="9144000" cy="40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Социология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D5C63-C95F-4865-A0D1-01768F14B5DD}"/>
              </a:ext>
            </a:extLst>
          </p:cNvPr>
          <p:cNvSpPr txBox="1"/>
          <p:nvPr/>
        </p:nvSpPr>
        <p:spPr>
          <a:xfrm>
            <a:off x="1339537" y="1914417"/>
            <a:ext cx="92772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Подключается на этапе реализации проекта.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отношение пользователей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соцсетей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 проекту с помощью онлайн-опроса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отношение участников проекта (исполнителей, представителей ведомств)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окончания первого этапа реализации проекта с помощью экспертного опроса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фокус-группы участников проекта с целью выявления программных багов интерактивной карты и последующей доработки продукта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172DFA-93AE-4BE7-8AC9-780285D1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342" y="141396"/>
            <a:ext cx="1526109" cy="8186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1924424"/>
            <a:ext cx="457451" cy="3831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2882012"/>
            <a:ext cx="457451" cy="3831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3984596"/>
            <a:ext cx="457451" cy="3831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8EF50D8-CF41-464A-BA8A-082C9B640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6" y="5325859"/>
            <a:ext cx="457451" cy="3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5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1497</Words>
  <Application>Microsoft Office PowerPoint</Application>
  <PresentationFormat>Произвольный</PresentationFormat>
  <Paragraphs>315</Paragraphs>
  <Slides>27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Григорий Цуканов</cp:lastModifiedBy>
  <cp:revision>87</cp:revision>
  <dcterms:created xsi:type="dcterms:W3CDTF">2021-04-19T07:12:46Z</dcterms:created>
  <dcterms:modified xsi:type="dcterms:W3CDTF">2021-11-02T09:56:18Z</dcterms:modified>
</cp:coreProperties>
</file>