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</p:sldMasterIdLst>
  <p:notesMasterIdLst>
    <p:notesMasterId r:id="rId10"/>
  </p:notesMasterIdLst>
  <p:sldIdLst>
    <p:sldId id="885" r:id="rId3"/>
    <p:sldId id="882" r:id="rId4"/>
    <p:sldId id="258" r:id="rId5"/>
    <p:sldId id="259" r:id="rId6"/>
    <p:sldId id="270" r:id="rId7"/>
    <p:sldId id="883" r:id="rId8"/>
    <p:sldId id="884" r:id="rId9"/>
  </p:sldIdLst>
  <p:sldSz cx="12192000" cy="6858000"/>
  <p:notesSz cx="6742113" cy="9872663"/>
  <p:embeddedFontLst>
    <p:embeddedFont>
      <p:font typeface="Book Antiqua" panose="02040602050305030304" pitchFamily="18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Impact" panose="020B0806030902050204" pitchFamily="34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F9143E2-D8DD-4FB2-8A37-53A4921034A9}">
  <a:tblStyle styleId="{5F9143E2-D8DD-4FB2-8A37-53A4921034A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790F177-BD4B-4858-8115-0A0DC564C5F8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17" autoAdjust="0"/>
    <p:restoredTop sz="94660"/>
  </p:normalViewPr>
  <p:slideViewPr>
    <p:cSldViewPr snapToGrid="0">
      <p:cViewPr varScale="1">
        <p:scale>
          <a:sx n="94" d="100"/>
          <a:sy n="94" d="100"/>
        </p:scale>
        <p:origin x="96" y="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210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19525" y="0"/>
            <a:ext cx="29210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9575" y="1233488"/>
            <a:ext cx="5922963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4688" y="4751388"/>
            <a:ext cx="5392737" cy="3887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377363"/>
            <a:ext cx="29210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19525" y="9377363"/>
            <a:ext cx="29210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74688" y="4751388"/>
            <a:ext cx="5392737" cy="38877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22963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74688" y="4751388"/>
            <a:ext cx="5392737" cy="38877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22963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5747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d428d5457b_4_7:notes"/>
          <p:cNvSpPr txBox="1">
            <a:spLocks noGrp="1"/>
          </p:cNvSpPr>
          <p:nvPr>
            <p:ph type="body" idx="1"/>
          </p:nvPr>
        </p:nvSpPr>
        <p:spPr>
          <a:xfrm>
            <a:off x="674688" y="4751388"/>
            <a:ext cx="5392800" cy="3887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gd428d5457b_4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22963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74688" y="4751388"/>
            <a:ext cx="5392737" cy="38877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22963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6:notes"/>
          <p:cNvSpPr txBox="1">
            <a:spLocks noGrp="1"/>
          </p:cNvSpPr>
          <p:nvPr>
            <p:ph type="body" idx="1"/>
          </p:nvPr>
        </p:nvSpPr>
        <p:spPr>
          <a:xfrm>
            <a:off x="674688" y="4751388"/>
            <a:ext cx="5392737" cy="38877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4" name="Google Shape;24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22963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6:notes"/>
          <p:cNvSpPr txBox="1">
            <a:spLocks noGrp="1"/>
          </p:cNvSpPr>
          <p:nvPr>
            <p:ph type="body" idx="1"/>
          </p:nvPr>
        </p:nvSpPr>
        <p:spPr>
          <a:xfrm>
            <a:off x="674688" y="4751388"/>
            <a:ext cx="5392737" cy="38877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4" name="Google Shape;24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22963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0914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6:notes"/>
          <p:cNvSpPr txBox="1">
            <a:spLocks noGrp="1"/>
          </p:cNvSpPr>
          <p:nvPr>
            <p:ph type="body" idx="1"/>
          </p:nvPr>
        </p:nvSpPr>
        <p:spPr>
          <a:xfrm>
            <a:off x="674688" y="4751388"/>
            <a:ext cx="5392737" cy="38877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4" name="Google Shape;24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22963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5196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3899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9540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8893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723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669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2488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94891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27548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4774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4352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chemeClr val="accent1">
                <a:lumMod val="45000"/>
                <a:lumOff val="55000"/>
              </a:schemeClr>
            </a:gs>
            <a:gs pos="58000">
              <a:schemeClr val="bg1"/>
            </a:gs>
            <a:gs pos="11000">
              <a:schemeClr val="accent1">
                <a:lumMod val="5000"/>
                <a:lumOff val="95000"/>
                <a:alpha val="98000"/>
              </a:schemeClr>
            </a:gs>
            <a:gs pos="12000">
              <a:schemeClr val="accent1">
                <a:lumMod val="45000"/>
                <a:lumOff val="5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72419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jpg"/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05BF2D-A65E-4C6E-9AA3-0A8F31950705}"/>
              </a:ext>
            </a:extLst>
          </p:cNvPr>
          <p:cNvSpPr txBox="1"/>
          <p:nvPr/>
        </p:nvSpPr>
        <p:spPr>
          <a:xfrm>
            <a:off x="1890944" y="2663582"/>
            <a:ext cx="74572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rPr>
              <a:t>Быстрое внедрение бесплатного короткого номера для обращений граждан по вопросам ЖКХ, организация работы с обращениями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3401B1-7E85-4F0A-9BCC-F96EBACE59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136" t="19217" r="20992" b="21463"/>
          <a:stretch/>
        </p:blipFill>
        <p:spPr>
          <a:xfrm>
            <a:off x="0" y="0"/>
            <a:ext cx="2104355" cy="11926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483930-3DCC-452C-BADE-3EF285E74926}"/>
              </a:ext>
            </a:extLst>
          </p:cNvPr>
          <p:cNvSpPr txBox="1"/>
          <p:nvPr/>
        </p:nvSpPr>
        <p:spPr>
          <a:xfrm>
            <a:off x="487680" y="1422521"/>
            <a:ext cx="11389359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ВОПРОС:</a:t>
            </a:r>
          </a:p>
          <a:p>
            <a:pPr algn="just"/>
            <a:r>
              <a:rPr lang="ru-RU" sz="2000" dirty="0"/>
              <a:t>Как быстро внедрить бесплатный единый короткий номер</a:t>
            </a:r>
            <a:r>
              <a:rPr lang="en-US" sz="2000" dirty="0"/>
              <a:t> </a:t>
            </a:r>
            <a:r>
              <a:rPr lang="ru-RU" sz="2000" dirty="0"/>
              <a:t>(</a:t>
            </a:r>
            <a:r>
              <a:rPr lang="en-US" sz="2000" dirty="0"/>
              <a:t>c </a:t>
            </a:r>
            <a:r>
              <a:rPr lang="ru-RU" sz="2000" dirty="0"/>
              <a:t>заданной комбинацией цифр)     по вопросам ЖКХ и систему обработки обращений?</a:t>
            </a:r>
          </a:p>
          <a:p>
            <a:pPr algn="just"/>
            <a:endParaRPr lang="ru-RU" sz="800" dirty="0"/>
          </a:p>
          <a:p>
            <a:pPr algn="just"/>
            <a:r>
              <a:rPr lang="ru-RU" sz="2000" dirty="0"/>
              <a:t>ЗАДАЧА:</a:t>
            </a:r>
          </a:p>
          <a:p>
            <a:pPr algn="just"/>
            <a:r>
              <a:rPr lang="ru-RU" sz="1800" dirty="0"/>
              <a:t>в Новороссийске развернута Система обеспечения вызовов экстренных оперативных служб по единому короткому номеру "112" Краснодарского края («Система-112»), предназначенная для приема и  обработки экстренных вызовов ("01", "02", "03", "04"). Большое количество вызовов представляют собой различные вопросы жилищно-коммунального характера, а так же чисто справочные обращения.</a:t>
            </a:r>
          </a:p>
          <a:p>
            <a:pPr algn="just"/>
            <a:endParaRPr lang="ru-RU" sz="800" dirty="0"/>
          </a:p>
          <a:p>
            <a:pPr algn="just"/>
            <a:r>
              <a:rPr lang="ru-RU" sz="1800" b="1" dirty="0"/>
              <a:t>Основной задачей практики является </a:t>
            </a:r>
            <a:r>
              <a:rPr lang="ru-RU" sz="1800" dirty="0"/>
              <a:t>быстрое и недорогое решение по установлению короткого номера (с заданной комбинацией) для возможности бесплатных телефонных обращений по вопросам ЖКХ с доведением проблематики до исполнителей и осуществлением контроля исполнения обращений, как следствие, сокращение нагрузки на «Систему-112» эффективности ее работы.</a:t>
            </a:r>
            <a:r>
              <a:rPr lang="en-US" sz="1800" dirty="0"/>
              <a:t> </a:t>
            </a:r>
            <a:r>
              <a:rPr lang="ru-RU" sz="1800" dirty="0"/>
              <a:t>Так же задачей практики является предоставление возможности гражданам пенсионного возраста воспользоваться единым городским информационным ресурсом по вопросам ЖКХ без применения персональных компьютеров, сенсорных смартфонов, планшетов и интернет, имея под рукой лишь простейший мобильный или городской домашний телефон.</a:t>
            </a:r>
            <a:endParaRPr lang="ru-RU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8B6DF5-297B-4E76-B0FF-7EF7EAD4C822}"/>
              </a:ext>
            </a:extLst>
          </p:cNvPr>
          <p:cNvSpPr txBox="1"/>
          <p:nvPr/>
        </p:nvSpPr>
        <p:spPr>
          <a:xfrm>
            <a:off x="4460240" y="216952"/>
            <a:ext cx="3271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Задача практики</a:t>
            </a:r>
          </a:p>
        </p:txBody>
      </p:sp>
    </p:spTree>
    <p:extLst>
      <p:ext uri="{BB962C8B-B14F-4D97-AF65-F5344CB8AC3E}">
        <p14:creationId xmlns:p14="http://schemas.microsoft.com/office/powerpoint/2010/main" val="4193507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>
            <a:spLocks noGrp="1"/>
          </p:cNvSpPr>
          <p:nvPr>
            <p:ph type="title"/>
          </p:nvPr>
        </p:nvSpPr>
        <p:spPr>
          <a:xfrm>
            <a:off x="1437640" y="354782"/>
            <a:ext cx="10515600" cy="863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ru-RU" sz="2400" b="1" dirty="0">
                <a:latin typeface="+mj-lt"/>
                <a:ea typeface="Times New Roman"/>
                <a:cs typeface="Times New Roman"/>
                <a:sym typeface="Times New Roman"/>
              </a:rPr>
              <a:t>В чем уникальность практики ?</a:t>
            </a:r>
            <a:br>
              <a:rPr lang="ru-RU" sz="2400" b="1" dirty="0">
                <a:latin typeface="+mj-lt"/>
                <a:ea typeface="Times New Roman"/>
                <a:cs typeface="Times New Roman"/>
                <a:sym typeface="Times New Roman"/>
              </a:rPr>
            </a:br>
            <a:endParaRPr sz="2400" dirty="0">
              <a:latin typeface="+mj-l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665BDD-03A9-4B58-8231-83E89AEDE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1867" y="1517625"/>
            <a:ext cx="7511933" cy="4901904"/>
          </a:xfrm>
          <a:prstGeom prst="rect">
            <a:avLst/>
          </a:prstGeom>
        </p:spPr>
      </p:pic>
      <p:pic>
        <p:nvPicPr>
          <p:cNvPr id="110" name="Google Shape;110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53681" y="1108793"/>
            <a:ext cx="3658594" cy="2079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9144" y="1108793"/>
            <a:ext cx="3402004" cy="214695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1309CE-677C-4B8B-AA55-CDED5C80A1BD}"/>
              </a:ext>
            </a:extLst>
          </p:cNvPr>
          <p:cNvSpPr txBox="1"/>
          <p:nvPr/>
        </p:nvSpPr>
        <p:spPr>
          <a:xfrm>
            <a:off x="10159572" y="3602254"/>
            <a:ext cx="10807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</a:rPr>
              <a:t>Чёрное</a:t>
            </a:r>
          </a:p>
          <a:p>
            <a:pPr algn="ctr"/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</a:rPr>
              <a:t>море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24382CE-024D-4F3C-B7F3-1AECA139225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136" t="19217" r="20992" b="21463"/>
          <a:stretch/>
        </p:blipFill>
        <p:spPr>
          <a:xfrm>
            <a:off x="0" y="0"/>
            <a:ext cx="2104355" cy="11926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E8250A-C267-4626-B193-674A7F61A6D4}"/>
              </a:ext>
            </a:extLst>
          </p:cNvPr>
          <p:cNvSpPr txBox="1"/>
          <p:nvPr/>
        </p:nvSpPr>
        <p:spPr>
          <a:xfrm>
            <a:off x="388538" y="3188520"/>
            <a:ext cx="11123736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effectLst/>
              </a:rPr>
              <a:t>а) заказчик устанавливает требуемую комбинацию цифр короткого номера оператору связи из числа свободных, а не выбирает из имеющихся, предлагаемых каждым оператором;</a:t>
            </a:r>
          </a:p>
          <a:p>
            <a:pPr algn="just"/>
            <a:endParaRPr lang="ru-RU" sz="800" dirty="0">
              <a:effectLst/>
            </a:endParaRPr>
          </a:p>
          <a:p>
            <a:pPr algn="just"/>
            <a:r>
              <a:rPr lang="ru-RU" dirty="0">
                <a:effectLst/>
              </a:rPr>
              <a:t>б) устанавливаемая комбинация телефонного номера будет доступна для всех мобильных операторов, решение вопросов свободности комбинации для соединения абонентов других мобильных операторов берет на себя оператор, предоставляющий услугу переадресации</a:t>
            </a:r>
            <a:r>
              <a:rPr lang="ru-RU" dirty="0"/>
              <a:t>;</a:t>
            </a:r>
            <a:endParaRPr lang="ru-RU" dirty="0">
              <a:effectLst/>
            </a:endParaRPr>
          </a:p>
          <a:p>
            <a:pPr algn="just"/>
            <a:endParaRPr lang="ru-RU" sz="800" dirty="0">
              <a:effectLst/>
            </a:endParaRPr>
          </a:p>
          <a:p>
            <a:pPr algn="just"/>
            <a:r>
              <a:rPr lang="ru-RU" dirty="0">
                <a:effectLst/>
              </a:rPr>
              <a:t>в) заключение договорных отношений на переадресацию со всеми операторами мобильной и проводной связи, предоставляющими услуги в субъекте Российской Федерации, а так же муниципальном образовании, как того требует стандартный подход к решению вопроса - не требуется</a:t>
            </a:r>
            <a:r>
              <a:rPr lang="ru-RU" dirty="0"/>
              <a:t>;</a:t>
            </a:r>
            <a:endParaRPr lang="ru-RU" dirty="0">
              <a:effectLst/>
            </a:endParaRPr>
          </a:p>
          <a:p>
            <a:pPr algn="just"/>
            <a:endParaRPr lang="ru-RU" sz="800" dirty="0">
              <a:effectLst/>
            </a:endParaRPr>
          </a:p>
          <a:p>
            <a:pPr algn="just"/>
            <a:r>
              <a:rPr lang="ru-RU" dirty="0">
                <a:effectLst/>
              </a:rPr>
              <a:t>г) установление оператором связи единого тарифа на переадресацию звонков со всех мобильных операторов на территории муниципального образования на выбранный короткий номер;</a:t>
            </a:r>
          </a:p>
          <a:p>
            <a:pPr algn="just"/>
            <a:endParaRPr lang="ru-RU" sz="800" dirty="0">
              <a:effectLst/>
            </a:endParaRPr>
          </a:p>
          <a:p>
            <a:pPr algn="just"/>
            <a:r>
              <a:rPr lang="ru-RU" dirty="0">
                <a:effectLst/>
              </a:rPr>
              <a:t>д) при наличии выбора набора длинного или короткого легко запоминающегося бесплатного номера большинство звонков будет поступать на короткий номер</a:t>
            </a:r>
            <a:r>
              <a:rPr lang="ru-RU" dirty="0"/>
              <a:t>;</a:t>
            </a:r>
            <a:endParaRPr lang="ru-RU" dirty="0">
              <a:effectLst/>
            </a:endParaRPr>
          </a:p>
          <a:p>
            <a:pPr algn="just"/>
            <a:endParaRPr lang="ru-RU" sz="800" dirty="0">
              <a:effectLst/>
            </a:endParaRPr>
          </a:p>
          <a:p>
            <a:pPr algn="just"/>
            <a:r>
              <a:rPr lang="ru-RU" dirty="0"/>
              <a:t>е) при наборе единого короткого номера можно воспользоваться единым информационным ресурсом, формируемым нашей организацией. Информация является официальной и проверенной.</a:t>
            </a:r>
            <a:endParaRPr lang="ru-RU" dirty="0">
              <a:effectLst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6"/>
          <p:cNvPicPr preferRelativeResize="0"/>
          <p:nvPr/>
        </p:nvPicPr>
        <p:blipFill rotWithShape="1">
          <a:blip r:embed="rId3">
            <a:alphaModFix/>
          </a:blip>
          <a:srcRect r="1097"/>
          <a:stretch/>
        </p:blipFill>
        <p:spPr>
          <a:xfrm>
            <a:off x="6228083" y="3623578"/>
            <a:ext cx="4297681" cy="2960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12695" y="3633738"/>
            <a:ext cx="4164585" cy="2960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2CB0AAE-0121-4371-AE4D-1990F9E454C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"/>
          <a:stretch/>
        </p:blipFill>
        <p:spPr>
          <a:xfrm>
            <a:off x="6228082" y="759939"/>
            <a:ext cx="4297682" cy="2827831"/>
          </a:xfrm>
          <a:prstGeom prst="rect">
            <a:avLst/>
          </a:prstGeom>
        </p:spPr>
      </p:pic>
      <p:sp>
        <p:nvSpPr>
          <p:cNvPr id="9" name="Google Shape;108;p15">
            <a:extLst>
              <a:ext uri="{FF2B5EF4-FFF2-40B4-BE49-F238E27FC236}">
                <a16:creationId xmlns:a16="http://schemas.microsoft.com/office/drawing/2014/main" id="{F6F903A7-B47D-4F68-B37D-FCA0387CBD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16176" y="65001"/>
            <a:ext cx="10515600" cy="65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ru-RU" sz="2400" b="1" dirty="0">
                <a:latin typeface="+mj-lt"/>
                <a:ea typeface="Times New Roman"/>
                <a:cs typeface="Times New Roman"/>
                <a:sym typeface="Times New Roman"/>
              </a:rPr>
              <a:t>Центр обработки вызовов МБУ «АПК Безопасный город - ЕДДС»</a:t>
            </a:r>
            <a:endParaRPr sz="2400" dirty="0">
              <a:latin typeface="+mj-lt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AD8A2A3-F1E5-4268-8FCC-9ACD0E6BF53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136" t="19217" r="20992" b="21463"/>
          <a:stretch/>
        </p:blipFill>
        <p:spPr>
          <a:xfrm>
            <a:off x="0" y="0"/>
            <a:ext cx="2104355" cy="1192696"/>
          </a:xfrm>
          <a:prstGeom prst="rect">
            <a:avLst/>
          </a:prstGeom>
        </p:spPr>
      </p:pic>
      <p:pic>
        <p:nvPicPr>
          <p:cNvPr id="117" name="Google Shape;117;p16"/>
          <p:cNvPicPr preferRelativeResize="0"/>
          <p:nvPr/>
        </p:nvPicPr>
        <p:blipFill rotWithShape="1">
          <a:blip r:embed="rId7">
            <a:alphaModFix/>
          </a:blip>
          <a:srcRect t="6318"/>
          <a:stretch/>
        </p:blipFill>
        <p:spPr>
          <a:xfrm>
            <a:off x="2043176" y="762000"/>
            <a:ext cx="4134104" cy="2810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7"/>
          <p:cNvSpPr txBox="1">
            <a:spLocks noGrp="1"/>
          </p:cNvSpPr>
          <p:nvPr>
            <p:ph type="title"/>
          </p:nvPr>
        </p:nvSpPr>
        <p:spPr>
          <a:xfrm>
            <a:off x="568453" y="210474"/>
            <a:ext cx="10515600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44958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ru-RU" sz="2400" b="1" dirty="0">
                <a:latin typeface="+mj-lt"/>
                <a:ea typeface="Times New Roman"/>
                <a:cs typeface="Times New Roman"/>
                <a:sym typeface="Times New Roman"/>
              </a:rPr>
              <a:t>Пути решения вопроса</a:t>
            </a:r>
            <a:endParaRPr sz="2400" dirty="0"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743A4F0D-273A-49F6-93F5-5A919723F9E2}"/>
              </a:ext>
            </a:extLst>
          </p:cNvPr>
          <p:cNvSpPr/>
          <p:nvPr/>
        </p:nvSpPr>
        <p:spPr>
          <a:xfrm>
            <a:off x="3202380" y="3645984"/>
            <a:ext cx="2409825" cy="6294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Организация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CE0D5BD-ED63-4479-AE57-FC1CE634FFBA}"/>
              </a:ext>
            </a:extLst>
          </p:cNvPr>
          <p:cNvSpPr/>
          <p:nvPr/>
        </p:nvSpPr>
        <p:spPr>
          <a:xfrm>
            <a:off x="3605601" y="1114426"/>
            <a:ext cx="1332721" cy="952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Оператор связи 2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5ABAED7-E2FE-431F-91BF-A91024FF06EE}"/>
              </a:ext>
            </a:extLst>
          </p:cNvPr>
          <p:cNvSpPr/>
          <p:nvPr/>
        </p:nvSpPr>
        <p:spPr>
          <a:xfrm>
            <a:off x="5386780" y="1114426"/>
            <a:ext cx="1423595" cy="952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Оператор</a:t>
            </a:r>
            <a:endParaRPr lang="en-US" dirty="0"/>
          </a:p>
          <a:p>
            <a:pPr algn="ctr"/>
            <a:r>
              <a:rPr lang="ru-RU" dirty="0"/>
              <a:t>связи </a:t>
            </a:r>
            <a:r>
              <a:rPr lang="en-US" dirty="0"/>
              <a:t>n</a:t>
            </a:r>
            <a:endParaRPr lang="ru-RU" dirty="0"/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E6F459C9-CABC-47C2-93DE-EDF030DC617A}"/>
              </a:ext>
            </a:extLst>
          </p:cNvPr>
          <p:cNvCxnSpPr>
            <a:cxnSpLocks/>
            <a:stCxn id="46" idx="2"/>
            <a:endCxn id="45" idx="0"/>
          </p:cNvCxnSpPr>
          <p:nvPr/>
        </p:nvCxnSpPr>
        <p:spPr>
          <a:xfrm flipH="1">
            <a:off x="9097513" y="2618283"/>
            <a:ext cx="20140" cy="898428"/>
          </a:xfrm>
          <a:prstGeom prst="straightConnector1">
            <a:avLst/>
          </a:prstGeom>
          <a:ln>
            <a:noFill/>
            <a:headEnd type="triangle"/>
            <a:tailEnd type="triangle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6240D0E9-2073-4CAA-A66A-83AC0EE6C2A3}"/>
              </a:ext>
            </a:extLst>
          </p:cNvPr>
          <p:cNvCxnSpPr>
            <a:cxnSpLocks/>
          </p:cNvCxnSpPr>
          <p:nvPr/>
        </p:nvCxnSpPr>
        <p:spPr>
          <a:xfrm>
            <a:off x="4267197" y="2066926"/>
            <a:ext cx="0" cy="157289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0F08CD90-5C50-40B5-A681-1F9D0976BB8E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5089665" y="2066926"/>
            <a:ext cx="1008913" cy="158261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2288B21-03DA-4FDC-96A8-25A43EA5B697}"/>
              </a:ext>
            </a:extLst>
          </p:cNvPr>
          <p:cNvSpPr txBox="1"/>
          <p:nvPr/>
        </p:nvSpPr>
        <p:spPr>
          <a:xfrm>
            <a:off x="4911178" y="166955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…</a:t>
            </a:r>
            <a:endParaRPr lang="ru-RU" sz="2400" dirty="0"/>
          </a:p>
        </p:txBody>
      </p:sp>
      <p:sp>
        <p:nvSpPr>
          <p:cNvPr id="25" name="Прямоугольник: загнутый угол 24">
            <a:extLst>
              <a:ext uri="{FF2B5EF4-FFF2-40B4-BE49-F238E27FC236}">
                <a16:creationId xmlns:a16="http://schemas.microsoft.com/office/drawing/2014/main" id="{CA0AB97D-3C1E-46BD-BF03-BD88B1C45002}"/>
              </a:ext>
            </a:extLst>
          </p:cNvPr>
          <p:cNvSpPr/>
          <p:nvPr/>
        </p:nvSpPr>
        <p:spPr>
          <a:xfrm>
            <a:off x="2664244" y="2553436"/>
            <a:ext cx="891156" cy="640573"/>
          </a:xfrm>
          <a:prstGeom prst="foldedCorner">
            <a:avLst>
              <a:gd name="adj" fmla="val 255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Договор</a:t>
            </a:r>
          </a:p>
          <a:p>
            <a:pPr algn="ctr"/>
            <a:r>
              <a:rPr lang="ru-RU" dirty="0"/>
              <a:t>цена 1</a:t>
            </a:r>
          </a:p>
        </p:txBody>
      </p:sp>
      <p:sp>
        <p:nvSpPr>
          <p:cNvPr id="31" name="Прямоугольник: загнутый угол 30">
            <a:extLst>
              <a:ext uri="{FF2B5EF4-FFF2-40B4-BE49-F238E27FC236}">
                <a16:creationId xmlns:a16="http://schemas.microsoft.com/office/drawing/2014/main" id="{F9C1710F-E6BD-4212-AE9A-89731140BEF8}"/>
              </a:ext>
            </a:extLst>
          </p:cNvPr>
          <p:cNvSpPr/>
          <p:nvPr/>
        </p:nvSpPr>
        <p:spPr>
          <a:xfrm>
            <a:off x="3889043" y="2189418"/>
            <a:ext cx="906692" cy="979743"/>
          </a:xfrm>
          <a:prstGeom prst="foldedCorner">
            <a:avLst>
              <a:gd name="adj" fmla="val 255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Договор</a:t>
            </a:r>
          </a:p>
          <a:p>
            <a:pPr algn="ctr"/>
            <a:r>
              <a:rPr lang="ru-RU" dirty="0"/>
              <a:t>цена 2</a:t>
            </a:r>
          </a:p>
        </p:txBody>
      </p:sp>
      <p:sp>
        <p:nvSpPr>
          <p:cNvPr id="32" name="Прямоугольник: загнутый угол 31">
            <a:extLst>
              <a:ext uri="{FF2B5EF4-FFF2-40B4-BE49-F238E27FC236}">
                <a16:creationId xmlns:a16="http://schemas.microsoft.com/office/drawing/2014/main" id="{8700D834-90A7-4FF7-BDC2-39D55F667F84}"/>
              </a:ext>
            </a:extLst>
          </p:cNvPr>
          <p:cNvSpPr/>
          <p:nvPr/>
        </p:nvSpPr>
        <p:spPr>
          <a:xfrm>
            <a:off x="5128410" y="2326766"/>
            <a:ext cx="967590" cy="834204"/>
          </a:xfrm>
          <a:prstGeom prst="foldedCorner">
            <a:avLst>
              <a:gd name="adj" fmla="val 255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Договор</a:t>
            </a:r>
          </a:p>
          <a:p>
            <a:pPr algn="ctr"/>
            <a:r>
              <a:rPr lang="ru-RU" dirty="0"/>
              <a:t>цена </a:t>
            </a:r>
            <a:r>
              <a:rPr lang="en-US" dirty="0"/>
              <a:t>n</a:t>
            </a:r>
            <a:endParaRPr lang="ru-RU" dirty="0"/>
          </a:p>
        </p:txBody>
      </p:sp>
      <p:sp>
        <p:nvSpPr>
          <p:cNvPr id="33" name="Прямоугольник: загнутый угол 32">
            <a:extLst>
              <a:ext uri="{FF2B5EF4-FFF2-40B4-BE49-F238E27FC236}">
                <a16:creationId xmlns:a16="http://schemas.microsoft.com/office/drawing/2014/main" id="{D84744B1-9360-4651-915A-78F64C0902FE}"/>
              </a:ext>
            </a:extLst>
          </p:cNvPr>
          <p:cNvSpPr/>
          <p:nvPr/>
        </p:nvSpPr>
        <p:spPr>
          <a:xfrm>
            <a:off x="1856798" y="3281681"/>
            <a:ext cx="891156" cy="2327322"/>
          </a:xfrm>
          <a:prstGeom prst="foldedCorner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Стоимость</a:t>
            </a:r>
          </a:p>
        </p:txBody>
      </p:sp>
      <p:sp>
        <p:nvSpPr>
          <p:cNvPr id="35" name="Прямоугольник: загнутый угол 34">
            <a:extLst>
              <a:ext uri="{FF2B5EF4-FFF2-40B4-BE49-F238E27FC236}">
                <a16:creationId xmlns:a16="http://schemas.microsoft.com/office/drawing/2014/main" id="{9C575A78-75D6-422D-B04A-0585B5849C0E}"/>
              </a:ext>
            </a:extLst>
          </p:cNvPr>
          <p:cNvSpPr/>
          <p:nvPr/>
        </p:nvSpPr>
        <p:spPr>
          <a:xfrm>
            <a:off x="3118017" y="4952294"/>
            <a:ext cx="891156" cy="629402"/>
          </a:xfrm>
          <a:prstGeom prst="foldedCorner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Стои</a:t>
            </a:r>
            <a:r>
              <a:rPr lang="en-US" dirty="0"/>
              <a:t>-</a:t>
            </a:r>
          </a:p>
          <a:p>
            <a:pPr algn="ctr"/>
            <a:r>
              <a:rPr lang="ru-RU" dirty="0" err="1"/>
              <a:t>мость</a:t>
            </a:r>
            <a:r>
              <a:rPr lang="ru-RU" dirty="0"/>
              <a:t> 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A2C0293-0331-40BA-BAE3-C2CE9740C2A7}"/>
              </a:ext>
            </a:extLst>
          </p:cNvPr>
          <p:cNvSpPr txBox="1"/>
          <p:nvPr/>
        </p:nvSpPr>
        <p:spPr>
          <a:xfrm>
            <a:off x="2743712" y="4929187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=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176BE18-D50D-4E15-8B58-ACB64C378B6E}"/>
              </a:ext>
            </a:extLst>
          </p:cNvPr>
          <p:cNvSpPr txBox="1"/>
          <p:nvPr/>
        </p:nvSpPr>
        <p:spPr>
          <a:xfrm>
            <a:off x="3975024" y="4952294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+</a:t>
            </a:r>
          </a:p>
        </p:txBody>
      </p:sp>
      <p:sp>
        <p:nvSpPr>
          <p:cNvPr id="38" name="Прямоугольник: загнутый угол 37">
            <a:extLst>
              <a:ext uri="{FF2B5EF4-FFF2-40B4-BE49-F238E27FC236}">
                <a16:creationId xmlns:a16="http://schemas.microsoft.com/office/drawing/2014/main" id="{22A6ADC9-541A-428C-A291-43BD8611FBD3}"/>
              </a:ext>
            </a:extLst>
          </p:cNvPr>
          <p:cNvSpPr/>
          <p:nvPr/>
        </p:nvSpPr>
        <p:spPr>
          <a:xfrm>
            <a:off x="4288526" y="4380436"/>
            <a:ext cx="744543" cy="1266825"/>
          </a:xfrm>
          <a:prstGeom prst="foldedCorner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Стои-мость</a:t>
            </a:r>
            <a:r>
              <a:rPr lang="ru-RU" dirty="0"/>
              <a:t> 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035FEC9-B292-404D-BC5E-7879983F0CA1}"/>
              </a:ext>
            </a:extLst>
          </p:cNvPr>
          <p:cNvSpPr txBox="1"/>
          <p:nvPr/>
        </p:nvSpPr>
        <p:spPr>
          <a:xfrm>
            <a:off x="5009006" y="4924424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+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FD1D91B-760E-4D0D-9EEB-086B006D35BB}"/>
              </a:ext>
            </a:extLst>
          </p:cNvPr>
          <p:cNvSpPr txBox="1"/>
          <p:nvPr/>
        </p:nvSpPr>
        <p:spPr>
          <a:xfrm>
            <a:off x="5271734" y="499920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…</a:t>
            </a:r>
            <a:endParaRPr lang="ru-RU" sz="24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C6D74C7-2469-4713-84E7-673989D2830C}"/>
              </a:ext>
            </a:extLst>
          </p:cNvPr>
          <p:cNvSpPr txBox="1"/>
          <p:nvPr/>
        </p:nvSpPr>
        <p:spPr>
          <a:xfrm>
            <a:off x="5628923" y="4924424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+</a:t>
            </a:r>
          </a:p>
        </p:txBody>
      </p:sp>
      <p:sp>
        <p:nvSpPr>
          <p:cNvPr id="42" name="Прямоугольник: загнутый угол 41">
            <a:extLst>
              <a:ext uri="{FF2B5EF4-FFF2-40B4-BE49-F238E27FC236}">
                <a16:creationId xmlns:a16="http://schemas.microsoft.com/office/drawing/2014/main" id="{5BD06381-9A75-4D31-A0ED-0008E4AF3F0E}"/>
              </a:ext>
            </a:extLst>
          </p:cNvPr>
          <p:cNvSpPr/>
          <p:nvPr/>
        </p:nvSpPr>
        <p:spPr>
          <a:xfrm>
            <a:off x="5974581" y="4514850"/>
            <a:ext cx="744543" cy="1096817"/>
          </a:xfrm>
          <a:prstGeom prst="foldedCorner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Стои-мость</a:t>
            </a:r>
            <a:r>
              <a:rPr lang="ru-RU" dirty="0"/>
              <a:t> </a:t>
            </a:r>
            <a:r>
              <a:rPr lang="en-US" dirty="0"/>
              <a:t>n</a:t>
            </a:r>
            <a:endParaRPr lang="ru-RU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02AB327-6456-413F-8EA9-068828898C32}"/>
              </a:ext>
            </a:extLst>
          </p:cNvPr>
          <p:cNvSpPr txBox="1"/>
          <p:nvPr/>
        </p:nvSpPr>
        <p:spPr>
          <a:xfrm>
            <a:off x="1549324" y="847128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1.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C5DA6B2-352E-401E-88F4-837D761F8572}"/>
              </a:ext>
            </a:extLst>
          </p:cNvPr>
          <p:cNvSpPr txBox="1"/>
          <p:nvPr/>
        </p:nvSpPr>
        <p:spPr>
          <a:xfrm>
            <a:off x="7416724" y="914371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2.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CAE556B6-2E56-4625-A725-EB06E1964ECD}"/>
              </a:ext>
            </a:extLst>
          </p:cNvPr>
          <p:cNvSpPr/>
          <p:nvPr/>
        </p:nvSpPr>
        <p:spPr>
          <a:xfrm>
            <a:off x="7892600" y="3516711"/>
            <a:ext cx="2409825" cy="62940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Организация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4ED9E75E-33BC-4867-BE62-F2DD6587196A}"/>
              </a:ext>
            </a:extLst>
          </p:cNvPr>
          <p:cNvSpPr/>
          <p:nvPr/>
        </p:nvSpPr>
        <p:spPr>
          <a:xfrm>
            <a:off x="8451292" y="1665783"/>
            <a:ext cx="1332721" cy="9525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Оператор связи</a:t>
            </a:r>
          </a:p>
        </p:txBody>
      </p:sp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id="{E67F7423-9C8C-4D70-B717-7C9BD4D6F21C}"/>
              </a:ext>
            </a:extLst>
          </p:cNvPr>
          <p:cNvCxnSpPr>
            <a:cxnSpLocks/>
          </p:cNvCxnSpPr>
          <p:nvPr/>
        </p:nvCxnSpPr>
        <p:spPr>
          <a:xfrm>
            <a:off x="8168992" y="1402279"/>
            <a:ext cx="282300" cy="26350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A2FF2652-D68D-4F01-9A88-989A1515C719}"/>
              </a:ext>
            </a:extLst>
          </p:cNvPr>
          <p:cNvCxnSpPr>
            <a:cxnSpLocks/>
          </p:cNvCxnSpPr>
          <p:nvPr/>
        </p:nvCxnSpPr>
        <p:spPr>
          <a:xfrm>
            <a:off x="9044572" y="1328672"/>
            <a:ext cx="0" cy="31175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C765BA56-EC32-40EB-A82D-09165DC8E328}"/>
              </a:ext>
            </a:extLst>
          </p:cNvPr>
          <p:cNvSpPr txBox="1"/>
          <p:nvPr/>
        </p:nvSpPr>
        <p:spPr>
          <a:xfrm>
            <a:off x="9291570" y="117144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…</a:t>
            </a:r>
            <a:endParaRPr lang="ru-RU" sz="2400" dirty="0"/>
          </a:p>
        </p:txBody>
      </p: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EF17D230-C143-45E7-851E-857C649AF496}"/>
              </a:ext>
            </a:extLst>
          </p:cNvPr>
          <p:cNvCxnSpPr>
            <a:cxnSpLocks/>
          </p:cNvCxnSpPr>
          <p:nvPr/>
        </p:nvCxnSpPr>
        <p:spPr>
          <a:xfrm flipH="1">
            <a:off x="9792954" y="1402279"/>
            <a:ext cx="238056" cy="28451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id="{DEB80C6B-4E5B-48C7-BFB4-9626AB4D9FEE}"/>
              </a:ext>
            </a:extLst>
          </p:cNvPr>
          <p:cNvCxnSpPr>
            <a:cxnSpLocks/>
            <a:endCxn id="2" idx="1"/>
          </p:cNvCxnSpPr>
          <p:nvPr/>
        </p:nvCxnSpPr>
        <p:spPr>
          <a:xfrm>
            <a:off x="2664244" y="2180993"/>
            <a:ext cx="891047" cy="155716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: загнутый угол 61">
            <a:extLst>
              <a:ext uri="{FF2B5EF4-FFF2-40B4-BE49-F238E27FC236}">
                <a16:creationId xmlns:a16="http://schemas.microsoft.com/office/drawing/2014/main" id="{61DBA361-74EB-4715-B3C6-473C459CABFA}"/>
              </a:ext>
            </a:extLst>
          </p:cNvPr>
          <p:cNvSpPr/>
          <p:nvPr/>
        </p:nvSpPr>
        <p:spPr>
          <a:xfrm>
            <a:off x="8646635" y="4548103"/>
            <a:ext cx="891156" cy="931489"/>
          </a:xfrm>
          <a:prstGeom prst="foldedCorner">
            <a:avLst>
              <a:gd name="adj" fmla="val 0"/>
            </a:avLst>
          </a:prstGeom>
          <a:solidFill>
            <a:schemeClr val="accent2">
              <a:lumMod val="40000"/>
              <a:lumOff val="6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Стои-мость</a:t>
            </a:r>
            <a:endParaRPr lang="ru-RU" dirty="0"/>
          </a:p>
        </p:txBody>
      </p:sp>
      <p:cxnSp>
        <p:nvCxnSpPr>
          <p:cNvPr id="72" name="Прямая со стрелкой 71">
            <a:extLst>
              <a:ext uri="{FF2B5EF4-FFF2-40B4-BE49-F238E27FC236}">
                <a16:creationId xmlns:a16="http://schemas.microsoft.com/office/drawing/2014/main" id="{3CAF9056-DD4C-4625-8C6F-71333A3C2136}"/>
              </a:ext>
            </a:extLst>
          </p:cNvPr>
          <p:cNvCxnSpPr>
            <a:cxnSpLocks/>
            <a:endCxn id="45" idx="0"/>
          </p:cNvCxnSpPr>
          <p:nvPr/>
        </p:nvCxnSpPr>
        <p:spPr>
          <a:xfrm flipH="1">
            <a:off x="9097513" y="2600971"/>
            <a:ext cx="10070" cy="91574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5" name="Прямоугольник: загнутый угол 54">
            <a:extLst>
              <a:ext uri="{FF2B5EF4-FFF2-40B4-BE49-F238E27FC236}">
                <a16:creationId xmlns:a16="http://schemas.microsoft.com/office/drawing/2014/main" id="{2038FF93-F343-4AFF-9D6D-4ACFE76D2B10}"/>
              </a:ext>
            </a:extLst>
          </p:cNvPr>
          <p:cNvSpPr/>
          <p:nvPr/>
        </p:nvSpPr>
        <p:spPr>
          <a:xfrm>
            <a:off x="8680863" y="2752795"/>
            <a:ext cx="899571" cy="629403"/>
          </a:xfrm>
          <a:prstGeom prst="foldedCorner">
            <a:avLst>
              <a:gd name="adj" fmla="val 25517"/>
            </a:avLst>
          </a:prstGeom>
          <a:solidFill>
            <a:schemeClr val="accent2">
              <a:lumMod val="40000"/>
              <a:lumOff val="6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Договор</a:t>
            </a:r>
          </a:p>
          <a:p>
            <a:pPr algn="ctr"/>
            <a:r>
              <a:rPr lang="ru-RU" dirty="0"/>
              <a:t>цена</a:t>
            </a:r>
          </a:p>
        </p:txBody>
      </p:sp>
      <p:sp>
        <p:nvSpPr>
          <p:cNvPr id="74" name="Облако 73">
            <a:extLst>
              <a:ext uri="{FF2B5EF4-FFF2-40B4-BE49-F238E27FC236}">
                <a16:creationId xmlns:a16="http://schemas.microsoft.com/office/drawing/2014/main" id="{6E18D944-D280-4FA0-812E-3C00DD616202}"/>
              </a:ext>
            </a:extLst>
          </p:cNvPr>
          <p:cNvSpPr/>
          <p:nvPr/>
        </p:nvSpPr>
        <p:spPr>
          <a:xfrm>
            <a:off x="7820330" y="1008924"/>
            <a:ext cx="2477358" cy="319748"/>
          </a:xfrm>
          <a:prstGeom prst="cloud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B2BEBECB-C92D-489B-A903-CFC81B35AEFB}"/>
              </a:ext>
            </a:extLst>
          </p:cNvPr>
          <p:cNvSpPr/>
          <p:nvPr/>
        </p:nvSpPr>
        <p:spPr>
          <a:xfrm>
            <a:off x="7294880" y="805614"/>
            <a:ext cx="3647440" cy="53919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72F15DD5-514A-4301-BF31-3F534195CA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136" t="19217" r="20992" b="21463"/>
          <a:stretch/>
        </p:blipFill>
        <p:spPr>
          <a:xfrm>
            <a:off x="0" y="0"/>
            <a:ext cx="2104355" cy="1192696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94133AC-1695-4812-8245-9602175698C7}"/>
              </a:ext>
            </a:extLst>
          </p:cNvPr>
          <p:cNvSpPr/>
          <p:nvPr/>
        </p:nvSpPr>
        <p:spPr>
          <a:xfrm>
            <a:off x="2026010" y="1114426"/>
            <a:ext cx="1332721" cy="952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Оператор связи 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3342C776-A34A-4B02-BB65-3EE2836400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787" b="15204"/>
          <a:stretch/>
        </p:blipFill>
        <p:spPr>
          <a:xfrm>
            <a:off x="6662590" y="3311603"/>
            <a:ext cx="4159686" cy="282914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8E6EF11B-4819-486E-8F7A-AA1847E597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234"/>
          <a:stretch/>
        </p:blipFill>
        <p:spPr>
          <a:xfrm>
            <a:off x="9328718" y="117665"/>
            <a:ext cx="2305312" cy="2038350"/>
          </a:xfrm>
          <a:prstGeom prst="rect">
            <a:avLst/>
          </a:prstGeom>
        </p:spPr>
      </p:pic>
      <p:sp>
        <p:nvSpPr>
          <p:cNvPr id="59" name="Облако 58">
            <a:extLst>
              <a:ext uri="{FF2B5EF4-FFF2-40B4-BE49-F238E27FC236}">
                <a16:creationId xmlns:a16="http://schemas.microsoft.com/office/drawing/2014/main" id="{BE708FA5-B022-4AC1-A804-F09A95F773BA}"/>
              </a:ext>
            </a:extLst>
          </p:cNvPr>
          <p:cNvSpPr/>
          <p:nvPr/>
        </p:nvSpPr>
        <p:spPr>
          <a:xfrm>
            <a:off x="6045694" y="715170"/>
            <a:ext cx="5393479" cy="3700725"/>
          </a:xfrm>
          <a:prstGeom prst="cloud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1434353-6CF7-4600-98B5-BA9F72717B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0602" y="2968361"/>
            <a:ext cx="1234187" cy="1234187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269F47A8-5A38-472A-B6CA-136A8A6153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85" y="1511426"/>
            <a:ext cx="2190103" cy="3415792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1D7477F7-8A61-4678-B6DE-80337BD5416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755" y="1958338"/>
            <a:ext cx="2089232" cy="3094088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54BEBEAC-0F1B-4BD4-9346-05E6836EF0C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236" y="2219389"/>
            <a:ext cx="2326562" cy="3358043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5D0333B1-51FD-4C6E-B3F2-C1C555959D1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805" y="2601830"/>
            <a:ext cx="2085116" cy="3236653"/>
          </a:xfrm>
          <a:prstGeom prst="rect">
            <a:avLst/>
          </a:prstGeom>
        </p:spPr>
      </p:pic>
      <p:sp>
        <p:nvSpPr>
          <p:cNvPr id="54" name="TextBox 13">
            <a:extLst>
              <a:ext uri="{FF2B5EF4-FFF2-40B4-BE49-F238E27FC236}">
                <a16:creationId xmlns:a16="http://schemas.microsoft.com/office/drawing/2014/main" id="{2D076F6E-5A39-4EA0-9345-CD52FBC46174}"/>
              </a:ext>
            </a:extLst>
          </p:cNvPr>
          <p:cNvSpPr txBox="1"/>
          <p:nvPr/>
        </p:nvSpPr>
        <p:spPr>
          <a:xfrm>
            <a:off x="1693669" y="261658"/>
            <a:ext cx="896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latin typeface="+mj-lt"/>
                <a:cs typeface="Times New Roman" panose="02020603050405020304" pitchFamily="18" charset="0"/>
              </a:rPr>
              <a:t>Обеспечения информационного взаимодействия</a:t>
            </a:r>
            <a:endParaRPr lang="ru-RU" sz="2400" b="1" dirty="0">
              <a:solidFill>
                <a:srgbClr val="1D364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C5BB56A-E028-4351-A5DE-956DAEB7CD1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41245" y="2906177"/>
            <a:ext cx="2332622" cy="323665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BD78651-F558-48E5-9C23-BA892758E6A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27622" y="1194012"/>
            <a:ext cx="1319053" cy="80242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5ECDBCA-EF84-468E-A395-68622564EE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77467" y="1954595"/>
            <a:ext cx="1421814" cy="89164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68B850E-10FF-4FA9-9736-58D4055E466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46502" y="2893121"/>
            <a:ext cx="1953958" cy="84288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CAF4069-CBB8-4A20-9F8D-A184CADB08D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976112" y="1860825"/>
            <a:ext cx="1234187" cy="123418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BEEC846-7277-4CF6-A425-BBB49D0BEE3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23481" y="1248620"/>
            <a:ext cx="1505262" cy="1003508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FAD2E3F-B4DA-42CF-BB8E-973F2C669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7368" y="2126031"/>
            <a:ext cx="1425840" cy="46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C3DB3E5-5136-4D66-B562-294F4C64B57A}"/>
              </a:ext>
            </a:extLst>
          </p:cNvPr>
          <p:cNvSpPr txBox="1"/>
          <p:nvPr/>
        </p:nvSpPr>
        <p:spPr>
          <a:xfrm>
            <a:off x="6219825" y="3052953"/>
            <a:ext cx="1301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latin typeface="Impact" panose="020B0806030902050204" pitchFamily="34" charset="0"/>
              </a:rPr>
              <a:t>«ТЕАМ»</a:t>
            </a:r>
          </a:p>
          <a:p>
            <a:pPr algn="ctr"/>
            <a:r>
              <a:rPr lang="ru-RU" dirty="0">
                <a:solidFill>
                  <a:srgbClr val="0070C0"/>
                </a:solidFill>
                <a:latin typeface="Impact" panose="020B0806030902050204" pitchFamily="34" charset="0"/>
              </a:rPr>
              <a:t>Новороссийск</a:t>
            </a:r>
          </a:p>
        </p:txBody>
      </p:sp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A21C56E6-4D65-4974-939D-77EEEFB4B43C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20136" t="19217" r="20992" b="21463"/>
          <a:stretch/>
        </p:blipFill>
        <p:spPr>
          <a:xfrm>
            <a:off x="0" y="0"/>
            <a:ext cx="2104355" cy="11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458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568E349B-EE6C-4E28-8839-B14C49D423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31"/>
          <a:stretch/>
        </p:blipFill>
        <p:spPr bwMode="auto">
          <a:xfrm>
            <a:off x="7559040" y="1341120"/>
            <a:ext cx="4612100" cy="481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13">
            <a:extLst>
              <a:ext uri="{FF2B5EF4-FFF2-40B4-BE49-F238E27FC236}">
                <a16:creationId xmlns:a16="http://schemas.microsoft.com/office/drawing/2014/main" id="{2D076F6E-5A39-4EA0-9345-CD52FBC46174}"/>
              </a:ext>
            </a:extLst>
          </p:cNvPr>
          <p:cNvSpPr txBox="1"/>
          <p:nvPr/>
        </p:nvSpPr>
        <p:spPr>
          <a:xfrm>
            <a:off x="1693669" y="261658"/>
            <a:ext cx="896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latin typeface="+mj-lt"/>
                <a:cs typeface="Times New Roman" panose="02020603050405020304" pitchFamily="18" charset="0"/>
              </a:rPr>
              <a:t>Результаты внедрения практики</a:t>
            </a:r>
            <a:endParaRPr lang="ru-RU" sz="2400" b="1" dirty="0">
              <a:solidFill>
                <a:srgbClr val="1D364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FAD762B-BEAE-4616-8A87-D1EA426E4C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136" t="19217" r="20992" b="21463"/>
          <a:stretch/>
        </p:blipFill>
        <p:spPr>
          <a:xfrm>
            <a:off x="0" y="0"/>
            <a:ext cx="2104355" cy="1192696"/>
          </a:xfrm>
          <a:prstGeom prst="rect">
            <a:avLst/>
          </a:prstGeom>
        </p:spPr>
      </p:pic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9570EBE2-D49F-465A-887B-C491BC3F9A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167386"/>
              </p:ext>
            </p:extLst>
          </p:nvPr>
        </p:nvGraphicFramePr>
        <p:xfrm>
          <a:off x="152400" y="1341120"/>
          <a:ext cx="7406640" cy="4815840"/>
        </p:xfrm>
        <a:graphic>
          <a:graphicData uri="http://schemas.openxmlformats.org/drawingml/2006/table">
            <a:tbl>
              <a:tblPr firstRow="1" bandRow="1">
                <a:tableStyleId>{5F9143E2-D8DD-4FB2-8A37-53A4921034A9}</a:tableStyleId>
              </a:tblPr>
              <a:tblGrid>
                <a:gridCol w="5359973">
                  <a:extLst>
                    <a:ext uri="{9D8B030D-6E8A-4147-A177-3AD203B41FA5}">
                      <a16:colId xmlns:a16="http://schemas.microsoft.com/office/drawing/2014/main" val="354680816"/>
                    </a:ext>
                  </a:extLst>
                </a:gridCol>
                <a:gridCol w="2046667">
                  <a:extLst>
                    <a:ext uri="{9D8B030D-6E8A-4147-A177-3AD203B41FA5}">
                      <a16:colId xmlns:a16="http://schemas.microsoft.com/office/drawing/2014/main" val="1953330468"/>
                    </a:ext>
                  </a:extLst>
                </a:gridCol>
              </a:tblGrid>
              <a:tr h="5677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+mj-lt"/>
                        </a:rPr>
                        <a:t>Увеличение общего количества вызовов, принятых в 2021 году по отношению к аналогичному периоду прошлого года</a:t>
                      </a:r>
                    </a:p>
                    <a:p>
                      <a:endParaRPr lang="ru-RU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+mj-lt"/>
                        </a:rPr>
                        <a:t>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4204986"/>
                  </a:ext>
                </a:extLst>
              </a:tr>
              <a:tr h="3994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+mj-lt"/>
                        </a:rPr>
                        <a:t>Снижение доли вызовов, не связанных с экстренными ситуациями в Системе-112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+mj-lt"/>
                        </a:rPr>
                        <a:t>13,1%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0860727"/>
                  </a:ext>
                </a:extLst>
              </a:tr>
              <a:tr h="7359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+mj-lt"/>
                        </a:rPr>
                        <a:t>Увеличено на 15% количество положительных отзывов от населения в адрес административных муниципальных структур в результате бесплатного использования короткого номера "*076" для подачи обращений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+mj-lt"/>
                        </a:rPr>
                        <a:t>15%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2678811"/>
                  </a:ext>
                </a:extLst>
              </a:tr>
              <a:tr h="399494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+mj-lt"/>
                        </a:rPr>
                        <a:t>Мы сделали бесплатным для граждан именно тот короткий номер, который давно известен гражданам нашего муниципального образования.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5863016"/>
                  </a:ext>
                </a:extLst>
              </a:tr>
              <a:tr h="567702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+mj-lt"/>
                        </a:rPr>
                        <a:t>Операторами "076" осуществляется учет обращений, доведение до исполнителей, руководства, а так же контроль исполнения обращений, доведение результата до заявителя. Обращение снимается с контроля только при подтверждении заявителя.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6002045"/>
                  </a:ext>
                </a:extLst>
              </a:tr>
              <a:tr h="399494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+mj-lt"/>
                        </a:rPr>
                        <a:t>Повышено качество оказываемых слуг населению в сфере жилищно-коммунального хозяйства, снижение социального напряжения, за счет доступности для всех категорий граждан.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382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38024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</TotalTime>
  <Words>565</Words>
  <Application>Microsoft Office PowerPoint</Application>
  <PresentationFormat>Широкоэкранный</PresentationFormat>
  <Paragraphs>68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Impact</vt:lpstr>
      <vt:lpstr>Calibri</vt:lpstr>
      <vt:lpstr>Times New Roman</vt:lpstr>
      <vt:lpstr>Arial</vt:lpstr>
      <vt:lpstr>Book Antiqua</vt:lpstr>
      <vt:lpstr>Тема Office</vt:lpstr>
      <vt:lpstr>1_Тема Office</vt:lpstr>
      <vt:lpstr>Презентация PowerPoint</vt:lpstr>
      <vt:lpstr>Презентация PowerPoint</vt:lpstr>
      <vt:lpstr>В чем уникальность практики ? </vt:lpstr>
      <vt:lpstr>Центр обработки вызовов МБУ «АПК Безопасный город - ЕДДС»</vt:lpstr>
      <vt:lpstr>Пути решения вопроса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Glav_Engineer</dc:creator>
  <cp:lastModifiedBy>PTO_Admin</cp:lastModifiedBy>
  <cp:revision>20</cp:revision>
  <dcterms:modified xsi:type="dcterms:W3CDTF">2021-08-12T16:52:06Z</dcterms:modified>
</cp:coreProperties>
</file>