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69" r:id="rId4"/>
    <p:sldId id="268" r:id="rId5"/>
    <p:sldId id="270" r:id="rId6"/>
    <p:sldId id="284" r:id="rId7"/>
    <p:sldId id="271" r:id="rId8"/>
    <p:sldId id="272" r:id="rId9"/>
    <p:sldId id="273" r:id="rId10"/>
    <p:sldId id="274" r:id="rId11"/>
    <p:sldId id="276" r:id="rId12"/>
    <p:sldId id="281" r:id="rId13"/>
    <p:sldId id="277" r:id="rId14"/>
    <p:sldId id="279" r:id="rId15"/>
    <p:sldId id="282" r:id="rId16"/>
    <p:sldId id="278" r:id="rId17"/>
    <p:sldId id="280" r:id="rId18"/>
    <p:sldId id="261" r:id="rId19"/>
    <p:sldId id="263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8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65" autoAdjust="0"/>
  </p:normalViewPr>
  <p:slideViewPr>
    <p:cSldViewPr snapToGrid="0">
      <p:cViewPr>
        <p:scale>
          <a:sx n="66" d="100"/>
          <a:sy n="66" d="100"/>
        </p:scale>
        <p:origin x="-8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6F5EC-A67B-4B33-962D-DA84A0ACE8A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0A842-1D9E-47D2-9AD9-F6467DBE574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>
              <a:solidFill>
                <a:srgbClr val="0070C0"/>
              </a:solidFill>
            </a:rPr>
            <a:t>Образовательные. </a:t>
          </a:r>
          <a:endParaRPr lang="ru-RU" b="1" dirty="0" smtClean="0">
            <a:solidFill>
              <a:srgbClr val="0070C0"/>
            </a:solidFill>
          </a:endParaRPr>
        </a:p>
        <a:p>
          <a:pPr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rgbClr val="002060"/>
              </a:solidFill>
            </a:rPr>
            <a:t>Качественное освоение (рефлексия) совокупности профессиональных знаний и компетенций, необходимых для успешной профессиональной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EC5BC020-5851-4C46-BE4A-2529420BDE82}" type="parTrans" cxnId="{DC37C1E8-FFB0-4D48-9D05-DBEC5E2D4ABB}">
      <dgm:prSet/>
      <dgm:spPr/>
      <dgm:t>
        <a:bodyPr/>
        <a:lstStyle/>
        <a:p>
          <a:endParaRPr lang="ru-RU"/>
        </a:p>
      </dgm:t>
    </dgm:pt>
    <dgm:pt modelId="{A59EB39B-B846-43C8-B25A-2217F0C3D1B3}" type="sibTrans" cxnId="{DC37C1E8-FFB0-4D48-9D05-DBEC5E2D4ABB}">
      <dgm:prSet/>
      <dgm:spPr/>
      <dgm:t>
        <a:bodyPr/>
        <a:lstStyle/>
        <a:p>
          <a:endParaRPr lang="ru-RU"/>
        </a:p>
      </dgm:t>
    </dgm:pt>
    <dgm:pt modelId="{C5847794-245D-4589-B1B5-BCB243A32991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>
              <a:solidFill>
                <a:srgbClr val="0070C0"/>
              </a:solidFill>
            </a:rPr>
            <a:t>Развивающие.</a:t>
          </a:r>
          <a:endParaRPr lang="ru-RU" b="1" dirty="0" smtClean="0">
            <a:solidFill>
              <a:srgbClr val="0070C0"/>
            </a:solidFill>
          </a:endParaRP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rgbClr val="002060"/>
              </a:solidFill>
            </a:rPr>
            <a:t>Развитие интереса к профессиональной деятельности; развитие творческих способностей и способности к анализу педагогической деятельности, информации, необходимой для решения педагогических проблем; профессиональное саморазвитие; развитие коммуникативных  навыков и речи.   </a:t>
          </a:r>
          <a:endParaRPr lang="ru-RU" dirty="0">
            <a:solidFill>
              <a:srgbClr val="002060"/>
            </a:solidFill>
          </a:endParaRPr>
        </a:p>
      </dgm:t>
    </dgm:pt>
    <dgm:pt modelId="{32BD1F6E-3D0A-4286-83FA-21A443B5B746}" type="parTrans" cxnId="{95C7C276-26E3-45F5-AC35-4988D2FB2E4E}">
      <dgm:prSet/>
      <dgm:spPr/>
      <dgm:t>
        <a:bodyPr/>
        <a:lstStyle/>
        <a:p>
          <a:endParaRPr lang="ru-RU"/>
        </a:p>
      </dgm:t>
    </dgm:pt>
    <dgm:pt modelId="{54041210-7A66-4F3B-A62D-B3FD7D7672F0}" type="sibTrans" cxnId="{95C7C276-26E3-45F5-AC35-4988D2FB2E4E}">
      <dgm:prSet/>
      <dgm:spPr/>
      <dgm:t>
        <a:bodyPr/>
        <a:lstStyle/>
        <a:p>
          <a:endParaRPr lang="ru-RU"/>
        </a:p>
      </dgm:t>
    </dgm:pt>
    <dgm:pt modelId="{81D5CA85-B742-433E-A7C4-73912D0BD6B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>
              <a:solidFill>
                <a:srgbClr val="0070C0"/>
              </a:solidFill>
            </a:rPr>
            <a:t>Воспитывающие. </a:t>
          </a:r>
          <a:endParaRPr lang="ru-RU" b="1" dirty="0" smtClean="0">
            <a:solidFill>
              <a:srgbClr val="0070C0"/>
            </a:solidFill>
          </a:endParaRP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Воспитание доброжелательного и уважительного отношения  к другим участникам образовательных отношений;  формирование инклюзивной культуры.</a:t>
          </a:r>
          <a:endParaRPr lang="ru-RU" dirty="0">
            <a:solidFill>
              <a:srgbClr val="002060"/>
            </a:solidFill>
          </a:endParaRPr>
        </a:p>
      </dgm:t>
    </dgm:pt>
    <dgm:pt modelId="{47C40E8D-D60E-4510-B7AF-AFF8076F2FBA}" type="parTrans" cxnId="{B7AEDC20-C7CD-4F22-9145-92F83A3EF784}">
      <dgm:prSet/>
      <dgm:spPr/>
      <dgm:t>
        <a:bodyPr/>
        <a:lstStyle/>
        <a:p>
          <a:endParaRPr lang="ru-RU"/>
        </a:p>
      </dgm:t>
    </dgm:pt>
    <dgm:pt modelId="{656ED8CC-0B5A-4AD1-A958-CF652C543701}" type="sibTrans" cxnId="{B7AEDC20-C7CD-4F22-9145-92F83A3EF784}">
      <dgm:prSet/>
      <dgm:spPr/>
      <dgm:t>
        <a:bodyPr/>
        <a:lstStyle/>
        <a:p>
          <a:endParaRPr lang="ru-RU"/>
        </a:p>
      </dgm:t>
    </dgm:pt>
    <dgm:pt modelId="{3D335C30-BC50-4FBD-BF58-72B70A3901AC}" type="pres">
      <dgm:prSet presAssocID="{2A66F5EC-A67B-4B33-962D-DA84A0ACE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B30F0-6B92-4780-8744-1AB9A0AB4767}" type="pres">
      <dgm:prSet presAssocID="{9F30A842-1D9E-47D2-9AD9-F6467DBE5745}" presName="parentText" presStyleLbl="node1" presStyleIdx="0" presStyleCnt="3" custScaleY="76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0EAC-3298-43AB-B410-8E82D0325F01}" type="pres">
      <dgm:prSet presAssocID="{A59EB39B-B846-43C8-B25A-2217F0C3D1B3}" presName="spacer" presStyleCnt="0"/>
      <dgm:spPr/>
    </dgm:pt>
    <dgm:pt modelId="{C98B4181-BCA7-4FCC-9386-5DCD89E7D05B}" type="pres">
      <dgm:prSet presAssocID="{C5847794-245D-4589-B1B5-BCB243A329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3B989-0BFE-4B9A-BE0B-4AC187F76AB1}" type="pres">
      <dgm:prSet presAssocID="{54041210-7A66-4F3B-A62D-B3FD7D7672F0}" presName="spacer" presStyleCnt="0"/>
      <dgm:spPr/>
    </dgm:pt>
    <dgm:pt modelId="{9F30907A-A882-4111-B275-F34F512542A4}" type="pres">
      <dgm:prSet presAssocID="{81D5CA85-B742-433E-A7C4-73912D0BD6B0}" presName="parentText" presStyleLbl="node1" presStyleIdx="2" presStyleCnt="3" custScaleY="93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EDC20-C7CD-4F22-9145-92F83A3EF784}" srcId="{2A66F5EC-A67B-4B33-962D-DA84A0ACE8A0}" destId="{81D5CA85-B742-433E-A7C4-73912D0BD6B0}" srcOrd="2" destOrd="0" parTransId="{47C40E8D-D60E-4510-B7AF-AFF8076F2FBA}" sibTransId="{656ED8CC-0B5A-4AD1-A958-CF652C543701}"/>
    <dgm:cxn modelId="{DC37C1E8-FFB0-4D48-9D05-DBEC5E2D4ABB}" srcId="{2A66F5EC-A67B-4B33-962D-DA84A0ACE8A0}" destId="{9F30A842-1D9E-47D2-9AD9-F6467DBE5745}" srcOrd="0" destOrd="0" parTransId="{EC5BC020-5851-4C46-BE4A-2529420BDE82}" sibTransId="{A59EB39B-B846-43C8-B25A-2217F0C3D1B3}"/>
    <dgm:cxn modelId="{90F05D75-CD91-488A-AB0F-FFC545648F85}" type="presOf" srcId="{81D5CA85-B742-433E-A7C4-73912D0BD6B0}" destId="{9F30907A-A882-4111-B275-F34F512542A4}" srcOrd="0" destOrd="0" presId="urn:microsoft.com/office/officeart/2005/8/layout/vList2"/>
    <dgm:cxn modelId="{95C7C276-26E3-45F5-AC35-4988D2FB2E4E}" srcId="{2A66F5EC-A67B-4B33-962D-DA84A0ACE8A0}" destId="{C5847794-245D-4589-B1B5-BCB243A32991}" srcOrd="1" destOrd="0" parTransId="{32BD1F6E-3D0A-4286-83FA-21A443B5B746}" sibTransId="{54041210-7A66-4F3B-A62D-B3FD7D7672F0}"/>
    <dgm:cxn modelId="{B7A26237-FD34-4373-B026-654C14E2DF9B}" type="presOf" srcId="{C5847794-245D-4589-B1B5-BCB243A32991}" destId="{C98B4181-BCA7-4FCC-9386-5DCD89E7D05B}" srcOrd="0" destOrd="0" presId="urn:microsoft.com/office/officeart/2005/8/layout/vList2"/>
    <dgm:cxn modelId="{693B4000-82F0-4FF2-942C-711A05D22204}" type="presOf" srcId="{9F30A842-1D9E-47D2-9AD9-F6467DBE5745}" destId="{491B30F0-6B92-4780-8744-1AB9A0AB4767}" srcOrd="0" destOrd="0" presId="urn:microsoft.com/office/officeart/2005/8/layout/vList2"/>
    <dgm:cxn modelId="{77F1366C-DA16-473B-A6C2-FB12C72139C9}" type="presOf" srcId="{2A66F5EC-A67B-4B33-962D-DA84A0ACE8A0}" destId="{3D335C30-BC50-4FBD-BF58-72B70A3901AC}" srcOrd="0" destOrd="0" presId="urn:microsoft.com/office/officeart/2005/8/layout/vList2"/>
    <dgm:cxn modelId="{2A4D5339-B034-4D60-B3B1-83A7801D690D}" type="presParOf" srcId="{3D335C30-BC50-4FBD-BF58-72B70A3901AC}" destId="{491B30F0-6B92-4780-8744-1AB9A0AB4767}" srcOrd="0" destOrd="0" presId="urn:microsoft.com/office/officeart/2005/8/layout/vList2"/>
    <dgm:cxn modelId="{1B259BDC-C38A-4810-9DDE-15D25B1D2147}" type="presParOf" srcId="{3D335C30-BC50-4FBD-BF58-72B70A3901AC}" destId="{34A30EAC-3298-43AB-B410-8E82D0325F01}" srcOrd="1" destOrd="0" presId="urn:microsoft.com/office/officeart/2005/8/layout/vList2"/>
    <dgm:cxn modelId="{721A6CB2-EA1B-49FF-8920-B056CA4ACE37}" type="presParOf" srcId="{3D335C30-BC50-4FBD-BF58-72B70A3901AC}" destId="{C98B4181-BCA7-4FCC-9386-5DCD89E7D05B}" srcOrd="2" destOrd="0" presId="urn:microsoft.com/office/officeart/2005/8/layout/vList2"/>
    <dgm:cxn modelId="{79AD08FB-F051-4CD6-86E6-9A1395B13884}" type="presParOf" srcId="{3D335C30-BC50-4FBD-BF58-72B70A3901AC}" destId="{CEB3B989-0BFE-4B9A-BE0B-4AC187F76AB1}" srcOrd="3" destOrd="0" presId="urn:microsoft.com/office/officeart/2005/8/layout/vList2"/>
    <dgm:cxn modelId="{82E7242E-7A25-4CEA-B84F-F3607949F39A}" type="presParOf" srcId="{3D335C30-BC50-4FBD-BF58-72B70A3901AC}" destId="{9F30907A-A882-4111-B275-F34F512542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B82CA-0D7C-4808-A6BD-F44FF38DD3D2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73B9F-977A-4E7B-99AA-6AF152D1303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dirty="0" smtClean="0"/>
            <a:t>«Теория и методика музыкального воспитания дошкольников»; «Основы теории коммуникации», «Социальная педагогика», «Педагогическое обеспечение работы с молодёжью», «Введение в специальность</a:t>
          </a:r>
          <a:r>
            <a:rPr lang="ru-RU" sz="2400" dirty="0" smtClean="0"/>
            <a:t>», «Работа с молодой семьёй» </a:t>
          </a:r>
          <a:r>
            <a:rPr lang="ru-RU" sz="2400" dirty="0" smtClean="0"/>
            <a:t>и мн. др.; </a:t>
          </a:r>
          <a:endParaRPr lang="ru-RU" sz="2400" dirty="0"/>
        </a:p>
      </dgm:t>
    </dgm:pt>
    <dgm:pt modelId="{036E2C8B-D9C0-4600-9998-39642ABFDB40}" type="parTrans" cxnId="{45F02539-6461-4218-8BF8-41847257E7CD}">
      <dgm:prSet/>
      <dgm:spPr/>
      <dgm:t>
        <a:bodyPr/>
        <a:lstStyle/>
        <a:p>
          <a:endParaRPr lang="ru-RU"/>
        </a:p>
      </dgm:t>
    </dgm:pt>
    <dgm:pt modelId="{FDCD1904-2E3C-477D-A151-27E75AC5B1BB}" type="sibTrans" cxnId="{45F02539-6461-4218-8BF8-41847257E7CD}">
      <dgm:prSet/>
      <dgm:spPr/>
      <dgm:t>
        <a:bodyPr/>
        <a:lstStyle/>
        <a:p>
          <a:endParaRPr lang="ru-RU"/>
        </a:p>
      </dgm:t>
    </dgm:pt>
    <dgm:pt modelId="{1830A810-AC5E-4D8D-9FE5-8A4988367F6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dirty="0" smtClean="0"/>
            <a:t> </a:t>
          </a:r>
          <a:r>
            <a:rPr lang="ru-RU" sz="2400" dirty="0" smtClean="0"/>
            <a:t>«</a:t>
          </a:r>
          <a:r>
            <a:rPr lang="ru-RU" sz="2400" dirty="0" smtClean="0"/>
            <a:t>Теория и методика музыкального воспитания с практикумом» ; «Теория и методика развития речи» и др.; в процессе проведения курсов ПК. </a:t>
          </a:r>
          <a:endParaRPr lang="ru-RU" sz="2400" dirty="0"/>
        </a:p>
      </dgm:t>
    </dgm:pt>
    <dgm:pt modelId="{D528A9CF-CE26-494D-83B8-E83643965764}" type="parTrans" cxnId="{28D5962D-962A-45E6-AD8E-40FB9CEEDB56}">
      <dgm:prSet/>
      <dgm:spPr/>
      <dgm:t>
        <a:bodyPr/>
        <a:lstStyle/>
        <a:p>
          <a:endParaRPr lang="ru-RU"/>
        </a:p>
      </dgm:t>
    </dgm:pt>
    <dgm:pt modelId="{6502D0DA-5FC2-4B82-9929-01343EAE6D86}" type="sibTrans" cxnId="{28D5962D-962A-45E6-AD8E-40FB9CEEDB56}">
      <dgm:prSet/>
      <dgm:spPr/>
      <dgm:t>
        <a:bodyPr/>
        <a:lstStyle/>
        <a:p>
          <a:endParaRPr lang="ru-RU"/>
        </a:p>
      </dgm:t>
    </dgm:pt>
    <dgm:pt modelId="{219EDBE1-A131-4579-938D-55AC06632392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 </a:t>
          </a:r>
          <a:endParaRPr lang="ru-RU" sz="1800" b="1" dirty="0">
            <a:solidFill>
              <a:srgbClr val="0070C0"/>
            </a:solidFill>
          </a:endParaRPr>
        </a:p>
      </dgm:t>
    </dgm:pt>
    <dgm:pt modelId="{010CAD8B-60A5-4A6B-816E-690EB795AFC8}" type="parTrans" cxnId="{16404275-21B1-4AA3-8CDF-6949574E516B}">
      <dgm:prSet/>
      <dgm:spPr/>
      <dgm:t>
        <a:bodyPr/>
        <a:lstStyle/>
        <a:p>
          <a:endParaRPr lang="ru-RU"/>
        </a:p>
      </dgm:t>
    </dgm:pt>
    <dgm:pt modelId="{F887CEAB-4A30-4692-A3C6-C81910495B0A}" type="sibTrans" cxnId="{16404275-21B1-4AA3-8CDF-6949574E516B}">
      <dgm:prSet/>
      <dgm:spPr/>
      <dgm:t>
        <a:bodyPr/>
        <a:lstStyle/>
        <a:p>
          <a:endParaRPr lang="ru-RU"/>
        </a:p>
      </dgm:t>
    </dgm:pt>
    <dgm:pt modelId="{A04B7599-35B8-49DD-8867-B8E9485E145F}">
      <dgm:prSet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в ГАОУ ПО ИРО (г. Севастополь)</a:t>
          </a:r>
          <a:endParaRPr lang="ru-RU" sz="2000" b="1" dirty="0">
            <a:solidFill>
              <a:srgbClr val="0070C0"/>
            </a:solidFill>
          </a:endParaRPr>
        </a:p>
      </dgm:t>
    </dgm:pt>
    <dgm:pt modelId="{6B2469B3-7450-44A1-A0FE-27F9487C4206}" type="parTrans" cxnId="{E44D3915-9F80-476D-86E5-EFE89CAAFB4B}">
      <dgm:prSet/>
      <dgm:spPr/>
      <dgm:t>
        <a:bodyPr/>
        <a:lstStyle/>
        <a:p>
          <a:endParaRPr lang="ru-RU"/>
        </a:p>
      </dgm:t>
    </dgm:pt>
    <dgm:pt modelId="{2AFD8234-13F0-4146-97CB-D071FA68040A}" type="sibTrans" cxnId="{E44D3915-9F80-476D-86E5-EFE89CAAFB4B}">
      <dgm:prSet/>
      <dgm:spPr/>
      <dgm:t>
        <a:bodyPr/>
        <a:lstStyle/>
        <a:p>
          <a:endParaRPr lang="ru-RU"/>
        </a:p>
      </dgm:t>
    </dgm:pt>
    <dgm:pt modelId="{62A43508-AB0C-4856-BCCC-EB56258F991D}" type="pres">
      <dgm:prSet presAssocID="{8EAB82CA-0D7C-4808-A6BD-F44FF38DD3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0882E-92A4-4EB3-9E6B-F7ED7E70C337}" type="pres">
      <dgm:prSet presAssocID="{E9873B9F-977A-4E7B-99AA-6AF152D1303D}" presName="composite" presStyleCnt="0"/>
      <dgm:spPr/>
    </dgm:pt>
    <dgm:pt modelId="{C32625C5-2254-4640-AD31-6DBF685095C8}" type="pres">
      <dgm:prSet presAssocID="{E9873B9F-977A-4E7B-99AA-6AF152D1303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F38D0-6CA2-43CB-A98F-9A67C5302C3F}" type="pres">
      <dgm:prSet presAssocID="{E9873B9F-977A-4E7B-99AA-6AF152D1303D}" presName="parSh" presStyleLbl="node1" presStyleIdx="0" presStyleCnt="2" custScaleY="353076"/>
      <dgm:spPr/>
      <dgm:t>
        <a:bodyPr/>
        <a:lstStyle/>
        <a:p>
          <a:endParaRPr lang="ru-RU"/>
        </a:p>
      </dgm:t>
    </dgm:pt>
    <dgm:pt modelId="{32010CFD-2967-4B4F-B8E7-B2AD3D239BEC}" type="pres">
      <dgm:prSet presAssocID="{E9873B9F-977A-4E7B-99AA-6AF152D1303D}" presName="desTx" presStyleLbl="fgAcc1" presStyleIdx="0" presStyleCnt="2" custFlipVert="1" custScaleX="78091" custScaleY="5040" custLinFactY="4700000" custLinFactNeighborX="-955" custLinFactNeighborY="475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8D493-82A9-4E1C-850C-5CF8FD308399}" type="pres">
      <dgm:prSet presAssocID="{FDCD1904-2E3C-477D-A151-27E75AC5B1BB}" presName="sibTrans" presStyleLbl="sibTrans2D1" presStyleIdx="0" presStyleCnt="1" custLinFactNeighborY="-35994"/>
      <dgm:spPr/>
      <dgm:t>
        <a:bodyPr/>
        <a:lstStyle/>
        <a:p>
          <a:endParaRPr lang="ru-RU"/>
        </a:p>
      </dgm:t>
    </dgm:pt>
    <dgm:pt modelId="{DB4E9F74-2A7B-420B-9ADD-C6AD06B28963}" type="pres">
      <dgm:prSet presAssocID="{FDCD1904-2E3C-477D-A151-27E75AC5B1BB}" presName="connTx" presStyleLbl="sibTrans2D1" presStyleIdx="0" presStyleCnt="1"/>
      <dgm:spPr/>
      <dgm:t>
        <a:bodyPr/>
        <a:lstStyle/>
        <a:p>
          <a:endParaRPr lang="ru-RU"/>
        </a:p>
      </dgm:t>
    </dgm:pt>
    <dgm:pt modelId="{486A52EB-7505-4A83-8412-D03B778E4267}" type="pres">
      <dgm:prSet presAssocID="{1830A810-AC5E-4D8D-9FE5-8A4988367F6C}" presName="composite" presStyleCnt="0"/>
      <dgm:spPr/>
    </dgm:pt>
    <dgm:pt modelId="{66939E5C-3F5C-481E-9160-1D410D315642}" type="pres">
      <dgm:prSet presAssocID="{1830A810-AC5E-4D8D-9FE5-8A4988367F6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5DFF6-4AA3-46F6-9EF5-8DA021997C04}" type="pres">
      <dgm:prSet presAssocID="{1830A810-AC5E-4D8D-9FE5-8A4988367F6C}" presName="parSh" presStyleLbl="node1" presStyleIdx="1" presStyleCnt="2" custScaleY="217365"/>
      <dgm:spPr/>
      <dgm:t>
        <a:bodyPr/>
        <a:lstStyle/>
        <a:p>
          <a:endParaRPr lang="ru-RU"/>
        </a:p>
      </dgm:t>
    </dgm:pt>
    <dgm:pt modelId="{DA66712D-EB69-4F3B-B52C-14FE399F8CA8}" type="pres">
      <dgm:prSet presAssocID="{1830A810-AC5E-4D8D-9FE5-8A4988367F6C}" presName="desTx" presStyleLbl="fgAcc1" presStyleIdx="1" presStyleCnt="2" custScaleX="79893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098DB-C2EA-4F2B-BDA7-585784ACF4A9}" type="presOf" srcId="{1830A810-AC5E-4D8D-9FE5-8A4988367F6C}" destId="{66939E5C-3F5C-481E-9160-1D410D315642}" srcOrd="0" destOrd="0" presId="urn:microsoft.com/office/officeart/2005/8/layout/process3"/>
    <dgm:cxn modelId="{E44D3915-9F80-476D-86E5-EFE89CAAFB4B}" srcId="{1830A810-AC5E-4D8D-9FE5-8A4988367F6C}" destId="{A04B7599-35B8-49DD-8867-B8E9485E145F}" srcOrd="0" destOrd="0" parTransId="{6B2469B3-7450-44A1-A0FE-27F9487C4206}" sibTransId="{2AFD8234-13F0-4146-97CB-D071FA68040A}"/>
    <dgm:cxn modelId="{D68C4787-57F5-4E92-899A-765F1B6C8D27}" type="presOf" srcId="{FDCD1904-2E3C-477D-A151-27E75AC5B1BB}" destId="{DB4E9F74-2A7B-420B-9ADD-C6AD06B28963}" srcOrd="1" destOrd="0" presId="urn:microsoft.com/office/officeart/2005/8/layout/process3"/>
    <dgm:cxn modelId="{45F02539-6461-4218-8BF8-41847257E7CD}" srcId="{8EAB82CA-0D7C-4808-A6BD-F44FF38DD3D2}" destId="{E9873B9F-977A-4E7B-99AA-6AF152D1303D}" srcOrd="0" destOrd="0" parTransId="{036E2C8B-D9C0-4600-9998-39642ABFDB40}" sibTransId="{FDCD1904-2E3C-477D-A151-27E75AC5B1BB}"/>
    <dgm:cxn modelId="{E0E5B027-3F1F-4453-BAFC-8518EAFA4E9C}" type="presOf" srcId="{A04B7599-35B8-49DD-8867-B8E9485E145F}" destId="{DA66712D-EB69-4F3B-B52C-14FE399F8CA8}" srcOrd="0" destOrd="0" presId="urn:microsoft.com/office/officeart/2005/8/layout/process3"/>
    <dgm:cxn modelId="{FD271EFE-F029-44D7-AC2B-7C977CEA0637}" type="presOf" srcId="{8EAB82CA-0D7C-4808-A6BD-F44FF38DD3D2}" destId="{62A43508-AB0C-4856-BCCC-EB56258F991D}" srcOrd="0" destOrd="0" presId="urn:microsoft.com/office/officeart/2005/8/layout/process3"/>
    <dgm:cxn modelId="{9D386F96-FEAD-4297-9098-CEFEAB661DB6}" type="presOf" srcId="{219EDBE1-A131-4579-938D-55AC06632392}" destId="{32010CFD-2967-4B4F-B8E7-B2AD3D239BEC}" srcOrd="0" destOrd="0" presId="urn:microsoft.com/office/officeart/2005/8/layout/process3"/>
    <dgm:cxn modelId="{923AF2AF-38C6-491B-8515-16A72A9BE44E}" type="presOf" srcId="{E9873B9F-977A-4E7B-99AA-6AF152D1303D}" destId="{8E7F38D0-6CA2-43CB-A98F-9A67C5302C3F}" srcOrd="1" destOrd="0" presId="urn:microsoft.com/office/officeart/2005/8/layout/process3"/>
    <dgm:cxn modelId="{0FDB409B-2D6C-4F80-8365-97F554CC2F32}" type="presOf" srcId="{1830A810-AC5E-4D8D-9FE5-8A4988367F6C}" destId="{2815DFF6-4AA3-46F6-9EF5-8DA021997C04}" srcOrd="1" destOrd="0" presId="urn:microsoft.com/office/officeart/2005/8/layout/process3"/>
    <dgm:cxn modelId="{16404275-21B1-4AA3-8CDF-6949574E516B}" srcId="{E9873B9F-977A-4E7B-99AA-6AF152D1303D}" destId="{219EDBE1-A131-4579-938D-55AC06632392}" srcOrd="0" destOrd="0" parTransId="{010CAD8B-60A5-4A6B-816E-690EB795AFC8}" sibTransId="{F887CEAB-4A30-4692-A3C6-C81910495B0A}"/>
    <dgm:cxn modelId="{4CAA5A34-613C-4532-A67A-AC0CE64E14A4}" type="presOf" srcId="{FDCD1904-2E3C-477D-A151-27E75AC5B1BB}" destId="{2AC8D493-82A9-4E1C-850C-5CF8FD308399}" srcOrd="0" destOrd="0" presId="urn:microsoft.com/office/officeart/2005/8/layout/process3"/>
    <dgm:cxn modelId="{28D5962D-962A-45E6-AD8E-40FB9CEEDB56}" srcId="{8EAB82CA-0D7C-4808-A6BD-F44FF38DD3D2}" destId="{1830A810-AC5E-4D8D-9FE5-8A4988367F6C}" srcOrd="1" destOrd="0" parTransId="{D528A9CF-CE26-494D-83B8-E83643965764}" sibTransId="{6502D0DA-5FC2-4B82-9929-01343EAE6D86}"/>
    <dgm:cxn modelId="{D2AF0408-EDA3-421C-A993-7BEF1EA43B08}" type="presOf" srcId="{E9873B9F-977A-4E7B-99AA-6AF152D1303D}" destId="{C32625C5-2254-4640-AD31-6DBF685095C8}" srcOrd="0" destOrd="0" presId="urn:microsoft.com/office/officeart/2005/8/layout/process3"/>
    <dgm:cxn modelId="{DC79DB34-9E23-433A-910C-5605B7CBBFF3}" type="presParOf" srcId="{62A43508-AB0C-4856-BCCC-EB56258F991D}" destId="{D700882E-92A4-4EB3-9E6B-F7ED7E70C337}" srcOrd="0" destOrd="0" presId="urn:microsoft.com/office/officeart/2005/8/layout/process3"/>
    <dgm:cxn modelId="{E9AF79A6-3742-4CB2-A93F-C38761E67871}" type="presParOf" srcId="{D700882E-92A4-4EB3-9E6B-F7ED7E70C337}" destId="{C32625C5-2254-4640-AD31-6DBF685095C8}" srcOrd="0" destOrd="0" presId="urn:microsoft.com/office/officeart/2005/8/layout/process3"/>
    <dgm:cxn modelId="{08F161BE-2A30-4C3A-A92B-B2BC54E5A2E1}" type="presParOf" srcId="{D700882E-92A4-4EB3-9E6B-F7ED7E70C337}" destId="{8E7F38D0-6CA2-43CB-A98F-9A67C5302C3F}" srcOrd="1" destOrd="0" presId="urn:microsoft.com/office/officeart/2005/8/layout/process3"/>
    <dgm:cxn modelId="{EA8B9079-36ED-4B04-AE4B-1182355A0DDA}" type="presParOf" srcId="{D700882E-92A4-4EB3-9E6B-F7ED7E70C337}" destId="{32010CFD-2967-4B4F-B8E7-B2AD3D239BEC}" srcOrd="2" destOrd="0" presId="urn:microsoft.com/office/officeart/2005/8/layout/process3"/>
    <dgm:cxn modelId="{D0003376-8EEE-4804-96EF-D145472D8973}" type="presParOf" srcId="{62A43508-AB0C-4856-BCCC-EB56258F991D}" destId="{2AC8D493-82A9-4E1C-850C-5CF8FD308399}" srcOrd="1" destOrd="0" presId="urn:microsoft.com/office/officeart/2005/8/layout/process3"/>
    <dgm:cxn modelId="{17252B19-8A49-4660-886C-995B60C6CD5D}" type="presParOf" srcId="{2AC8D493-82A9-4E1C-850C-5CF8FD308399}" destId="{DB4E9F74-2A7B-420B-9ADD-C6AD06B28963}" srcOrd="0" destOrd="0" presId="urn:microsoft.com/office/officeart/2005/8/layout/process3"/>
    <dgm:cxn modelId="{F7A2EA71-B6F7-44D2-954F-002E10735789}" type="presParOf" srcId="{62A43508-AB0C-4856-BCCC-EB56258F991D}" destId="{486A52EB-7505-4A83-8412-D03B778E4267}" srcOrd="2" destOrd="0" presId="urn:microsoft.com/office/officeart/2005/8/layout/process3"/>
    <dgm:cxn modelId="{147BDC7A-BD81-42E5-A2B7-16A6F71E8E4F}" type="presParOf" srcId="{486A52EB-7505-4A83-8412-D03B778E4267}" destId="{66939E5C-3F5C-481E-9160-1D410D315642}" srcOrd="0" destOrd="0" presId="urn:microsoft.com/office/officeart/2005/8/layout/process3"/>
    <dgm:cxn modelId="{940BB89B-EC8F-4EBA-829E-EEABDAEBC83B}" type="presParOf" srcId="{486A52EB-7505-4A83-8412-D03B778E4267}" destId="{2815DFF6-4AA3-46F6-9EF5-8DA021997C04}" srcOrd="1" destOrd="0" presId="urn:microsoft.com/office/officeart/2005/8/layout/process3"/>
    <dgm:cxn modelId="{C5DC361B-12D9-4496-9BDC-8F6B70E15929}" type="presParOf" srcId="{486A52EB-7505-4A83-8412-D03B778E4267}" destId="{DA66712D-EB69-4F3B-B52C-14FE399F8C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B2AF4-7261-4B18-A740-E41A009B484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9FDD7-9121-438E-9619-4F8EDB5700AE}">
      <dgm:prSet/>
      <dgm:spPr/>
      <dgm:t>
        <a:bodyPr/>
        <a:lstStyle/>
        <a:p>
          <a:pPr rtl="0"/>
          <a:r>
            <a:rPr lang="ru-RU" b="1" i="1" dirty="0" smtClean="0"/>
            <a:t>Озвучены</a:t>
          </a:r>
        </a:p>
        <a:p>
          <a:pPr rtl="0"/>
          <a:r>
            <a:rPr lang="ru-RU" dirty="0" smtClean="0"/>
            <a:t> понятия, классификации, структуры, алгоритмы; названия концепций, теорий, документов, законов; исторические  события; важные даты; названы фамилии, имена, отчества учёных;   данные статистических исследований;</a:t>
          </a:r>
          <a:endParaRPr lang="ru-RU" dirty="0"/>
        </a:p>
      </dgm:t>
    </dgm:pt>
    <dgm:pt modelId="{DE9184E5-7D55-46F0-A6B3-A8F6F8F1A5EB}" type="parTrans" cxnId="{18DFF351-0C41-42D4-960A-D192E01D63C1}">
      <dgm:prSet/>
      <dgm:spPr/>
      <dgm:t>
        <a:bodyPr/>
        <a:lstStyle/>
        <a:p>
          <a:endParaRPr lang="ru-RU"/>
        </a:p>
      </dgm:t>
    </dgm:pt>
    <dgm:pt modelId="{C3788895-898E-41B8-AE82-613C8D857DD8}" type="sibTrans" cxnId="{18DFF351-0C41-42D4-960A-D192E01D63C1}">
      <dgm:prSet/>
      <dgm:spPr/>
      <dgm:t>
        <a:bodyPr/>
        <a:lstStyle/>
        <a:p>
          <a:endParaRPr lang="ru-RU"/>
        </a:p>
      </dgm:t>
    </dgm:pt>
    <dgm:pt modelId="{0E3FBCB6-E567-4B3C-98E1-66B10C78EE6D}">
      <dgm:prSet custT="1"/>
      <dgm:spPr/>
      <dgm:t>
        <a:bodyPr/>
        <a:lstStyle/>
        <a:p>
          <a:pPr rtl="0"/>
          <a:r>
            <a:rPr lang="ru-RU" sz="1400" b="1" i="1" dirty="0" smtClean="0"/>
            <a:t>описаны </a:t>
          </a:r>
        </a:p>
        <a:p>
          <a:pPr rtl="0"/>
          <a:r>
            <a:rPr lang="ru-RU" sz="1400" dirty="0" smtClean="0"/>
            <a:t>научные факты, научные открытия; приведены примеры </a:t>
          </a:r>
          <a:r>
            <a:rPr lang="ru-RU" sz="1600" dirty="0" smtClean="0"/>
            <a:t>программ</a:t>
          </a:r>
          <a:r>
            <a:rPr lang="ru-RU" sz="1400" dirty="0" smtClean="0"/>
            <a:t>, проектов, инновационных практик; </a:t>
          </a:r>
          <a:endParaRPr lang="ru-RU" sz="1400" dirty="0"/>
        </a:p>
      </dgm:t>
    </dgm:pt>
    <dgm:pt modelId="{96632E38-878B-4EC0-A2CF-AFEEABAEE702}" type="parTrans" cxnId="{7F296CA1-566F-4437-B44E-B934AF5D1C97}">
      <dgm:prSet/>
      <dgm:spPr/>
      <dgm:t>
        <a:bodyPr/>
        <a:lstStyle/>
        <a:p>
          <a:endParaRPr lang="ru-RU"/>
        </a:p>
      </dgm:t>
    </dgm:pt>
    <dgm:pt modelId="{BA4F8424-5E21-4DF1-B144-09A89EA7B11A}" type="sibTrans" cxnId="{7F296CA1-566F-4437-B44E-B934AF5D1C97}">
      <dgm:prSet/>
      <dgm:spPr/>
      <dgm:t>
        <a:bodyPr/>
        <a:lstStyle/>
        <a:p>
          <a:endParaRPr lang="ru-RU"/>
        </a:p>
      </dgm:t>
    </dgm:pt>
    <dgm:pt modelId="{9B7125D7-C8CA-499C-9261-0198CE36F484}">
      <dgm:prSet/>
      <dgm:spPr/>
      <dgm:t>
        <a:bodyPr/>
        <a:lstStyle/>
        <a:p>
          <a:pPr rtl="0"/>
          <a:r>
            <a:rPr lang="ru-RU" b="1" i="1" dirty="0" smtClean="0"/>
            <a:t>перечислены </a:t>
          </a:r>
        </a:p>
        <a:p>
          <a:pPr rtl="0"/>
          <a:r>
            <a:rPr lang="ru-RU" dirty="0" smtClean="0"/>
            <a:t>методы, приёмы, технологии воспитания и т.п.; </a:t>
          </a:r>
          <a:endParaRPr lang="ru-RU" dirty="0"/>
        </a:p>
      </dgm:t>
    </dgm:pt>
    <dgm:pt modelId="{0AAC8701-6B0A-4F28-9855-34B5CF2A8FB3}" type="parTrans" cxnId="{B9F53323-AEDA-405F-8EF1-342EAF1632FC}">
      <dgm:prSet/>
      <dgm:spPr/>
      <dgm:t>
        <a:bodyPr/>
        <a:lstStyle/>
        <a:p>
          <a:endParaRPr lang="ru-RU"/>
        </a:p>
      </dgm:t>
    </dgm:pt>
    <dgm:pt modelId="{8EA4E57A-D79A-4AC9-ABAA-CFFC53A52CD9}" type="sibTrans" cxnId="{B9F53323-AEDA-405F-8EF1-342EAF1632FC}">
      <dgm:prSet/>
      <dgm:spPr/>
      <dgm:t>
        <a:bodyPr/>
        <a:lstStyle/>
        <a:p>
          <a:endParaRPr lang="ru-RU"/>
        </a:p>
      </dgm:t>
    </dgm:pt>
    <dgm:pt modelId="{C1A716FE-4E33-4CF5-9290-80FA6D57D23D}">
      <dgm:prSet custT="1"/>
      <dgm:spPr/>
      <dgm:t>
        <a:bodyPr/>
        <a:lstStyle/>
        <a:p>
          <a:pPr rtl="0"/>
          <a:r>
            <a:rPr lang="ru-RU" sz="1400" b="1" i="1" dirty="0" smtClean="0"/>
            <a:t>Предложены</a:t>
          </a:r>
        </a:p>
        <a:p>
          <a:pPr rtl="0"/>
          <a:r>
            <a:rPr lang="ru-RU" sz="1400" dirty="0" smtClean="0"/>
            <a:t> собственные варианты использования полученных знаний в профессиональной деятельности в будущем;</a:t>
          </a:r>
          <a:endParaRPr lang="ru-RU" sz="1400" dirty="0"/>
        </a:p>
      </dgm:t>
    </dgm:pt>
    <dgm:pt modelId="{AC5BE3C1-157F-4DFC-8A27-B080AC430304}" type="parTrans" cxnId="{C1AC21CA-CEEE-46E4-A5E8-D015364CA8C3}">
      <dgm:prSet/>
      <dgm:spPr/>
      <dgm:t>
        <a:bodyPr/>
        <a:lstStyle/>
        <a:p>
          <a:endParaRPr lang="ru-RU"/>
        </a:p>
      </dgm:t>
    </dgm:pt>
    <dgm:pt modelId="{117AE968-F770-4553-907E-F8E2F71063CD}" type="sibTrans" cxnId="{C1AC21CA-CEEE-46E4-A5E8-D015364CA8C3}">
      <dgm:prSet/>
      <dgm:spPr/>
      <dgm:t>
        <a:bodyPr/>
        <a:lstStyle/>
        <a:p>
          <a:endParaRPr lang="ru-RU"/>
        </a:p>
      </dgm:t>
    </dgm:pt>
    <dgm:pt modelId="{223D4794-D7FD-425C-AA27-06F8FD6B4762}">
      <dgm:prSet/>
      <dgm:spPr/>
      <dgm:t>
        <a:bodyPr/>
        <a:lstStyle/>
        <a:p>
          <a:pPr rtl="0"/>
          <a:r>
            <a:rPr lang="ru-RU" b="1" i="1" dirty="0" smtClean="0"/>
            <a:t>даны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эмоциональные либо когнитивные оценки;</a:t>
          </a:r>
          <a:endParaRPr lang="ru-RU" dirty="0"/>
        </a:p>
      </dgm:t>
    </dgm:pt>
    <dgm:pt modelId="{78F40F4C-07B0-4449-A043-09725EA5E76B}" type="parTrans" cxnId="{954C8A90-846E-45CA-8A78-2CCDFD9D9C8B}">
      <dgm:prSet/>
      <dgm:spPr/>
      <dgm:t>
        <a:bodyPr/>
        <a:lstStyle/>
        <a:p>
          <a:endParaRPr lang="ru-RU"/>
        </a:p>
      </dgm:t>
    </dgm:pt>
    <dgm:pt modelId="{0FA0E528-8ACA-4655-9A9C-7BD30B4C1991}" type="sibTrans" cxnId="{954C8A90-846E-45CA-8A78-2CCDFD9D9C8B}">
      <dgm:prSet/>
      <dgm:spPr/>
      <dgm:t>
        <a:bodyPr/>
        <a:lstStyle/>
        <a:p>
          <a:endParaRPr lang="ru-RU"/>
        </a:p>
      </dgm:t>
    </dgm:pt>
    <dgm:pt modelId="{C030A2C7-083D-4F4A-8E34-3AB012682101}">
      <dgm:prSet custT="1"/>
      <dgm:spPr/>
      <dgm:t>
        <a:bodyPr/>
        <a:lstStyle/>
        <a:p>
          <a:pPr rtl="0"/>
          <a:r>
            <a:rPr lang="ru-RU" sz="1600" b="1" i="1" dirty="0" smtClean="0"/>
            <a:t>сформулированы</a:t>
          </a:r>
          <a:r>
            <a:rPr lang="ru-RU" sz="1600" b="1" dirty="0" smtClean="0"/>
            <a:t> </a:t>
          </a:r>
        </a:p>
        <a:p>
          <a:pPr rtl="0"/>
          <a:r>
            <a:rPr lang="ru-RU" sz="1600" dirty="0" smtClean="0"/>
            <a:t> новые идеи; творческие варианты;</a:t>
          </a:r>
          <a:endParaRPr lang="ru-RU" sz="1600" dirty="0"/>
        </a:p>
      </dgm:t>
    </dgm:pt>
    <dgm:pt modelId="{527BE777-8BE9-4FB3-9F72-EE39A7344D2E}" type="parTrans" cxnId="{4EEAD1FF-D25F-43D7-B8F9-90C89F626EF7}">
      <dgm:prSet/>
      <dgm:spPr/>
      <dgm:t>
        <a:bodyPr/>
        <a:lstStyle/>
        <a:p>
          <a:endParaRPr lang="ru-RU"/>
        </a:p>
      </dgm:t>
    </dgm:pt>
    <dgm:pt modelId="{4EBAEC25-75AB-40B3-8FD7-4C61026C27A0}" type="sibTrans" cxnId="{4EEAD1FF-D25F-43D7-B8F9-90C89F626EF7}">
      <dgm:prSet/>
      <dgm:spPr/>
      <dgm:t>
        <a:bodyPr/>
        <a:lstStyle/>
        <a:p>
          <a:endParaRPr lang="ru-RU"/>
        </a:p>
      </dgm:t>
    </dgm:pt>
    <dgm:pt modelId="{76AB2CDB-FAE4-406F-9C48-6ED2D794DB0E}">
      <dgm:prSet custT="1"/>
      <dgm:spPr/>
      <dgm:t>
        <a:bodyPr/>
        <a:lstStyle/>
        <a:p>
          <a:pPr rtl="0"/>
          <a:r>
            <a:rPr lang="ru-RU" sz="1600" b="1" i="1" dirty="0" smtClean="0"/>
            <a:t>сделаны обобщения</a:t>
          </a:r>
          <a:r>
            <a:rPr lang="ru-RU" sz="1600" dirty="0" smtClean="0"/>
            <a:t> или проведён критический анализ</a:t>
          </a:r>
          <a:r>
            <a:rPr lang="ru-RU" sz="1200" dirty="0" smtClean="0"/>
            <a:t>.</a:t>
          </a:r>
          <a:endParaRPr lang="ru-RU" sz="1200" dirty="0"/>
        </a:p>
      </dgm:t>
    </dgm:pt>
    <dgm:pt modelId="{FF92DFE7-85DF-4179-8EE5-E233E2EA4735}" type="parTrans" cxnId="{B9496B5D-5BB3-4FD0-84C1-C37DB240A13B}">
      <dgm:prSet/>
      <dgm:spPr/>
      <dgm:t>
        <a:bodyPr/>
        <a:lstStyle/>
        <a:p>
          <a:endParaRPr lang="ru-RU"/>
        </a:p>
      </dgm:t>
    </dgm:pt>
    <dgm:pt modelId="{3374AF8D-6ADB-40E4-997C-C15FA7CA774A}" type="sibTrans" cxnId="{B9496B5D-5BB3-4FD0-84C1-C37DB240A13B}">
      <dgm:prSet/>
      <dgm:spPr/>
      <dgm:t>
        <a:bodyPr/>
        <a:lstStyle/>
        <a:p>
          <a:endParaRPr lang="ru-RU"/>
        </a:p>
      </dgm:t>
    </dgm:pt>
    <dgm:pt modelId="{64EBEEFF-867B-4E9B-A89A-ECFCC4A637B2}" type="pres">
      <dgm:prSet presAssocID="{44AB2AF4-7261-4B18-A740-E41A009B48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CDDCE8-B727-4EE1-B722-992FD4525AFB}" type="pres">
      <dgm:prSet presAssocID="{26F9FDD7-9121-438E-9619-4F8EDB5700AE}" presName="circ1" presStyleLbl="vennNode1" presStyleIdx="0" presStyleCnt="7"/>
      <dgm:spPr/>
    </dgm:pt>
    <dgm:pt modelId="{352D89EF-5283-4A36-9678-7FF1900A96FA}" type="pres">
      <dgm:prSet presAssocID="{26F9FDD7-9121-438E-9619-4F8EDB5700AE}" presName="circ1Tx" presStyleLbl="revTx" presStyleIdx="0" presStyleCnt="0" custScaleX="222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5AFD5-713C-463D-AEFD-F81D8CDF6F6B}" type="pres">
      <dgm:prSet presAssocID="{0E3FBCB6-E567-4B3C-98E1-66B10C78EE6D}" presName="circ2" presStyleLbl="vennNode1" presStyleIdx="1" presStyleCnt="7"/>
      <dgm:spPr/>
    </dgm:pt>
    <dgm:pt modelId="{66B68CEC-0FBF-43DB-B787-B9DE139F31CF}" type="pres">
      <dgm:prSet presAssocID="{0E3FBCB6-E567-4B3C-98E1-66B10C78EE6D}" presName="circ2Tx" presStyleLbl="revTx" presStyleIdx="0" presStyleCnt="0" custScaleX="179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0000-DDE2-48B9-A5CE-B78002989BBE}" type="pres">
      <dgm:prSet presAssocID="{9B7125D7-C8CA-499C-9261-0198CE36F484}" presName="circ3" presStyleLbl="vennNode1" presStyleIdx="2" presStyleCnt="7"/>
      <dgm:spPr/>
    </dgm:pt>
    <dgm:pt modelId="{10CE79C4-3CBD-4B6E-9C05-18E0A4E2482D}" type="pres">
      <dgm:prSet presAssocID="{9B7125D7-C8CA-499C-9261-0198CE36F484}" presName="circ3Tx" presStyleLbl="revTx" presStyleIdx="0" presStyleCnt="0" custScaleX="168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DFF53-48AD-4722-B493-011CA2348F31}" type="pres">
      <dgm:prSet presAssocID="{C1A716FE-4E33-4CF5-9290-80FA6D57D23D}" presName="circ4" presStyleLbl="vennNode1" presStyleIdx="3" presStyleCnt="7"/>
      <dgm:spPr/>
    </dgm:pt>
    <dgm:pt modelId="{F8CA98D2-7C5B-4D16-98BA-79BA1FDC1D3B}" type="pres">
      <dgm:prSet presAssocID="{C1A716FE-4E33-4CF5-9290-80FA6D57D23D}" presName="circ4Tx" presStyleLbl="revTx" presStyleIdx="0" presStyleCnt="0" custScaleX="239365" custScaleY="154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471A2-9268-4D27-B76F-FA0AF4B85A26}" type="pres">
      <dgm:prSet presAssocID="{223D4794-D7FD-425C-AA27-06F8FD6B4762}" presName="circ5" presStyleLbl="vennNode1" presStyleIdx="4" presStyleCnt="7"/>
      <dgm:spPr/>
    </dgm:pt>
    <dgm:pt modelId="{BC0C02F2-289C-4FE3-81A8-64616EE61551}" type="pres">
      <dgm:prSet presAssocID="{223D4794-D7FD-425C-AA27-06F8FD6B4762}" presName="circ5Tx" presStyleLbl="revTx" presStyleIdx="0" presStyleCnt="0" custScaleX="194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A71F-810D-43F6-9EBF-AB6337B42A4E}" type="pres">
      <dgm:prSet presAssocID="{C030A2C7-083D-4F4A-8E34-3AB012682101}" presName="circ6" presStyleLbl="vennNode1" presStyleIdx="5" presStyleCnt="7"/>
      <dgm:spPr/>
    </dgm:pt>
    <dgm:pt modelId="{1DF9A3F8-B3F6-4213-B1D2-BE1BB16ED4B9}" type="pres">
      <dgm:prSet presAssocID="{C030A2C7-083D-4F4A-8E34-3AB012682101}" presName="circ6Tx" presStyleLbl="revTx" presStyleIdx="0" presStyleCnt="0" custScaleX="155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5A9BD-6845-4B53-8540-221D9B48B8F9}" type="pres">
      <dgm:prSet presAssocID="{76AB2CDB-FAE4-406F-9C48-6ED2D794DB0E}" presName="circ7" presStyleLbl="vennNode1" presStyleIdx="6" presStyleCnt="7"/>
      <dgm:spPr/>
    </dgm:pt>
    <dgm:pt modelId="{52F34DF6-62BF-45E5-BFCA-5811D7206CA1}" type="pres">
      <dgm:prSet presAssocID="{76AB2CDB-FAE4-406F-9C48-6ED2D794DB0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3D5DC-0F1D-4026-B9A2-1D531B55ADEE}" type="presOf" srcId="{0E3FBCB6-E567-4B3C-98E1-66B10C78EE6D}" destId="{66B68CEC-0FBF-43DB-B787-B9DE139F31CF}" srcOrd="0" destOrd="0" presId="urn:microsoft.com/office/officeart/2005/8/layout/venn1"/>
    <dgm:cxn modelId="{B9F53323-AEDA-405F-8EF1-342EAF1632FC}" srcId="{44AB2AF4-7261-4B18-A740-E41A009B4849}" destId="{9B7125D7-C8CA-499C-9261-0198CE36F484}" srcOrd="2" destOrd="0" parTransId="{0AAC8701-6B0A-4F28-9855-34B5CF2A8FB3}" sibTransId="{8EA4E57A-D79A-4AC9-ABAA-CFFC53A52CD9}"/>
    <dgm:cxn modelId="{4EEAD1FF-D25F-43D7-B8F9-90C89F626EF7}" srcId="{44AB2AF4-7261-4B18-A740-E41A009B4849}" destId="{C030A2C7-083D-4F4A-8E34-3AB012682101}" srcOrd="5" destOrd="0" parTransId="{527BE777-8BE9-4FB3-9F72-EE39A7344D2E}" sibTransId="{4EBAEC25-75AB-40B3-8FD7-4C61026C27A0}"/>
    <dgm:cxn modelId="{18DFF351-0C41-42D4-960A-D192E01D63C1}" srcId="{44AB2AF4-7261-4B18-A740-E41A009B4849}" destId="{26F9FDD7-9121-438E-9619-4F8EDB5700AE}" srcOrd="0" destOrd="0" parTransId="{DE9184E5-7D55-46F0-A6B3-A8F6F8F1A5EB}" sibTransId="{C3788895-898E-41B8-AE82-613C8D857DD8}"/>
    <dgm:cxn modelId="{A3F10362-FD74-4693-8EF3-D6489800DAB4}" type="presOf" srcId="{223D4794-D7FD-425C-AA27-06F8FD6B4762}" destId="{BC0C02F2-289C-4FE3-81A8-64616EE61551}" srcOrd="0" destOrd="0" presId="urn:microsoft.com/office/officeart/2005/8/layout/venn1"/>
    <dgm:cxn modelId="{B81FCAF0-F725-4FAC-9152-54258134BBD0}" type="presOf" srcId="{C030A2C7-083D-4F4A-8E34-3AB012682101}" destId="{1DF9A3F8-B3F6-4213-B1D2-BE1BB16ED4B9}" srcOrd="0" destOrd="0" presId="urn:microsoft.com/office/officeart/2005/8/layout/venn1"/>
    <dgm:cxn modelId="{B9496B5D-5BB3-4FD0-84C1-C37DB240A13B}" srcId="{44AB2AF4-7261-4B18-A740-E41A009B4849}" destId="{76AB2CDB-FAE4-406F-9C48-6ED2D794DB0E}" srcOrd="6" destOrd="0" parTransId="{FF92DFE7-85DF-4179-8EE5-E233E2EA4735}" sibTransId="{3374AF8D-6ADB-40E4-997C-C15FA7CA774A}"/>
    <dgm:cxn modelId="{849F5021-C72B-4C85-9F21-BC6E86031BEF}" type="presOf" srcId="{76AB2CDB-FAE4-406F-9C48-6ED2D794DB0E}" destId="{52F34DF6-62BF-45E5-BFCA-5811D7206CA1}" srcOrd="0" destOrd="0" presId="urn:microsoft.com/office/officeart/2005/8/layout/venn1"/>
    <dgm:cxn modelId="{B6F093B6-A1DA-45B1-B954-A4325DB817D7}" type="presOf" srcId="{C1A716FE-4E33-4CF5-9290-80FA6D57D23D}" destId="{F8CA98D2-7C5B-4D16-98BA-79BA1FDC1D3B}" srcOrd="0" destOrd="0" presId="urn:microsoft.com/office/officeart/2005/8/layout/venn1"/>
    <dgm:cxn modelId="{954C8A90-846E-45CA-8A78-2CCDFD9D9C8B}" srcId="{44AB2AF4-7261-4B18-A740-E41A009B4849}" destId="{223D4794-D7FD-425C-AA27-06F8FD6B4762}" srcOrd="4" destOrd="0" parTransId="{78F40F4C-07B0-4449-A043-09725EA5E76B}" sibTransId="{0FA0E528-8ACA-4655-9A9C-7BD30B4C1991}"/>
    <dgm:cxn modelId="{16CE2307-83E8-4FA1-B502-0BC8668D6FAB}" type="presOf" srcId="{9B7125D7-C8CA-499C-9261-0198CE36F484}" destId="{10CE79C4-3CBD-4B6E-9C05-18E0A4E2482D}" srcOrd="0" destOrd="0" presId="urn:microsoft.com/office/officeart/2005/8/layout/venn1"/>
    <dgm:cxn modelId="{5BA5044B-6C48-488D-B4EC-E626DF7E8CC3}" type="presOf" srcId="{44AB2AF4-7261-4B18-A740-E41A009B4849}" destId="{64EBEEFF-867B-4E9B-A89A-ECFCC4A637B2}" srcOrd="0" destOrd="0" presId="urn:microsoft.com/office/officeart/2005/8/layout/venn1"/>
    <dgm:cxn modelId="{C1AC21CA-CEEE-46E4-A5E8-D015364CA8C3}" srcId="{44AB2AF4-7261-4B18-A740-E41A009B4849}" destId="{C1A716FE-4E33-4CF5-9290-80FA6D57D23D}" srcOrd="3" destOrd="0" parTransId="{AC5BE3C1-157F-4DFC-8A27-B080AC430304}" sibTransId="{117AE968-F770-4553-907E-F8E2F71063CD}"/>
    <dgm:cxn modelId="{7F296CA1-566F-4437-B44E-B934AF5D1C97}" srcId="{44AB2AF4-7261-4B18-A740-E41A009B4849}" destId="{0E3FBCB6-E567-4B3C-98E1-66B10C78EE6D}" srcOrd="1" destOrd="0" parTransId="{96632E38-878B-4EC0-A2CF-AFEEABAEE702}" sibTransId="{BA4F8424-5E21-4DF1-B144-09A89EA7B11A}"/>
    <dgm:cxn modelId="{D76F4BCD-0126-4EDA-BF0E-67C2718F63B8}" type="presOf" srcId="{26F9FDD7-9121-438E-9619-4F8EDB5700AE}" destId="{352D89EF-5283-4A36-9678-7FF1900A96FA}" srcOrd="0" destOrd="0" presId="urn:microsoft.com/office/officeart/2005/8/layout/venn1"/>
    <dgm:cxn modelId="{A37D416A-1D17-4CBD-926B-6C6EFC2D1DC6}" type="presParOf" srcId="{64EBEEFF-867B-4E9B-A89A-ECFCC4A637B2}" destId="{C3CDDCE8-B727-4EE1-B722-992FD4525AFB}" srcOrd="0" destOrd="0" presId="urn:microsoft.com/office/officeart/2005/8/layout/venn1"/>
    <dgm:cxn modelId="{3040C18A-9FEC-4242-B353-2FE12E9F0DC3}" type="presParOf" srcId="{64EBEEFF-867B-4E9B-A89A-ECFCC4A637B2}" destId="{352D89EF-5283-4A36-9678-7FF1900A96FA}" srcOrd="1" destOrd="0" presId="urn:microsoft.com/office/officeart/2005/8/layout/venn1"/>
    <dgm:cxn modelId="{B2DCBC16-690F-49BA-9183-3F635A2A9E13}" type="presParOf" srcId="{64EBEEFF-867B-4E9B-A89A-ECFCC4A637B2}" destId="{D3F5AFD5-713C-463D-AEFD-F81D8CDF6F6B}" srcOrd="2" destOrd="0" presId="urn:microsoft.com/office/officeart/2005/8/layout/venn1"/>
    <dgm:cxn modelId="{D9C15C71-FC7C-4330-8D8B-7732B21F9674}" type="presParOf" srcId="{64EBEEFF-867B-4E9B-A89A-ECFCC4A637B2}" destId="{66B68CEC-0FBF-43DB-B787-B9DE139F31CF}" srcOrd="3" destOrd="0" presId="urn:microsoft.com/office/officeart/2005/8/layout/venn1"/>
    <dgm:cxn modelId="{F5F66493-3846-4998-B9DB-A044BB509A6D}" type="presParOf" srcId="{64EBEEFF-867B-4E9B-A89A-ECFCC4A637B2}" destId="{24E20000-DDE2-48B9-A5CE-B78002989BBE}" srcOrd="4" destOrd="0" presId="urn:microsoft.com/office/officeart/2005/8/layout/venn1"/>
    <dgm:cxn modelId="{20B98877-9E0A-4605-A2A7-A4D1A52E1A6C}" type="presParOf" srcId="{64EBEEFF-867B-4E9B-A89A-ECFCC4A637B2}" destId="{10CE79C4-3CBD-4B6E-9C05-18E0A4E2482D}" srcOrd="5" destOrd="0" presId="urn:microsoft.com/office/officeart/2005/8/layout/venn1"/>
    <dgm:cxn modelId="{EFB50253-3690-4F23-B5FC-2076DDE61F5A}" type="presParOf" srcId="{64EBEEFF-867B-4E9B-A89A-ECFCC4A637B2}" destId="{351DFF53-48AD-4722-B493-011CA2348F31}" srcOrd="6" destOrd="0" presId="urn:microsoft.com/office/officeart/2005/8/layout/venn1"/>
    <dgm:cxn modelId="{91531206-C7D0-43B1-8A01-2B3EDCE161CD}" type="presParOf" srcId="{64EBEEFF-867B-4E9B-A89A-ECFCC4A637B2}" destId="{F8CA98D2-7C5B-4D16-98BA-79BA1FDC1D3B}" srcOrd="7" destOrd="0" presId="urn:microsoft.com/office/officeart/2005/8/layout/venn1"/>
    <dgm:cxn modelId="{0F4A2D23-2499-4EAA-BAA2-22FC88B864B2}" type="presParOf" srcId="{64EBEEFF-867B-4E9B-A89A-ECFCC4A637B2}" destId="{46B471A2-9268-4D27-B76F-FA0AF4B85A26}" srcOrd="8" destOrd="0" presId="urn:microsoft.com/office/officeart/2005/8/layout/venn1"/>
    <dgm:cxn modelId="{685F73DB-B2DA-4162-B49F-3BB44155C237}" type="presParOf" srcId="{64EBEEFF-867B-4E9B-A89A-ECFCC4A637B2}" destId="{BC0C02F2-289C-4FE3-81A8-64616EE61551}" srcOrd="9" destOrd="0" presId="urn:microsoft.com/office/officeart/2005/8/layout/venn1"/>
    <dgm:cxn modelId="{0E1F5964-7092-46F9-BB50-E311426F3839}" type="presParOf" srcId="{64EBEEFF-867B-4E9B-A89A-ECFCC4A637B2}" destId="{16F2A71F-810D-43F6-9EBF-AB6337B42A4E}" srcOrd="10" destOrd="0" presId="urn:microsoft.com/office/officeart/2005/8/layout/venn1"/>
    <dgm:cxn modelId="{E8B3B260-B23B-412B-A83A-E3C569521BFB}" type="presParOf" srcId="{64EBEEFF-867B-4E9B-A89A-ECFCC4A637B2}" destId="{1DF9A3F8-B3F6-4213-B1D2-BE1BB16ED4B9}" srcOrd="11" destOrd="0" presId="urn:microsoft.com/office/officeart/2005/8/layout/venn1"/>
    <dgm:cxn modelId="{D7AB797C-98AF-4D61-A2D7-277CEB88E93A}" type="presParOf" srcId="{64EBEEFF-867B-4E9B-A89A-ECFCC4A637B2}" destId="{4B25A9BD-6845-4B53-8540-221D9B48B8F9}" srcOrd="12" destOrd="0" presId="urn:microsoft.com/office/officeart/2005/8/layout/venn1"/>
    <dgm:cxn modelId="{B771874E-B9E2-4EC5-A790-7687E527BD9A}" type="presParOf" srcId="{64EBEEFF-867B-4E9B-A89A-ECFCC4A637B2}" destId="{52F34DF6-62BF-45E5-BFCA-5811D7206CA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B30F0-6B92-4780-8744-1AB9A0AB4767}">
      <dsp:nvSpPr>
        <dsp:cNvPr id="0" name=""/>
        <dsp:cNvSpPr/>
      </dsp:nvSpPr>
      <dsp:spPr>
        <a:xfrm>
          <a:off x="0" y="48726"/>
          <a:ext cx="10515600" cy="134044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rgbClr val="0070C0"/>
              </a:solidFill>
            </a:rPr>
            <a:t>Образовательные. </a:t>
          </a:r>
          <a:endParaRPr lang="ru-RU" sz="2000" b="1" kern="1200" dirty="0" smtClean="0">
            <a:solidFill>
              <a:srgbClr val="0070C0"/>
            </a:solidFill>
          </a:endParaRPr>
        </a:p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Качественное освоение (рефлексия) совокупности профессиональных знаний и компетенций, необходимых для успешной профессиональной деятельности.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48726"/>
        <a:ext cx="10515600" cy="1340448"/>
      </dsp:txXfrm>
    </dsp:sp>
    <dsp:sp modelId="{C98B4181-BCA7-4FCC-9386-5DCD89E7D05B}">
      <dsp:nvSpPr>
        <dsp:cNvPr id="0" name=""/>
        <dsp:cNvSpPr/>
      </dsp:nvSpPr>
      <dsp:spPr>
        <a:xfrm>
          <a:off x="0" y="1446775"/>
          <a:ext cx="10515600" cy="175573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rgbClr val="0070C0"/>
              </a:solidFill>
            </a:rPr>
            <a:t>Развивающие.</a:t>
          </a:r>
          <a:endParaRPr lang="ru-RU" sz="2000" b="1" kern="1200" dirty="0" smtClean="0">
            <a:solidFill>
              <a:srgbClr val="0070C0"/>
            </a:solidFill>
          </a:endParaRP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Развитие интереса к профессиональной деятельности; развитие творческих способностей и способности к анализу педагогической деятельности, информации, необходимой для решения педагогических проблем; профессиональное саморазвитие; развитие коммуникативных  навыков и речи.  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1446775"/>
        <a:ext cx="10515600" cy="1755731"/>
      </dsp:txXfrm>
    </dsp:sp>
    <dsp:sp modelId="{9F30907A-A882-4111-B275-F34F512542A4}">
      <dsp:nvSpPr>
        <dsp:cNvPr id="0" name=""/>
        <dsp:cNvSpPr/>
      </dsp:nvSpPr>
      <dsp:spPr>
        <a:xfrm>
          <a:off x="0" y="3260106"/>
          <a:ext cx="10515600" cy="164053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rgbClr val="0070C0"/>
              </a:solidFill>
            </a:rPr>
            <a:t>Воспитывающие. </a:t>
          </a:r>
          <a:endParaRPr lang="ru-RU" sz="2000" b="1" kern="1200" dirty="0" smtClean="0">
            <a:solidFill>
              <a:srgbClr val="0070C0"/>
            </a:solidFill>
          </a:endParaRP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</a:rPr>
            <a:t>Воспитание доброжелательного и уважительного отношения  к другим участникам образовательных отношений;  формирование инклюзивной культуры.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3260106"/>
        <a:ext cx="10515600" cy="16405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F38D0-6CA2-43CB-A98F-9A67C5302C3F}">
      <dsp:nvSpPr>
        <dsp:cNvPr id="0" name=""/>
        <dsp:cNvSpPr/>
      </dsp:nvSpPr>
      <dsp:spPr>
        <a:xfrm>
          <a:off x="412062" y="0"/>
          <a:ext cx="4036139" cy="563154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«Теория и методика музыкального воспитания дошкольников»; «Основы теории коммуникации», «Социальная педагогика», «Педагогическое обеспечение работы с молодёжью», «Введение в специальность</a:t>
          </a:r>
          <a:r>
            <a:rPr lang="ru-RU" sz="2400" kern="1200" dirty="0" smtClean="0"/>
            <a:t>», «Работа с молодой семьёй» </a:t>
          </a:r>
          <a:r>
            <a:rPr lang="ru-RU" sz="2400" kern="1200" dirty="0" smtClean="0"/>
            <a:t>и мн. др.; </a:t>
          </a:r>
          <a:endParaRPr lang="ru-RU" sz="2400" kern="1200" dirty="0"/>
        </a:p>
      </dsp:txBody>
      <dsp:txXfrm>
        <a:off x="412062" y="0"/>
        <a:ext cx="4036139" cy="5631542"/>
      </dsp:txXfrm>
    </dsp:sp>
    <dsp:sp modelId="{32010CFD-2967-4B4F-B8E7-B2AD3D239BEC}">
      <dsp:nvSpPr>
        <dsp:cNvPr id="0" name=""/>
        <dsp:cNvSpPr/>
      </dsp:nvSpPr>
      <dsp:spPr>
        <a:xfrm flipV="1">
          <a:off x="1342986" y="5631541"/>
          <a:ext cx="1922069" cy="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</a:rPr>
            <a:t> </a:t>
          </a:r>
          <a:endParaRPr lang="ru-RU" sz="1800" b="1" kern="1200" dirty="0">
            <a:solidFill>
              <a:srgbClr val="0070C0"/>
            </a:solidFill>
          </a:endParaRPr>
        </a:p>
      </dsp:txBody>
      <dsp:txXfrm flipV="1">
        <a:off x="1342986" y="5631541"/>
        <a:ext cx="1922069" cy="0"/>
      </dsp:txXfrm>
    </dsp:sp>
    <dsp:sp modelId="{2AC8D493-82A9-4E1C-850C-5CF8FD308399}">
      <dsp:nvSpPr>
        <dsp:cNvPr id="0" name=""/>
        <dsp:cNvSpPr/>
      </dsp:nvSpPr>
      <dsp:spPr>
        <a:xfrm>
          <a:off x="4853001" y="1952476"/>
          <a:ext cx="858173" cy="1003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4853001" y="1952476"/>
        <a:ext cx="858173" cy="1003900"/>
      </dsp:txXfrm>
    </dsp:sp>
    <dsp:sp modelId="{2815DFF6-4AA3-46F6-9EF5-8DA021997C04}">
      <dsp:nvSpPr>
        <dsp:cNvPr id="0" name=""/>
        <dsp:cNvSpPr/>
      </dsp:nvSpPr>
      <dsp:spPr>
        <a:xfrm>
          <a:off x="6067397" y="1082291"/>
          <a:ext cx="4036139" cy="346695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400" kern="1200" dirty="0" smtClean="0"/>
            <a:t>«</a:t>
          </a:r>
          <a:r>
            <a:rPr lang="ru-RU" sz="2400" kern="1200" dirty="0" smtClean="0"/>
            <a:t>Теория и методика музыкального воспитания с практикумом» ; «Теория и методика развития речи» и др.; в процессе проведения курсов ПК. </a:t>
          </a:r>
          <a:endParaRPr lang="ru-RU" sz="2400" kern="1200" dirty="0"/>
        </a:p>
      </dsp:txBody>
      <dsp:txXfrm>
        <a:off x="6067397" y="1082291"/>
        <a:ext cx="4036139" cy="3466959"/>
      </dsp:txXfrm>
    </dsp:sp>
    <dsp:sp modelId="{DA66712D-EB69-4F3B-B52C-14FE399F8CA8}">
      <dsp:nvSpPr>
        <dsp:cNvPr id="0" name=""/>
        <dsp:cNvSpPr/>
      </dsp:nvSpPr>
      <dsp:spPr>
        <a:xfrm>
          <a:off x="7014441" y="3613268"/>
          <a:ext cx="2058222" cy="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70C0"/>
              </a:solidFill>
            </a:rPr>
            <a:t>в ГАОУ ПО ИРО (г. Севастополь)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7014441" y="3613268"/>
        <a:ext cx="2058222" cy="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CDDCE8-B727-4EE1-B722-992FD4525AFB}">
      <dsp:nvSpPr>
        <dsp:cNvPr id="0" name=""/>
        <dsp:cNvSpPr/>
      </dsp:nvSpPr>
      <dsp:spPr>
        <a:xfrm>
          <a:off x="4980133" y="1364280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2D89EF-5283-4A36-9678-7FF1900A96FA}">
      <dsp:nvSpPr>
        <dsp:cNvPr id="0" name=""/>
        <dsp:cNvSpPr/>
      </dsp:nvSpPr>
      <dsp:spPr>
        <a:xfrm>
          <a:off x="3452417" y="-176674"/>
          <a:ext cx="5029500" cy="12104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Озвучены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понятия, классификации, структуры, алгоритмы; названия концепций, теорий, документов, законов; исторические  события; важные даты; названы фамилии, имена, отчества учёных;   данные статистических исследований;</a:t>
          </a:r>
          <a:endParaRPr lang="ru-RU" sz="1500" kern="1200" dirty="0"/>
        </a:p>
      </dsp:txBody>
      <dsp:txXfrm>
        <a:off x="3452417" y="-176674"/>
        <a:ext cx="5029500" cy="1210491"/>
      </dsp:txXfrm>
    </dsp:sp>
    <dsp:sp modelId="{D3F5AFD5-713C-463D-AEFD-F81D8CDF6F6B}">
      <dsp:nvSpPr>
        <dsp:cNvPr id="0" name=""/>
        <dsp:cNvSpPr/>
      </dsp:nvSpPr>
      <dsp:spPr>
        <a:xfrm>
          <a:off x="5559193" y="1642693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B68CEC-0FBF-43DB-B787-B9DE139F31CF}">
      <dsp:nvSpPr>
        <dsp:cNvPr id="0" name=""/>
        <dsp:cNvSpPr/>
      </dsp:nvSpPr>
      <dsp:spPr>
        <a:xfrm>
          <a:off x="6922680" y="973292"/>
          <a:ext cx="3846675" cy="1331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описаны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научные факты, научные открытия; приведены примеры </a:t>
          </a:r>
          <a:r>
            <a:rPr lang="ru-RU" sz="1600" kern="1200" dirty="0" smtClean="0"/>
            <a:t>программ</a:t>
          </a:r>
          <a:r>
            <a:rPr lang="ru-RU" sz="1400" kern="1200" dirty="0" smtClean="0"/>
            <a:t>, проектов, инновационных практик; </a:t>
          </a:r>
          <a:endParaRPr lang="ru-RU" sz="1400" kern="1200" dirty="0"/>
        </a:p>
      </dsp:txBody>
      <dsp:txXfrm>
        <a:off x="6922680" y="973292"/>
        <a:ext cx="3846675" cy="1331540"/>
      </dsp:txXfrm>
    </dsp:sp>
    <dsp:sp modelId="{24E20000-DDE2-48B9-A5CE-B78002989BBE}">
      <dsp:nvSpPr>
        <dsp:cNvPr id="0" name=""/>
        <dsp:cNvSpPr/>
      </dsp:nvSpPr>
      <dsp:spPr>
        <a:xfrm>
          <a:off x="5701490" y="2269122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CE79C4-3CBD-4B6E-9C05-18E0A4E2482D}">
      <dsp:nvSpPr>
        <dsp:cNvPr id="0" name=""/>
        <dsp:cNvSpPr/>
      </dsp:nvSpPr>
      <dsp:spPr>
        <a:xfrm>
          <a:off x="7260620" y="2667979"/>
          <a:ext cx="3540933" cy="14223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перечислены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методы, приёмы, технологии воспитания и т.п.; </a:t>
          </a:r>
          <a:endParaRPr lang="ru-RU" sz="1500" kern="1200" dirty="0"/>
        </a:p>
      </dsp:txBody>
      <dsp:txXfrm>
        <a:off x="7260620" y="2667979"/>
        <a:ext cx="3540933" cy="1422327"/>
      </dsp:txXfrm>
    </dsp:sp>
    <dsp:sp modelId="{351DFF53-48AD-4722-B493-011CA2348F31}">
      <dsp:nvSpPr>
        <dsp:cNvPr id="0" name=""/>
        <dsp:cNvSpPr/>
      </dsp:nvSpPr>
      <dsp:spPr>
        <a:xfrm>
          <a:off x="5300919" y="2771476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CA98D2-7C5B-4D16-98BA-79BA1FDC1D3B}">
      <dsp:nvSpPr>
        <dsp:cNvPr id="0" name=""/>
        <dsp:cNvSpPr/>
      </dsp:nvSpPr>
      <dsp:spPr>
        <a:xfrm>
          <a:off x="5501395" y="4221154"/>
          <a:ext cx="5414326" cy="20079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Предложены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собственные варианты использования полученных знаний в профессиональной деятельности в будущем;</a:t>
          </a:r>
          <a:endParaRPr lang="ru-RU" sz="1400" kern="1200" dirty="0"/>
        </a:p>
      </dsp:txBody>
      <dsp:txXfrm>
        <a:off x="5501395" y="4221154"/>
        <a:ext cx="5414326" cy="2007976"/>
      </dsp:txXfrm>
    </dsp:sp>
    <dsp:sp modelId="{46B471A2-9268-4D27-B76F-FA0AF4B85A26}">
      <dsp:nvSpPr>
        <dsp:cNvPr id="0" name=""/>
        <dsp:cNvSpPr/>
      </dsp:nvSpPr>
      <dsp:spPr>
        <a:xfrm>
          <a:off x="4659346" y="2771476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C02F2-289C-4FE3-81A8-64616EE61551}">
      <dsp:nvSpPr>
        <dsp:cNvPr id="0" name=""/>
        <dsp:cNvSpPr/>
      </dsp:nvSpPr>
      <dsp:spPr>
        <a:xfrm>
          <a:off x="1525856" y="4574503"/>
          <a:ext cx="4399840" cy="1301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даны</a:t>
          </a:r>
          <a:r>
            <a:rPr lang="ru-RU" sz="1500" kern="1200" dirty="0" smtClean="0"/>
            <a:t>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эмоциональные либо когнитивные оценки;</a:t>
          </a:r>
          <a:endParaRPr lang="ru-RU" sz="1500" kern="1200" dirty="0"/>
        </a:p>
      </dsp:txBody>
      <dsp:txXfrm>
        <a:off x="1525856" y="4574503"/>
        <a:ext cx="4399840" cy="1301278"/>
      </dsp:txXfrm>
    </dsp:sp>
    <dsp:sp modelId="{16F2A71F-810D-43F6-9EBF-AB6337B42A4E}">
      <dsp:nvSpPr>
        <dsp:cNvPr id="0" name=""/>
        <dsp:cNvSpPr/>
      </dsp:nvSpPr>
      <dsp:spPr>
        <a:xfrm>
          <a:off x="4258775" y="2269122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F9A3F8-B3F6-4213-B1D2-BE1BB16ED4B9}">
      <dsp:nvSpPr>
        <dsp:cNvPr id="0" name=""/>
        <dsp:cNvSpPr/>
      </dsp:nvSpPr>
      <dsp:spPr>
        <a:xfrm>
          <a:off x="1276278" y="2667979"/>
          <a:ext cx="3253939" cy="14223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сформулированы</a:t>
          </a:r>
          <a:r>
            <a:rPr lang="ru-RU" sz="1600" b="1" kern="1200" dirty="0" smtClean="0"/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новые идеи; творческие варианты;</a:t>
          </a:r>
          <a:endParaRPr lang="ru-RU" sz="1600" kern="1200" dirty="0"/>
        </a:p>
      </dsp:txBody>
      <dsp:txXfrm>
        <a:off x="1276278" y="2667979"/>
        <a:ext cx="3253939" cy="1422327"/>
      </dsp:txXfrm>
    </dsp:sp>
    <dsp:sp modelId="{4B25A9BD-6845-4B53-8540-221D9B48B8F9}">
      <dsp:nvSpPr>
        <dsp:cNvPr id="0" name=""/>
        <dsp:cNvSpPr/>
      </dsp:nvSpPr>
      <dsp:spPr>
        <a:xfrm>
          <a:off x="4401072" y="1642693"/>
          <a:ext cx="1974069" cy="1974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F34DF6-62BF-45E5-BFCA-5811D7206CA1}">
      <dsp:nvSpPr>
        <dsp:cNvPr id="0" name=""/>
        <dsp:cNvSpPr/>
      </dsp:nvSpPr>
      <dsp:spPr>
        <a:xfrm>
          <a:off x="2019029" y="973292"/>
          <a:ext cx="2138574" cy="1331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сделаны обобщения</a:t>
          </a:r>
          <a:r>
            <a:rPr lang="ru-RU" sz="1600" kern="1200" dirty="0" smtClean="0"/>
            <a:t> или проведён критический анализ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019029" y="973292"/>
        <a:ext cx="2138574" cy="1331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F3BAF-D62A-4300-A8C7-1628280C5E23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8738-BEAF-403D-92E0-501B5709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58738-BEAF-403D-92E0-501B5709FBA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=""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=""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su.ru/cppkp/index.files/ucheb.files/innov/Part2/pr/pril_1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7.svg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rfu.ru/university/structure/teachers/detail/?ID=248112" TargetMode="External"/><Relationship Id="rId2" Type="http://schemas.openxmlformats.org/officeDocument/2006/relationships/hyperlink" Target="https://narfu.ru/university/structure/teachers/detail/?ID=2481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ev-centr.ru/rukovodstvo-pedagogicheskiy-sostav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1088571"/>
            <a:ext cx="7805821" cy="415108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ИГРОВАЯ РЕФЛЕКСИЯ В ПРОФЕССИОНАЛЬНОМ ПЕДАГОГИЧЕСКОМ ОБРАЗОВАНИИ.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ПРАКТИКИ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ХАРАКТКРИСТИКА ПРАКТИКИ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513" y="1494971"/>
            <a:ext cx="10189029" cy="3352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Суть практики заключается в том, что </a:t>
            </a:r>
            <a:r>
              <a:rPr lang="ru-RU" sz="3200" i="1" dirty="0" smtClean="0">
                <a:solidFill>
                  <a:srgbClr val="002060"/>
                </a:solidFill>
              </a:rPr>
              <a:t>все субъекты образования вовлечены в игровую познавательную творческую деятельность,</a:t>
            </a:r>
            <a:r>
              <a:rPr lang="ru-RU" sz="3200" dirty="0" smtClean="0">
                <a:solidFill>
                  <a:srgbClr val="002060"/>
                </a:solidFill>
              </a:rPr>
              <a:t> в процессе которой у них появляется понимание и рефлексирование того, что они на самом деле знают, умеют, чувствуют.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Каждый вносит свой индивидуальный (пусть незначительный) образовательный вклад при обмене мнениями, позициями, точками зрения, идеями, опытом.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ОСОБЕННОСТИ ПРАКТИКИ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96571"/>
            <a:ext cx="10515600" cy="5065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При выполнении  заданий в  </a:t>
            </a:r>
            <a:r>
              <a:rPr lang="ru-RU" b="1" dirty="0" smtClean="0">
                <a:solidFill>
                  <a:srgbClr val="002060"/>
                </a:solidFill>
              </a:rPr>
              <a:t>«Игровой рефлексии» </a:t>
            </a:r>
            <a:r>
              <a:rPr lang="ru-RU" b="1" i="1" dirty="0" smtClean="0">
                <a:solidFill>
                  <a:srgbClr val="002060"/>
                </a:solidFill>
              </a:rPr>
              <a:t>остаются неизменными  четыре основных правила («объективный закон игры»)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В игре участвуют все, без исключения</a:t>
            </a:r>
            <a:r>
              <a:rPr lang="ru-RU" dirty="0" smtClean="0">
                <a:solidFill>
                  <a:srgbClr val="002060"/>
                </a:solidFill>
              </a:rPr>
              <a:t> (Правило игры: каждый друг за другом составляет  «цепочку» ответов,  или  предлагается свободная последовательность выборов участников группы).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Повторять, то, что озвучено  другими участниками игры, нельзя</a:t>
            </a:r>
            <a:r>
              <a:rPr lang="ru-RU" dirty="0" smtClean="0">
                <a:solidFill>
                  <a:srgbClr val="002060"/>
                </a:solidFill>
              </a:rPr>
              <a:t>! Обязательно нужно найти какую-то новую сторону в обсуждаемом материале, творчески переосмыслить то, о чём идёт речь, предложить свой собственный вариант ответа.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В игре есть ограничения по времени (количеству слов, предложений и пр.),</a:t>
            </a:r>
            <a:r>
              <a:rPr lang="ru-RU" i="1" dirty="0" smtClean="0">
                <a:solidFill>
                  <a:srgbClr val="002060"/>
                </a:solidFill>
              </a:rPr>
              <a:t> которые заранее обговариваются 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Ответ должен иметь профессиональную направленность и содержать, либо дидактическую единицу (ДЕ), либо классификацию, либо экспертную оценку происходящего</a:t>
            </a:r>
            <a:r>
              <a:rPr lang="ru-RU" i="1" dirty="0" smtClean="0">
                <a:solidFill>
                  <a:srgbClr val="002060"/>
                </a:solidFill>
              </a:rPr>
              <a:t> (фактов, событий, явлений).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(ТРЕБОВАНИЕ: Нельзя говорить «о чём-то», нужно сказать «что-то» конкретное, содержательное).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C:\ЕВГЕНИЯ\КОНКУРСЫ 2021\iJfB_owxn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57" y="290772"/>
            <a:ext cx="5965372" cy="3834535"/>
          </a:xfrm>
          <a:prstGeom prst="rect">
            <a:avLst/>
          </a:prstGeom>
          <a:noFill/>
        </p:spPr>
      </p:pic>
      <p:pic>
        <p:nvPicPr>
          <p:cNvPr id="5" name="Picture 2" descr="C:\ЕВГЕНИЯ\КОНКУРСЫ 2021\LprTlNkM6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493" y="2421170"/>
            <a:ext cx="5388822" cy="404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ответах могут быть: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91772"/>
          <a:ext cx="12192000" cy="605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ИГРОВОЙ РЕФЛЕКСИИ</a:t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Профессия». («Перевоплощения»)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1277258"/>
            <a:ext cx="10856686" cy="597988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(Предварительно преподаватель настраивает обучающихся на творческую игровую деятельность, даёт определённые установки, например, «Мы сегодня – профессиональные эксперты! Затем каждый отвечает, используя заданный образ)</a:t>
            </a: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Теперь я специалист со стажем</a:t>
            </a:r>
            <a:r>
              <a:rPr lang="ru-RU" sz="5100" i="1" dirty="0" smtClean="0">
                <a:solidFill>
                  <a:srgbClr val="002060"/>
                </a:solidFill>
              </a:rPr>
              <a:t>.</a:t>
            </a:r>
            <a:r>
              <a:rPr lang="ru-RU" sz="5100" dirty="0" smtClean="0">
                <a:solidFill>
                  <a:srgbClr val="002060"/>
                </a:solidFill>
              </a:rPr>
              <a:t> </a:t>
            </a:r>
            <a:r>
              <a:rPr lang="ru-RU" sz="5100" i="1" dirty="0" smtClean="0">
                <a:solidFill>
                  <a:srgbClr val="002060"/>
                </a:solidFill>
              </a:rPr>
              <a:t>В свой  деятельности  я бы обязательно применил(а) </a:t>
            </a:r>
            <a:r>
              <a:rPr lang="ru-RU" sz="5100" dirty="0" smtClean="0">
                <a:solidFill>
                  <a:srgbClr val="002060"/>
                </a:solidFill>
              </a:rPr>
              <a:t>…(используется информация, полученная на занятии), потому, что…</a:t>
            </a: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Теперь я   настоящий профессионал своего дела!</a:t>
            </a:r>
            <a:r>
              <a:rPr lang="ru-RU" sz="5100" i="1" dirty="0" smtClean="0">
                <a:solidFill>
                  <a:srgbClr val="002060"/>
                </a:solidFill>
              </a:rPr>
              <a:t> Мне бы пригодилось</a:t>
            </a:r>
            <a:r>
              <a:rPr lang="ru-RU" sz="5100" dirty="0" smtClean="0">
                <a:solidFill>
                  <a:srgbClr val="002060"/>
                </a:solidFill>
              </a:rPr>
              <a:t>…</a:t>
            </a: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Я журналист. </a:t>
            </a:r>
            <a:r>
              <a:rPr lang="ru-RU" sz="5100" i="1" dirty="0" smtClean="0">
                <a:solidFill>
                  <a:srgbClr val="002060"/>
                </a:solidFill>
              </a:rPr>
              <a:t>Если бы мне пришлось обратиться к профессионалу, я предпочёл (</a:t>
            </a:r>
            <a:r>
              <a:rPr lang="ru-RU" sz="5100" i="1" dirty="0" err="1" smtClean="0">
                <a:solidFill>
                  <a:srgbClr val="002060"/>
                </a:solidFill>
              </a:rPr>
              <a:t>ла</a:t>
            </a:r>
            <a:r>
              <a:rPr lang="ru-RU" sz="5100" i="1" dirty="0" smtClean="0">
                <a:solidFill>
                  <a:srgbClr val="002060"/>
                </a:solidFill>
              </a:rPr>
              <a:t>)  бы выяснить </a:t>
            </a:r>
            <a:r>
              <a:rPr lang="ru-RU" sz="5100" dirty="0" smtClean="0">
                <a:solidFill>
                  <a:srgbClr val="002060"/>
                </a:solidFill>
              </a:rPr>
              <a:t>…(предложение должно содержать информацию, полученную на занятии).</a:t>
            </a: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Я руководитель организации</a:t>
            </a:r>
            <a:r>
              <a:rPr lang="ru-RU" sz="5100" i="1" dirty="0" smtClean="0">
                <a:solidFill>
                  <a:srgbClr val="002060"/>
                </a:solidFill>
              </a:rPr>
              <a:t>. Хочу спросить у сотрудника…(называется конкретное имя-отчество студента и задаётся вопрос). </a:t>
            </a:r>
            <a:endParaRPr lang="ru-RU" sz="51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Я преподаватель…</a:t>
            </a:r>
            <a:r>
              <a:rPr lang="ru-RU" sz="5100" i="1" dirty="0" smtClean="0">
                <a:solidFill>
                  <a:srgbClr val="002060"/>
                </a:solidFill>
              </a:rPr>
              <a:t>Сегодня мне хотелось бы выяснить, как понимает (ФИО) следующее утверждение (определение и пр.).</a:t>
            </a:r>
            <a:endParaRPr lang="ru-RU" sz="51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Я представитель родительской общественности</a:t>
            </a:r>
            <a:r>
              <a:rPr lang="ru-RU" sz="5100" i="1" dirty="0" smtClean="0">
                <a:solidFill>
                  <a:srgbClr val="002060"/>
                </a:solidFill>
              </a:rPr>
              <a:t>… Хочу спросить воспитателя нашей группы (ФИО), как (почему, зачем…)?</a:t>
            </a:r>
          </a:p>
          <a:p>
            <a:pPr lvl="0" algn="just"/>
            <a:r>
              <a:rPr lang="ru-RU" sz="5100" b="1" i="1" dirty="0" smtClean="0">
                <a:solidFill>
                  <a:srgbClr val="002060"/>
                </a:solidFill>
              </a:rPr>
              <a:t>Я –ребёнок</a:t>
            </a:r>
            <a:r>
              <a:rPr lang="ru-RU" sz="5100" i="1" dirty="0" smtClean="0">
                <a:solidFill>
                  <a:srgbClr val="002060"/>
                </a:solidFill>
              </a:rPr>
              <a:t>! Думаю, было бы здорово, если бы воспитатель…</a:t>
            </a:r>
            <a:endParaRPr lang="ru-RU" sz="51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«ИГРОВОЙ  РЕФЛЕКСИИ»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C:\ЕВГЕНИЯ\КОНКУРСЫ 2021\p3v-aGcn5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31" y="1677661"/>
            <a:ext cx="5107803" cy="3910340"/>
          </a:xfrm>
          <a:prstGeom prst="rect">
            <a:avLst/>
          </a:prstGeom>
          <a:noFill/>
        </p:spPr>
      </p:pic>
      <p:pic>
        <p:nvPicPr>
          <p:cNvPr id="33794" name="Picture 2" descr="https://sun9-44.userapi.com/impg/yFi5KvhLiOsdoq8D9VrdCUlU9OjDm0k2e8EpeQ/5fo73MQSXN4.jpg?size=765x504&amp;quality=96&amp;sign=c5783329856ef80bcb3640a97b26bd4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116" y="2806805"/>
            <a:ext cx="5642428" cy="37173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эффективности  практики: 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49828"/>
            <a:ext cx="10515600" cy="550817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Качественная оценка знаний обучающихся</a:t>
            </a:r>
            <a:r>
              <a:rPr lang="ru-RU" i="1" dirty="0" smtClean="0">
                <a:solidFill>
                  <a:srgbClr val="002060"/>
                </a:solidFill>
              </a:rPr>
              <a:t>, слушателей курсов ПК,</a:t>
            </a:r>
            <a:r>
              <a:rPr lang="ru-RU" dirty="0" smtClean="0">
                <a:solidFill>
                  <a:srgbClr val="002060"/>
                </a:solidFill>
              </a:rPr>
              <a:t>  осуществлялась, сначала, по результатам зачётов и экзаменов. Позднее за основу были выбраны  показатели, предложенным Д.В. </a:t>
            </a:r>
            <a:r>
              <a:rPr lang="ru-RU" dirty="0" err="1" smtClean="0">
                <a:solidFill>
                  <a:srgbClr val="002060"/>
                </a:solidFill>
              </a:rPr>
              <a:t>Чернилевским</a:t>
            </a:r>
            <a:r>
              <a:rPr lang="ru-RU" dirty="0" smtClean="0">
                <a:solidFill>
                  <a:srgbClr val="002060"/>
                </a:solidFill>
              </a:rPr>
              <a:t> :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глубина знаний</a:t>
            </a:r>
            <a:r>
              <a:rPr lang="ru-RU" dirty="0" smtClean="0">
                <a:solidFill>
                  <a:srgbClr val="002060"/>
                </a:solidFill>
              </a:rPr>
              <a:t>, характеризующая числом осознанных существенных связей данного знания с другими, с ним соотносящимися;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действенность знаний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предусматривающая готовность и умение учащихся применять их в сходных и вариативных ситуациях;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системность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которая определяется как совокупность знаний в сознании обучающихся, и структура которой соответствует структуре научного знания;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осознанность знаний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выражающаяся в понимании связей между ними, путей получения знаний, умений их доказывать.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творческий характер деятельности.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Критерии эффективности </a:t>
            </a:r>
            <a:r>
              <a:rPr lang="ru-RU" dirty="0" err="1" smtClean="0">
                <a:solidFill>
                  <a:srgbClr val="002060"/>
                </a:solidFill>
              </a:rPr>
              <a:t>педтехнологий</a:t>
            </a:r>
            <a:r>
              <a:rPr lang="ru-RU" dirty="0" smtClean="0">
                <a:solidFill>
                  <a:srgbClr val="002060"/>
                </a:solidFill>
              </a:rPr>
              <a:t>. [Электронный ресурс] </a:t>
            </a: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http://www2.asu.ru/cppkp/index.files/ucheb.files/innov/Part2/pr/pril_1.html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4" name="Picture 2" descr="C:\ЕВГЕНИЯ\КОНКУРСЫ 2021\КОНКУРСЫ_ФОТО_ПРАКТИКИ\0OuPbbyzx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60" y="395516"/>
            <a:ext cx="7068455" cy="51061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РЕЗУЛЬТАТЫ   ВНЕДРЕНИЯ ПРАКТИКИ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1"/>
            <a:ext cx="2682172" cy="3712197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54370" y="2245918"/>
            <a:ext cx="2846429" cy="3443682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2" y="1579058"/>
            <a:ext cx="2085547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662057" y="2249713"/>
            <a:ext cx="3048000" cy="3788229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2221966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914" y="1815945"/>
            <a:ext cx="360000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68000" y="1815945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34E7B6-8317-46AB-8996-2EE102E0E8B1}"/>
              </a:ext>
            </a:extLst>
          </p:cNvPr>
          <p:cNvSpPr txBox="1"/>
          <p:nvPr/>
        </p:nvSpPr>
        <p:spPr>
          <a:xfrm>
            <a:off x="1072224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0092396-7E7D-4C1D-828E-098220872308}"/>
              </a:ext>
            </a:extLst>
          </p:cNvPr>
          <p:cNvSpPr txBox="1"/>
          <p:nvPr/>
        </p:nvSpPr>
        <p:spPr>
          <a:xfrm>
            <a:off x="1108618" y="2748109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2B385E-730F-4907-9BDF-D97AE035B73B}"/>
              </a:ext>
            </a:extLst>
          </p:cNvPr>
          <p:cNvSpPr txBox="1"/>
          <p:nvPr/>
        </p:nvSpPr>
        <p:spPr>
          <a:xfrm>
            <a:off x="4091446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7697FB-A43B-45A4-A5DB-6BAF19007894}"/>
              </a:ext>
            </a:extLst>
          </p:cNvPr>
          <p:cNvSpPr txBox="1"/>
          <p:nvPr/>
        </p:nvSpPr>
        <p:spPr>
          <a:xfrm>
            <a:off x="4109414" y="2783445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6988513" y="239022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5E35E5A-5B8E-485E-8B85-3E095CCCB37E}"/>
              </a:ext>
            </a:extLst>
          </p:cNvPr>
          <p:cNvSpPr txBox="1"/>
          <p:nvPr/>
        </p:nvSpPr>
        <p:spPr>
          <a:xfrm>
            <a:off x="7006481" y="2783445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</a:t>
            </a:r>
            <a:r>
              <a:rPr lang="en-US" sz="1400" dirty="0" err="1">
                <a:solidFill>
                  <a:schemeClr val="bg1"/>
                </a:solidFill>
              </a:rPr>
              <a:t>ipsum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dol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1E6E3B-CC7B-49F6-88C0-8ACB4F3FEE88}"/>
              </a:ext>
            </a:extLst>
          </p:cNvPr>
          <p:cNvSpPr txBox="1"/>
          <p:nvPr/>
        </p:nvSpPr>
        <p:spPr>
          <a:xfrm>
            <a:off x="9974799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48DFEED-B410-455F-BFB9-14A547295891}"/>
              </a:ext>
            </a:extLst>
          </p:cNvPr>
          <p:cNvSpPr txBox="1"/>
          <p:nvPr/>
        </p:nvSpPr>
        <p:spPr>
          <a:xfrm>
            <a:off x="1806118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20919BB-DA94-4483-BE0E-5A4678901D65}"/>
              </a:ext>
            </a:extLst>
          </p:cNvPr>
          <p:cNvSpPr txBox="1"/>
          <p:nvPr/>
        </p:nvSpPr>
        <p:spPr>
          <a:xfrm>
            <a:off x="1880425" y="4149589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226222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01.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ПОВЫШЕНИЕ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КАЧЕСТВА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ОБРАЗОВАНИЯ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(ОТ 30 ДО 40 %)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FC0A41E-F805-460F-B6B0-BF3F44D83635}"/>
              </a:ext>
            </a:extLst>
          </p:cNvPr>
          <p:cNvSpPr txBox="1"/>
          <p:nvPr/>
        </p:nvSpPr>
        <p:spPr>
          <a:xfrm>
            <a:off x="4659496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18AD622-652C-4FF3-A7EE-8E163BA850F5}"/>
              </a:ext>
            </a:extLst>
          </p:cNvPr>
          <p:cNvSpPr txBox="1"/>
          <p:nvPr/>
        </p:nvSpPr>
        <p:spPr>
          <a:xfrm>
            <a:off x="4733803" y="4149589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1" y="3814312"/>
            <a:ext cx="2475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02. </a:t>
            </a:r>
            <a:r>
              <a:rPr lang="ru-RU" sz="2400" b="1" dirty="0" smtClean="0">
                <a:solidFill>
                  <a:schemeClr val="accent2"/>
                </a:solidFill>
              </a:rPr>
              <a:t>ПОВЫШЕНИЕ МОТИВАЦИИ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К ОБУЧЕНИЮ 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FB002B6-8ADB-47A3-8555-163C5B35E6D5}"/>
              </a:ext>
            </a:extLst>
          </p:cNvPr>
          <p:cNvSpPr txBox="1"/>
          <p:nvPr/>
        </p:nvSpPr>
        <p:spPr>
          <a:xfrm>
            <a:off x="7539496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 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DE888DA-A6D2-4D11-B78C-666B64007825}"/>
              </a:ext>
            </a:extLst>
          </p:cNvPr>
          <p:cNvSpPr txBox="1"/>
          <p:nvPr/>
        </p:nvSpPr>
        <p:spPr>
          <a:xfrm>
            <a:off x="7613803" y="4149589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dirty="0" smtClean="0"/>
              <a:t>. 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7097485" y="3814312"/>
            <a:ext cx="33382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/>
                </a:solidFill>
              </a:rPr>
              <a:t>03. </a:t>
            </a:r>
          </a:p>
          <a:p>
            <a:r>
              <a:rPr lang="ru-RU" sz="2400" b="1" dirty="0" smtClean="0">
                <a:solidFill>
                  <a:schemeClr val="accent3"/>
                </a:solidFill>
              </a:rPr>
              <a:t>СНИЖЕНИЕ</a:t>
            </a:r>
          </a:p>
          <a:p>
            <a:r>
              <a:rPr lang="ru-RU" sz="2400" b="1" dirty="0" smtClean="0">
                <a:solidFill>
                  <a:schemeClr val="accent3"/>
                </a:solidFill>
              </a:rPr>
              <a:t>КОЛИЧЕСТВА</a:t>
            </a:r>
          </a:p>
          <a:p>
            <a:r>
              <a:rPr lang="ru-RU" sz="2400" b="1" dirty="0" smtClean="0">
                <a:solidFill>
                  <a:schemeClr val="accent3"/>
                </a:solidFill>
              </a:rPr>
              <a:t>ПРОПУСКОВ</a:t>
            </a:r>
          </a:p>
          <a:p>
            <a:r>
              <a:rPr lang="ru-RU" sz="2400" b="1" dirty="0" smtClean="0">
                <a:solidFill>
                  <a:schemeClr val="accent3"/>
                </a:solidFill>
              </a:rPr>
              <a:t>ЗАНЯТИЙ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9C51BFA-3C6F-4E6B-A6AF-E210219D259D}"/>
              </a:ext>
            </a:extLst>
          </p:cNvPr>
          <p:cNvSpPr txBox="1"/>
          <p:nvPr/>
        </p:nvSpPr>
        <p:spPr>
          <a:xfrm>
            <a:off x="10443890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 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D85183F-96F1-4D32-95F1-EC068EDF521D}"/>
              </a:ext>
            </a:extLst>
          </p:cNvPr>
          <p:cNvSpPr txBox="1"/>
          <p:nvPr/>
        </p:nvSpPr>
        <p:spPr>
          <a:xfrm>
            <a:off x="10518197" y="4149589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dirty="0" smtClean="0"/>
              <a:t>,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=""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 descr="C:\ЕВГЕНИЯ\КОНКУРСЫ 2021\wEByoEBKY-I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3656" y="2235200"/>
            <a:ext cx="1915887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sun9-19.userapi.com/impf/c855028/v855028800/107174/1SI7x9W8CMg.jpg?size=604x403&amp;quality=96&amp;sign=db4efc7bc30d1425bf676a14ff9fffee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0238" y="2177145"/>
            <a:ext cx="2030744" cy="1314294"/>
          </a:xfrm>
          <a:prstGeom prst="rect">
            <a:avLst/>
          </a:prstGeom>
          <a:noFill/>
        </p:spPr>
      </p:pic>
      <p:pic>
        <p:nvPicPr>
          <p:cNvPr id="5121" name="Picture 1" descr="C:\ЕВГЕНИЯ\КОНКУРСЫ 2021\ИГРОВАЯ РЕФЛЕКСИЯ 1 ВАРИАНТ\КОНКУРСЫ_ФОТО_ПРАКТИКИ\WPD-f5qzfI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9771" y="2249715"/>
            <a:ext cx="1582058" cy="1161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2351314" y="1669143"/>
            <a:ext cx="7402285" cy="2380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СПАСИБО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195406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практики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Практика </a:t>
            </a:r>
            <a:r>
              <a:rPr lang="ru-RU" dirty="0" smtClean="0">
                <a:solidFill>
                  <a:srgbClr val="002060"/>
                </a:solidFill>
              </a:rPr>
              <a:t>мотивирующей игровой рефлексии представляет собой систему авторских социально-коммуникативных игр и упражнений («Игровая рефлексия»), предназначенную для качественного усвоения содержания   программ профессионального образования (</a:t>
            </a:r>
            <a:r>
              <a:rPr lang="ru-RU" dirty="0" smtClean="0">
                <a:solidFill>
                  <a:srgbClr val="002060"/>
                </a:solidFill>
              </a:rPr>
              <a:t>СПО, ВО)  </a:t>
            </a:r>
            <a:r>
              <a:rPr lang="ru-RU" dirty="0" smtClean="0">
                <a:solidFill>
                  <a:srgbClr val="002060"/>
                </a:solidFill>
              </a:rPr>
              <a:t>студентами, будущими воспитателями детских садов, </a:t>
            </a:r>
            <a:r>
              <a:rPr lang="ru-RU" dirty="0" smtClean="0">
                <a:solidFill>
                  <a:srgbClr val="002060"/>
                </a:solidFill>
              </a:rPr>
              <a:t>специалистами по работе с молодёжью (молодой семьёй), а </a:t>
            </a:r>
            <a:r>
              <a:rPr lang="ru-RU" dirty="0" smtClean="0">
                <a:solidFill>
                  <a:srgbClr val="002060"/>
                </a:solidFill>
              </a:rPr>
              <a:t>так же слушателями курсов повышения квалификации.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51452CA-A5CC-48E2-8B1C-24B3F32A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4445CC1-EB70-4134-A2DF-B5718D17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2670628"/>
            <a:ext cx="11402002" cy="3793403"/>
          </a:xfrm>
        </p:spPr>
        <p:txBody>
          <a:bodyPr/>
          <a:lstStyle/>
          <a:p>
            <a:r>
              <a:rPr lang="ru-RU" sz="2800" dirty="0"/>
              <a:t>Бесплатные шаблоны с сайта </a:t>
            </a:r>
            <a:r>
              <a:rPr lang="en-US" sz="2800" dirty="0">
                <a:hlinkClick r:id="rId2"/>
              </a:rPr>
              <a:t>presentation-creation.ru</a:t>
            </a:r>
            <a:endParaRPr lang="ru-RU" sz="2800" dirty="0"/>
          </a:p>
          <a:p>
            <a:r>
              <a:rPr lang="en-US" sz="2800" dirty="0"/>
              <a:t>Icons made by </a:t>
            </a:r>
            <a:r>
              <a:rPr lang="en-US" sz="2800" dirty="0" err="1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0132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ПРАКТИКИ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6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Целью </a:t>
            </a:r>
            <a:r>
              <a:rPr lang="ru-RU" sz="3200" dirty="0" smtClean="0">
                <a:solidFill>
                  <a:srgbClr val="002060"/>
                </a:solidFill>
              </a:rPr>
              <a:t> практики является повышение качества профессионального образования и совершенствование профессиональной компетентности обучающихся.  </a:t>
            </a:r>
          </a:p>
          <a:p>
            <a:endParaRPr lang="ru-RU" dirty="0"/>
          </a:p>
        </p:txBody>
      </p:sp>
      <p:pic>
        <p:nvPicPr>
          <p:cNvPr id="27650" name="Picture 2" descr="https://st2.depositphotos.com/3643473/6205/i/950/depositphotos_62058069-stock-photo-man-going-up-on-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3435431"/>
            <a:ext cx="4397829" cy="3422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ПРАКТИКИ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451429"/>
          <a:ext cx="10515600" cy="494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6687" y="379639"/>
            <a:ext cx="97028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СПЕЦИФИЧЕСКАЯ ЗАДАЧА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6686" y="1828800"/>
            <a:ext cx="9818914" cy="4348163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Отдельной, очень важной задачей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002060"/>
                </a:solidFill>
              </a:rPr>
              <a:t>является  получение обратной связи от каждого члена группы</a:t>
            </a:r>
            <a:r>
              <a:rPr lang="ru-RU" dirty="0" smtClean="0">
                <a:solidFill>
                  <a:srgbClr val="002060"/>
                </a:solidFill>
              </a:rPr>
              <a:t> (в т.ч., с учётом нозологии у студентов с инвалидностью и ОВЗ)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  соблюдении  объективных требований </a:t>
            </a:r>
            <a:r>
              <a:rPr lang="ru-RU" b="1" i="1" dirty="0" smtClean="0">
                <a:solidFill>
                  <a:srgbClr val="002060"/>
                </a:solidFill>
              </a:rPr>
              <a:t>обязательности участия в «Игровой рефлексии» всех обучающихся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и уникальности индивидуальных ответов</a:t>
            </a:r>
            <a:r>
              <a:rPr lang="ru-RU" i="1" dirty="0" smtClean="0">
                <a:solidFill>
                  <a:srgbClr val="002060"/>
                </a:solidFill>
              </a:rPr>
              <a:t> (без повторов).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Студенты </a:t>
            </a:r>
            <a:r>
              <a:rPr lang="ru-RU" dirty="0" smtClean="0">
                <a:solidFill>
                  <a:srgbClr val="002060"/>
                </a:solidFill>
              </a:rPr>
              <a:t>вузов (бакалавры),  обучающиеся по направлению подготовки  39.03.03 («Организация работы с молодёжью») в том числе,  лица  с инвалидностью и ОВЗ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Студенты вузов (бакалавры),  обучающиеся по направлению  44.03.01 (профиль подготовки – Дошкольное образование) в том числе,  лица  с инвалидностью и ОВЗ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Студенты (бакалавры) СПО, обучающиеся  по специальности 04.02.01, в том числе,  с инвалидностью и ОВЗ;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педагоги  дошкольных образовательных учреждений  и организаций дополнительного образования детей      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ВУЗЕ И КОЛЛЕДЖЕ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451429"/>
          <a:ext cx="10515600" cy="563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s://narfu.ru/upload/iblock/327/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256" y="5775884"/>
            <a:ext cx="3461204" cy="1082116"/>
          </a:xfrm>
          <a:prstGeom prst="rect">
            <a:avLst/>
          </a:prstGeom>
          <a:noFill/>
        </p:spPr>
      </p:pic>
      <p:pic>
        <p:nvPicPr>
          <p:cNvPr id="30724" name="Picture 4" descr="Институт развития образован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572" y="6001658"/>
            <a:ext cx="7242628" cy="8563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17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ПРАКТИКИ В АРХАНГЕЛЬСКЕ (2007 -2017)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Евгения Рыбак, Анна Федулова, Надежда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Цихончик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преподаватели кафедры социальной работы и социальной безопасности САФУ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079999"/>
            <a:ext cx="10515600" cy="15965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https://narfu.ru/hssshic/struktura-i-kontakty/kafedry/ksrsb/history.php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https://narfu.ru/upload/medialibrary/c80/ikabe-k-20-_letiyu-sr.pdf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https://narfu.ru/university/structure/teachers/detail/?ID=248146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https://narfu.ru/university/structure/teachers/detail/?ID=248112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Федулова Анна Борис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486" y="2014227"/>
            <a:ext cx="2495864" cy="2949658"/>
          </a:xfrm>
          <a:prstGeom prst="rect">
            <a:avLst/>
          </a:prstGeom>
          <a:noFill/>
        </p:spPr>
      </p:pic>
      <p:pic>
        <p:nvPicPr>
          <p:cNvPr id="31748" name="Picture 4" descr="Цихончик Надежда Васильев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7770" y="2150891"/>
            <a:ext cx="3274533" cy="2537221"/>
          </a:xfrm>
          <a:prstGeom prst="rect">
            <a:avLst/>
          </a:prstGeom>
          <a:noFill/>
        </p:spPr>
      </p:pic>
      <p:pic>
        <p:nvPicPr>
          <p:cNvPr id="31751" name="Picture 7" descr="https://sun9-3.userapi.com/impg/JMEJOpZOhGZaFOY51bvqqe-G0IgTsCLtlvz9Yw/vl0FGBbfXG8.jpg?size=538x442&amp;quality=96&amp;sign=57c982cdb8d06708d1f445e994d9c1d3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073" y="2293257"/>
            <a:ext cx="3127008" cy="2569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ПРАКТКИ В СЕВАСТОПОЛЕ (2018-2021)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Евгения Рыбак, Ольга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Морева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Наталья Швец – преподаватели Института развития образования (ИРО)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08654"/>
            <a:ext cx="10515600" cy="47493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b="1" dirty="0" smtClean="0">
                <a:hlinkClick r:id="rId2"/>
              </a:rPr>
              <a:t>http://www.sev-centr.ru/rukovodstvo-pedagogicheskiy-sostav.html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771" y="1843313"/>
            <a:ext cx="3135085" cy="3701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8" name="Picture 10" descr="https://sun9-46.userapi.com/impg/I9UFXNzTZfJFMVwLdENUmacX9a5S5Y8Ljdstuw/BE2gLMFAOF8.jpg?size=544x413&amp;quality=96&amp;sign=d862cae4e3f7e01d88047bf0d9bd666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86" y="2554514"/>
            <a:ext cx="3192718" cy="242388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187372" y="1828800"/>
            <a:ext cx="3018971" cy="36503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4" name="Picture 6" descr="https://sun9-24.userapi.com/impg/l6VsWtGYc5F9vUM99fWs6f2TL7IO_hKhVtET1g/G1RS5YjVG14.jpg?size=369x491&amp;quality=96&amp;sign=2ff8912a96930418c7a80ab76115730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030" y="2128761"/>
            <a:ext cx="2992395" cy="398175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881257" y="1814285"/>
            <a:ext cx="3018971" cy="403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6" name="Picture 8" descr="https://sun9-71.userapi.com/impf/NG0XoQ4tuiBumJnJaJmmskd9y2jVct5KsntMRA/OGK4eUpp0xc.jpg?size=810x1080&amp;quality=96&amp;sign=4d3cc77d9d28fce960b7cfa2c6cce7a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6342" y="2040012"/>
            <a:ext cx="2693647" cy="35915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1086</Words>
  <Application>Microsoft Office PowerPoint</Application>
  <PresentationFormat>Произвольный</PresentationFormat>
  <Paragraphs>127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ИГРОВАЯ РЕФЛЕКСИЯ В ПРОФЕССИОНАЛЬНОМ ПЕДАГОГИЧЕСКОМ ОБРАЗОВАНИИ.  ПРЕЗЕНТАЦИЯ ПРАКТИКИ           </vt:lpstr>
      <vt:lpstr>Описание практики </vt:lpstr>
      <vt:lpstr>ЦЕЛЬ ПРАКТИКИ</vt:lpstr>
      <vt:lpstr>ЗАДАЧИ ПРАКТИКИ</vt:lpstr>
      <vt:lpstr>СПЕЦИФИЧЕСКАЯ ЗАДАЧА</vt:lpstr>
      <vt:lpstr>Целевая аудитория: </vt:lpstr>
      <vt:lpstr>АПРОБАЦИЯ ПРАКТИКИ ВУЗЕ И КОЛЛЕДЖЕ</vt:lpstr>
      <vt:lpstr>КОМАНДА ПРАКТИКИ В АРХАНГЕЛЬСКЕ (2007 -2017) Евгения Рыбак, Анна Федулова, Надежда Цихончик – преподаватели кафедры социальной работы и социальной безопасности САФУ</vt:lpstr>
      <vt:lpstr>КОМАНДА ПРАКТКИ В СЕВАСТОПОЛЕ (2018-2021) Евгения Рыбак, Ольга Морева, Наталья Швец – преподаватели Института развития образования (ИРО) </vt:lpstr>
      <vt:lpstr>ОБЩАЯ ХАРАКТКРИСТИКА ПРАКТИКИ</vt:lpstr>
      <vt:lpstr>ОТЛИЧИТЕЛЬНЫЕ ОСОБЕННОСТИ ПРАКТИКИ</vt:lpstr>
      <vt:lpstr>Слайд 12</vt:lpstr>
      <vt:lpstr>В ответах могут быть:  </vt:lpstr>
      <vt:lpstr>ПРИМЕР ИГРОВОЙ РЕФЛЕКСИИ «Моя Профессия». («Перевоплощения») </vt:lpstr>
      <vt:lpstr>ПРАКТИКА «ИГРОВОЙ  РЕФЛЕКСИИ»</vt:lpstr>
      <vt:lpstr>Критерии оценки эффективности  практики:   </vt:lpstr>
      <vt:lpstr>                       </vt:lpstr>
      <vt:lpstr>ОСНОВНЫЕ РЕЗУЛЬТАТЫ   ВНЕДРЕНИЯ ПРАКТИКИ</vt:lpstr>
      <vt:lpstr>Слайд 19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Евгения</cp:lastModifiedBy>
  <cp:revision>47</cp:revision>
  <dcterms:created xsi:type="dcterms:W3CDTF">2021-05-07T08:34:05Z</dcterms:created>
  <dcterms:modified xsi:type="dcterms:W3CDTF">2021-07-19T14:31:39Z</dcterms:modified>
</cp:coreProperties>
</file>