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13" r:id="rId2"/>
  </p:sldMasterIdLst>
  <p:notesMasterIdLst>
    <p:notesMasterId r:id="rId21"/>
  </p:notesMasterIdLst>
  <p:handoutMasterIdLst>
    <p:handoutMasterId r:id="rId22"/>
  </p:handoutMasterIdLst>
  <p:sldIdLst>
    <p:sldId id="2706" r:id="rId3"/>
    <p:sldId id="2926" r:id="rId4"/>
    <p:sldId id="2910" r:id="rId5"/>
    <p:sldId id="2911" r:id="rId6"/>
    <p:sldId id="2913" r:id="rId7"/>
    <p:sldId id="2924" r:id="rId8"/>
    <p:sldId id="2912" r:id="rId9"/>
    <p:sldId id="2915" r:id="rId10"/>
    <p:sldId id="2925" r:id="rId11"/>
    <p:sldId id="2914" r:id="rId12"/>
    <p:sldId id="2916" r:id="rId13"/>
    <p:sldId id="2917" r:id="rId14"/>
    <p:sldId id="2918" r:id="rId15"/>
    <p:sldId id="2919" r:id="rId16"/>
    <p:sldId id="2920" r:id="rId17"/>
    <p:sldId id="2921" r:id="rId18"/>
    <p:sldId id="2922" r:id="rId19"/>
    <p:sldId id="2923" r:id="rId20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1232" userDrawn="1">
          <p15:clr>
            <a:srgbClr val="A4A3A4"/>
          </p15:clr>
        </p15:guide>
        <p15:guide id="3" orient="horz" pos="4122">
          <p15:clr>
            <a:srgbClr val="A4A3A4"/>
          </p15:clr>
        </p15:guide>
        <p15:guide id="4" pos="292">
          <p15:clr>
            <a:srgbClr val="A4A3A4"/>
          </p15:clr>
        </p15:guide>
        <p15:guide id="5" pos="7383">
          <p15:clr>
            <a:srgbClr val="A4A3A4"/>
          </p15:clr>
        </p15:guide>
        <p15:guide id="6" pos="42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Bokareva@IBM" initials="VB" lastIdx="5" clrIdx="0"/>
  <p:cmAuthor id="2" name="Marina.Pochinok" initials="M" lastIdx="1" clrIdx="1"/>
  <p:cmAuthor id="3" name="Darren Hughes" initials="DHU" lastIdx="15" clrIdx="2"/>
  <p:cmAuthor id="4" name="Nikolai Pochinok" initials="NP" lastIdx="1" clrIdx="3"/>
  <p:cmAuthor id="5" name="Артем Маделян" initials="АМ" lastIdx="5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  <a:srgbClr val="D883FF"/>
    <a:srgbClr val="9437FF"/>
    <a:srgbClr val="7030A0"/>
    <a:srgbClr val="000000"/>
    <a:srgbClr val="3E494F"/>
    <a:srgbClr val="E6CEB0"/>
    <a:srgbClr val="99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5" autoAdjust="0"/>
    <p:restoredTop sz="95273" autoAdjust="0"/>
  </p:normalViewPr>
  <p:slideViewPr>
    <p:cSldViewPr snapToGrid="0">
      <p:cViewPr varScale="1">
        <p:scale>
          <a:sx n="81" d="100"/>
          <a:sy n="81" d="100"/>
        </p:scale>
        <p:origin x="-552" y="-96"/>
      </p:cViewPr>
      <p:guideLst>
        <p:guide orient="horz" pos="2160"/>
        <p:guide orient="horz" pos="4122"/>
        <p:guide pos="1232"/>
        <p:guide pos="292"/>
        <p:guide pos="7383"/>
        <p:guide pos="42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A94ED-56F1-4CE5-820A-5A19B5C884A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9A211-F8D6-46F1-BB01-49A4B18C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3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05CC16E8-6588-410E-B6A2-DC9825447EC8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6DC001FD-7E5C-4189-A490-B6A57896C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8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001FD-7E5C-4189-A490-B6A57896C7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57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001FD-7E5C-4189-A490-B6A57896C73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5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.tif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2.tif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3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.tif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tif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.tif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.tif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.tif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06959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094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xmlns="" id="{F4BA88A6-C9F3-4FD3-B2BA-C7C93EFBCA0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47970"/>
            <a:ext cx="9144000" cy="1661993"/>
          </a:xfrm>
        </p:spPr>
        <p:txBody>
          <a:bodyPr anchor="b"/>
          <a:lstStyle>
            <a:lvl1pPr algn="l">
              <a:defRPr sz="6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4400035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6746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191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A8C71E58-08E5-4FA9-A1CB-BDECC87B58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463469" y="1847340"/>
            <a:ext cx="3722263" cy="2567841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43EC9BF-5CA5-3349-BE64-62E4F84E3DE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43703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2381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215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86D5A814-2D3A-46DA-8272-D412D18875F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5352969" y="1847340"/>
            <a:ext cx="3722263" cy="2567841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 flipH="1">
            <a:off x="9176400" y="3969493"/>
            <a:ext cx="2752491" cy="1923307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6EEC369-4020-D244-B640-94FDE63C972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09330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46227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238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D9428F93-06E2-4549-888B-86AF0F20B56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-1" y="0"/>
            <a:ext cx="12192000" cy="491489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57453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1801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62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xmlns="" id="{0AD08186-956E-45DD-9440-01D18F42342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Round Diagonal Corner Rectangle 5"/>
          <p:cNvSpPr/>
          <p:nvPr userDrawn="1"/>
        </p:nvSpPr>
        <p:spPr>
          <a:xfrm>
            <a:off x="4270441" y="1473201"/>
            <a:ext cx="3552761" cy="46101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4367895" y="1596571"/>
            <a:ext cx="3340100" cy="4363359"/>
          </a:xfrm>
          <a:prstGeom prst="round2DiagRect">
            <a:avLst>
              <a:gd name="adj1" fmla="val 0"/>
              <a:gd name="adj2" fmla="val 16372"/>
            </a:avLst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22135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19562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286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7F446FA9-5A8B-4B48-8E5C-C452FC03F43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1193345" y="2349501"/>
            <a:ext cx="9805307" cy="21082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98193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30625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310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246E56B7-32CC-4EEC-B6E5-EDEDA877737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65526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9311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334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xmlns="" id="{474F25D1-6498-47B8-AA71-15AA8FC18CA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480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285" y="1664060"/>
            <a:ext cx="5036835" cy="2896642"/>
          </a:xfrm>
          <a:prstGeom prst="rect">
            <a:avLst/>
          </a:prstGeom>
        </p:spPr>
      </p:pic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4153991" y="1859067"/>
            <a:ext cx="3814711" cy="238799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46718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96926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358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xmlns="" id="{C1C3C86D-33A1-460C-A8C8-3310B95B405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-1" y="1"/>
            <a:ext cx="12192000" cy="361553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225982" y="2392683"/>
            <a:ext cx="2005084" cy="1707835"/>
          </a:xfrm>
          <a:prstGeom prst="hexagon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/>
            </a:solidFill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61694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5194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382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0794BF82-75F4-47AD-9721-06A638A9D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 flipH="1">
            <a:off x="6977757" y="2052868"/>
            <a:ext cx="1938032" cy="1784976"/>
          </a:xfrm>
          <a:prstGeom prst="round2DiagRect">
            <a:avLst>
              <a:gd name="adj1" fmla="val 0"/>
              <a:gd name="adj2" fmla="val 2428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449180" y="2052867"/>
            <a:ext cx="3518473" cy="3688509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 baseline="0">
                <a:solidFill>
                  <a:schemeClr val="bg1">
                    <a:lumMod val="65000"/>
                  </a:schemeClr>
                </a:solidFill>
                <a:effectLst/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indent="0" algn="ctr" defTabSz="292086">
              <a:buNone/>
            </a:pPr>
            <a:r>
              <a:rPr lang="en-US" dirty="0"/>
              <a:t>Agile </a:t>
            </a:r>
            <a:r>
              <a:rPr lang="ru-RU" dirty="0"/>
              <a:t>организация может быстро адаптироваться к внешней среде</a:t>
            </a:r>
          </a:p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07459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10463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406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2F004929-056F-4162-8157-37FCFA4B36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 userDrawn="1">
            <p:ph type="pic" sz="quarter" idx="13"/>
          </p:nvPr>
        </p:nvSpPr>
        <p:spPr>
          <a:xfrm flipH="1">
            <a:off x="-1" y="2991522"/>
            <a:ext cx="2032000" cy="2752916"/>
          </a:xfrm>
          <a:prstGeom prst="round2DiagRect">
            <a:avLst>
              <a:gd name="adj1" fmla="val 4617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 userDrawn="1">
            <p:ph type="pic" sz="quarter" idx="14"/>
          </p:nvPr>
        </p:nvSpPr>
        <p:spPr>
          <a:xfrm flipH="1">
            <a:off x="4063999" y="2991522"/>
            <a:ext cx="2032000" cy="2752916"/>
          </a:xfrm>
          <a:prstGeom prst="round2DiagRect">
            <a:avLst>
              <a:gd name="adj1" fmla="val 4617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 userDrawn="1">
            <p:ph type="pic" sz="quarter" idx="15"/>
          </p:nvPr>
        </p:nvSpPr>
        <p:spPr>
          <a:xfrm flipH="1">
            <a:off x="8127999" y="2991522"/>
            <a:ext cx="2032000" cy="2752916"/>
          </a:xfrm>
          <a:prstGeom prst="round2DiagRect">
            <a:avLst>
              <a:gd name="adj1" fmla="val 4617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89855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73446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04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xmlns="" id="{62A0DD45-B9F1-4B0F-953D-6E163A66F5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8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259874" y="2543372"/>
            <a:ext cx="7672253" cy="1329595"/>
          </a:xfrm>
          <a:noFill/>
        </p:spPr>
        <p:txBody>
          <a:bodyPr wrap="square" anchor="t" anchorCtr="0">
            <a:spAutoFit/>
          </a:bodyPr>
          <a:lstStyle>
            <a:lvl1pPr algn="ctr">
              <a:defRPr lang="en-US" sz="4800" spc="-15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defTabSz="914400"/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817445" y="4167947"/>
            <a:ext cx="255711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None/>
              <a:defRPr lang="en-US" sz="1200">
                <a:solidFill>
                  <a:schemeClr val="bg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defTabSz="914400"/>
            <a:r>
              <a:rPr lang="en-US" dirty="0"/>
              <a:t>Click to edit Master subtitle style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5867400" y="225149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6AAB47C-EB3E-DD4A-97BA-AE80BDF486F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121856"/>
            <a:ext cx="736144" cy="7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63127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39791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430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19A4AF99-97E0-4866-A437-AC206BFA953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/>
          </p:nvPr>
        </p:nvSpPr>
        <p:spPr>
          <a:xfrm flipH="1">
            <a:off x="6589072" y="2065063"/>
            <a:ext cx="1726906" cy="1583301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/>
          </p:nvPr>
        </p:nvSpPr>
        <p:spPr>
          <a:xfrm flipH="1">
            <a:off x="9351081" y="2065063"/>
            <a:ext cx="1726906" cy="1583301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1069460" y="2065063"/>
            <a:ext cx="1726906" cy="1583301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 flipH="1">
            <a:off x="3829266" y="2065063"/>
            <a:ext cx="1726906" cy="1583301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9639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63608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454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89B4B143-79F7-4AEB-9947-FCC5ECB1483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4" name="Round Diagonal Corner Rectangle 13"/>
          <p:cNvSpPr/>
          <p:nvPr userDrawn="1"/>
        </p:nvSpPr>
        <p:spPr>
          <a:xfrm>
            <a:off x="8236584" y="2055828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757803" y="2055828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4497194" y="2055828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8" name="Round Diagonal Corner Rectangle 17"/>
          <p:cNvSpPr/>
          <p:nvPr userDrawn="1"/>
        </p:nvSpPr>
        <p:spPr>
          <a:xfrm>
            <a:off x="757803" y="4217136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Round Diagonal Corner Rectangle 19"/>
          <p:cNvSpPr/>
          <p:nvPr userDrawn="1"/>
        </p:nvSpPr>
        <p:spPr>
          <a:xfrm>
            <a:off x="4497194" y="4217136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2" name="Round Diagonal Corner Rectangle 21"/>
          <p:cNvSpPr/>
          <p:nvPr userDrawn="1"/>
        </p:nvSpPr>
        <p:spPr>
          <a:xfrm>
            <a:off x="8236584" y="4217136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 userDrawn="1">
            <p:ph type="pic" sz="quarter" idx="13"/>
          </p:nvPr>
        </p:nvSpPr>
        <p:spPr>
          <a:xfrm flipH="1">
            <a:off x="665183" y="1947772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 userDrawn="1">
            <p:ph type="pic" sz="quarter" idx="17"/>
          </p:nvPr>
        </p:nvSpPr>
        <p:spPr>
          <a:xfrm flipH="1">
            <a:off x="4404573" y="1947772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5" name="Picture Placeholder 7"/>
          <p:cNvSpPr>
            <a:spLocks noGrp="1"/>
          </p:cNvSpPr>
          <p:nvPr userDrawn="1">
            <p:ph type="pic" sz="quarter" idx="18"/>
          </p:nvPr>
        </p:nvSpPr>
        <p:spPr>
          <a:xfrm flipH="1">
            <a:off x="8143963" y="1947772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 userDrawn="1">
            <p:ph type="pic" sz="quarter" idx="19"/>
          </p:nvPr>
        </p:nvSpPr>
        <p:spPr>
          <a:xfrm flipH="1">
            <a:off x="665183" y="4109080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 userDrawn="1">
            <p:ph type="pic" sz="quarter" idx="20"/>
          </p:nvPr>
        </p:nvSpPr>
        <p:spPr>
          <a:xfrm flipH="1">
            <a:off x="4404573" y="4109080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3" name="Picture Placeholder 7"/>
          <p:cNvSpPr>
            <a:spLocks noGrp="1"/>
          </p:cNvSpPr>
          <p:nvPr userDrawn="1">
            <p:ph type="pic" sz="quarter" idx="21"/>
          </p:nvPr>
        </p:nvSpPr>
        <p:spPr>
          <a:xfrm flipH="1">
            <a:off x="8143963" y="4109080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41644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6992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478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3AB36091-6ED3-426E-BF7F-B505404938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1742621" y="19177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Round Diagonal Corner Rectangle 16"/>
          <p:cNvSpPr/>
          <p:nvPr userDrawn="1"/>
        </p:nvSpPr>
        <p:spPr>
          <a:xfrm>
            <a:off x="4279295" y="19177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9" name="Round Diagonal Corner Rectangle 18"/>
          <p:cNvSpPr/>
          <p:nvPr userDrawn="1"/>
        </p:nvSpPr>
        <p:spPr>
          <a:xfrm>
            <a:off x="6815969" y="19177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" name="Round Diagonal Corner Rectangle 20"/>
          <p:cNvSpPr/>
          <p:nvPr userDrawn="1"/>
        </p:nvSpPr>
        <p:spPr>
          <a:xfrm>
            <a:off x="9352643" y="19177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3" name="Round Diagonal Corner Rectangle 22"/>
          <p:cNvSpPr/>
          <p:nvPr userDrawn="1"/>
        </p:nvSpPr>
        <p:spPr>
          <a:xfrm>
            <a:off x="1742621" y="41275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6" name="Round Diagonal Corner Rectangle 25"/>
          <p:cNvSpPr/>
          <p:nvPr userDrawn="1"/>
        </p:nvSpPr>
        <p:spPr>
          <a:xfrm>
            <a:off x="4279295" y="41275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6815969" y="41275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8" name="Round Diagonal Corner Rectangle 27"/>
          <p:cNvSpPr/>
          <p:nvPr userDrawn="1"/>
        </p:nvSpPr>
        <p:spPr>
          <a:xfrm>
            <a:off x="9352643" y="41275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 userDrawn="1">
            <p:ph type="pic" sz="quarter" idx="13"/>
          </p:nvPr>
        </p:nvSpPr>
        <p:spPr>
          <a:xfrm flipH="1">
            <a:off x="1666420" y="1828801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 userDrawn="1">
            <p:ph type="pic" sz="quarter" idx="14"/>
          </p:nvPr>
        </p:nvSpPr>
        <p:spPr>
          <a:xfrm flipH="1">
            <a:off x="4203097" y="1828801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 userDrawn="1">
            <p:ph type="pic" sz="quarter" idx="15"/>
          </p:nvPr>
        </p:nvSpPr>
        <p:spPr>
          <a:xfrm flipH="1">
            <a:off x="6739769" y="1828801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39" name="Picture Placeholder 7"/>
          <p:cNvSpPr>
            <a:spLocks noGrp="1"/>
          </p:cNvSpPr>
          <p:nvPr userDrawn="1">
            <p:ph type="pic" sz="quarter" idx="16"/>
          </p:nvPr>
        </p:nvSpPr>
        <p:spPr>
          <a:xfrm flipH="1">
            <a:off x="9276441" y="1828801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 userDrawn="1">
            <p:ph type="pic" sz="quarter" idx="17"/>
          </p:nvPr>
        </p:nvSpPr>
        <p:spPr>
          <a:xfrm flipH="1">
            <a:off x="1666420" y="4041573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 userDrawn="1">
            <p:ph type="pic" sz="quarter" idx="18"/>
          </p:nvPr>
        </p:nvSpPr>
        <p:spPr>
          <a:xfrm flipH="1">
            <a:off x="4203097" y="4041573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5" name="Picture Placeholder 7"/>
          <p:cNvSpPr>
            <a:spLocks noGrp="1"/>
          </p:cNvSpPr>
          <p:nvPr userDrawn="1">
            <p:ph type="pic" sz="quarter" idx="19"/>
          </p:nvPr>
        </p:nvSpPr>
        <p:spPr>
          <a:xfrm flipH="1">
            <a:off x="6739769" y="4041573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6" name="Picture Placeholder 7"/>
          <p:cNvSpPr>
            <a:spLocks noGrp="1"/>
          </p:cNvSpPr>
          <p:nvPr userDrawn="1">
            <p:ph type="pic" sz="quarter" idx="20"/>
          </p:nvPr>
        </p:nvSpPr>
        <p:spPr>
          <a:xfrm flipH="1">
            <a:off x="9276441" y="4041573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82967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33076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02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1BCF2195-262F-4353-9190-B94FEDDD898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1" name="Round Diagonal Corner Rectangle 30"/>
          <p:cNvSpPr/>
          <p:nvPr userDrawn="1"/>
        </p:nvSpPr>
        <p:spPr>
          <a:xfrm>
            <a:off x="5383160" y="1747564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3" name="Round Diagonal Corner Rectangle 32"/>
          <p:cNvSpPr/>
          <p:nvPr userDrawn="1"/>
        </p:nvSpPr>
        <p:spPr>
          <a:xfrm>
            <a:off x="2390563" y="3949852"/>
            <a:ext cx="1371632" cy="1129579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5" name="Round Diagonal Corner Rectangle 34"/>
          <p:cNvSpPr/>
          <p:nvPr userDrawn="1"/>
        </p:nvSpPr>
        <p:spPr>
          <a:xfrm>
            <a:off x="5452020" y="3949852"/>
            <a:ext cx="1371632" cy="1129579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" name="Round Diagonal Corner Rectangle 40"/>
          <p:cNvSpPr/>
          <p:nvPr userDrawn="1"/>
        </p:nvSpPr>
        <p:spPr>
          <a:xfrm>
            <a:off x="8513479" y="3949852"/>
            <a:ext cx="1371632" cy="1129579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0" name="Picture Placeholder 7"/>
          <p:cNvSpPr>
            <a:spLocks noGrp="1"/>
          </p:cNvSpPr>
          <p:nvPr userDrawn="1">
            <p:ph type="pic" sz="quarter" idx="17"/>
          </p:nvPr>
        </p:nvSpPr>
        <p:spPr>
          <a:xfrm flipH="1">
            <a:off x="5290539" y="1639507"/>
            <a:ext cx="1518301" cy="1250366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18"/>
          </p:nvPr>
        </p:nvSpPr>
        <p:spPr>
          <a:xfrm flipH="1">
            <a:off x="2306890" y="3852233"/>
            <a:ext cx="1371630" cy="1129578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19"/>
          </p:nvPr>
        </p:nvSpPr>
        <p:spPr>
          <a:xfrm flipH="1">
            <a:off x="5363874" y="3852233"/>
            <a:ext cx="1371630" cy="1129578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0"/>
          </p:nvPr>
        </p:nvSpPr>
        <p:spPr>
          <a:xfrm flipH="1">
            <a:off x="8429809" y="3852233"/>
            <a:ext cx="1371630" cy="1129578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3017521" y="2941844"/>
            <a:ext cx="6088380" cy="741181"/>
            <a:chOff x="3017520" y="3103744"/>
            <a:chExt cx="6088380" cy="741181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096000" y="3103744"/>
              <a:ext cx="0" cy="52578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17520" y="3629524"/>
              <a:ext cx="608838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017520" y="3626349"/>
              <a:ext cx="0" cy="21857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6000" y="3626349"/>
              <a:ext cx="0" cy="21857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098788" y="3626349"/>
              <a:ext cx="0" cy="21857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9336652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26578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526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480F1CE9-D5A8-4797-A9CC-81438A04841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1"/>
            <a:ext cx="12192000" cy="47371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77942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80511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814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B03CD6B0-3B6B-4878-92CD-91CD38E1E01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9BE6643-264B-4F03-8ECF-742818691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F69D265-599B-4B33-BB2D-3BA75973353F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8">
            <a:extLst>
              <a:ext uri="{FF2B5EF4-FFF2-40B4-BE49-F238E27FC236}">
                <a16:creationId xmlns:a16="http://schemas.microsoft.com/office/drawing/2014/main" xmlns="" id="{8F446697-41DA-4EDA-86F3-E553FA98B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6EFDAC63-CBC3-41AB-AFD9-7BE51575864F}"/>
              </a:ext>
            </a:extLst>
          </p:cNvPr>
          <p:cNvCxnSpPr/>
          <p:nvPr userDrawn="1"/>
        </p:nvCxnSpPr>
        <p:spPr>
          <a:xfrm>
            <a:off x="10956133" y="6522251"/>
            <a:ext cx="445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39814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0640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838" name="Слайд think-cell" r:id="rId4" imgW="359" imgH="358" progId="TCLayout.ActiveDocument.1">
                  <p:embed/>
                </p:oleObj>
              </mc:Choice>
              <mc:Fallback>
                <p:oleObj name="Слайд think-cell" r:id="rId4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6062021B-746E-451E-9108-FBC20EF6B414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8">
            <a:extLst>
              <a:ext uri="{FF2B5EF4-FFF2-40B4-BE49-F238E27FC236}">
                <a16:creationId xmlns:a16="http://schemas.microsoft.com/office/drawing/2014/main" xmlns="" id="{AC98B66B-BF88-46F7-8C06-ABB4FEE06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C8291D5C-065D-4EA4-AF33-3575E8147E6D}"/>
              </a:ext>
            </a:extLst>
          </p:cNvPr>
          <p:cNvCxnSpPr/>
          <p:nvPr userDrawn="1"/>
        </p:nvCxnSpPr>
        <p:spPr>
          <a:xfrm>
            <a:off x="10956133" y="6522251"/>
            <a:ext cx="445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98A1EFC5-0BC7-407C-9FAD-68BFC4CB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89433428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РАЗЕЦ Ber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59817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759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C506DC8B-DC41-41DC-BDEB-046072430DE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CFB4185-7B9D-49E3-B28A-F7A357FF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E8429CFC-48A7-4C3E-B298-9825147493C5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8">
            <a:extLst>
              <a:ext uri="{FF2B5EF4-FFF2-40B4-BE49-F238E27FC236}">
                <a16:creationId xmlns:a16="http://schemas.microsoft.com/office/drawing/2014/main" xmlns="" id="{BBF3FBBA-74B9-42B8-9226-AE5DCBA96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B1B8559E-50F2-48F8-BA28-A8F1ACC473C7}"/>
              </a:ext>
            </a:extLst>
          </p:cNvPr>
          <p:cNvCxnSpPr/>
          <p:nvPr userDrawn="1"/>
        </p:nvCxnSpPr>
        <p:spPr>
          <a:xfrm>
            <a:off x="10956133" y="6522251"/>
            <a:ext cx="445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264036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 xmlns="">
        <p15:guide id="1" pos="31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067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Trebuchet MS"/>
              <a:sym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75" y="649137"/>
            <a:ext cx="11252138" cy="4431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75" y="1562099"/>
            <a:ext cx="11252200" cy="40687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468375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68375" y="388626"/>
            <a:ext cx="11252138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89" indent="0">
              <a:buFont typeface="Arial" panose="020B0604020202020204" pitchFamily="34" charset="0"/>
              <a:buNone/>
              <a:defRPr/>
            </a:lvl2pPr>
            <a:lvl3pPr marL="914377" indent="0">
              <a:buFont typeface="Arial" panose="020B0604020202020204" pitchFamily="34" charset="0"/>
              <a:buNone/>
              <a:defRPr/>
            </a:lvl3pPr>
            <a:lvl4pPr marL="1371566" indent="0">
              <a:buFont typeface="Arial" panose="020B0604020202020204" pitchFamily="34" charset="0"/>
              <a:buNone/>
              <a:defRPr/>
            </a:lvl4pPr>
            <a:lvl5pPr marL="182875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0956131" y="6522250"/>
            <a:ext cx="4452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045461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BA753-E862-4BA0-B09C-B597C63145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7D641-61F0-4996-8955-6938FF28D2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7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9703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1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xmlns="" id="{E1288502-C50A-44FF-8ADA-19B37ABA9DB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9B1CA37-1703-4531-8664-8A669B184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C7FAF5D7-0503-490D-AF2D-A6B082E7B79B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BD940762-4B0B-4214-B3EE-D5BDA40359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FBFFCCEB-5B40-4B75-A648-B6AFDBA7AE9D}"/>
              </a:ext>
            </a:extLst>
          </p:cNvPr>
          <p:cNvCxnSpPr/>
          <p:nvPr userDrawn="1"/>
        </p:nvCxnSpPr>
        <p:spPr>
          <a:xfrm>
            <a:off x="10956133" y="6522251"/>
            <a:ext cx="445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465E397-C17C-B24B-9A8A-462B56545C2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121856"/>
            <a:ext cx="736144" cy="7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12825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3B65-36DB-402B-A099-65D35BD7D3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9D63A-94F4-4B1B-BCB2-74F1AD14AE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89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960B4-0C67-4F32-A6A8-4A2318F580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E2BD1-F54C-4ACF-A102-22A87E97E9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82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1719A-A5D5-46D3-BB48-0CC85E9980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5D8F7-77D4-4B50-8EBD-BF336CCA68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63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E6AB6-27FE-424E-B936-94AD90F26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B5686-8336-4AAA-B78C-C5F239FF62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36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9A1D1-D1B7-4D7B-836C-94F7814561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8A0D3-4531-4EBE-B6FD-44C5F97E83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03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9A20D-BD94-4C9C-8D3E-D2D78C0ADA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A82B4-78D8-4ABF-A002-1CFED13368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17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FF5A0-F389-446C-A169-AEA701E505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D54A7-6575-44B4-8E95-FB07B688C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61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06E72-7198-4CC8-BBD4-6CE7766FFB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35835-9EF9-48F3-9DFF-92A309088A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187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BD9F-A15A-46EF-B760-BD3371E94D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5FAEC-67F8-4BE5-B707-C735C7F744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61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B6F39-0089-4296-9C17-CE534FAFE3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86011-B941-47DD-9003-D644399FF3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5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31051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54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xmlns="" id="{189A008C-DE94-473E-9206-C741D3B04BB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75" y="1562099"/>
            <a:ext cx="11252200" cy="40687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468375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68375" y="388626"/>
            <a:ext cx="11252138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57189" indent="0">
              <a:buFont typeface="Arial" panose="020B0604020202020204" pitchFamily="34" charset="0"/>
              <a:buNone/>
              <a:defRPr/>
            </a:lvl2pPr>
            <a:lvl3pPr marL="914377" indent="0">
              <a:buFont typeface="Arial" panose="020B0604020202020204" pitchFamily="34" charset="0"/>
              <a:buNone/>
              <a:defRPr/>
            </a:lvl3pPr>
            <a:lvl4pPr marL="1371566" indent="0">
              <a:buFont typeface="Arial" panose="020B0604020202020204" pitchFamily="34" charset="0"/>
              <a:buNone/>
              <a:defRPr/>
            </a:lvl4pPr>
            <a:lvl5pPr marL="182875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0956131" y="6522250"/>
            <a:ext cx="4452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ADFAACA-6A63-4FF6-B417-AB12268D3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80820529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12152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65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xmlns="" id="{F1DED969-3121-4598-B9FB-6B8C3488D7A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75" y="1284137"/>
            <a:ext cx="3265425" cy="1495794"/>
          </a:xfrm>
        </p:spPr>
        <p:txBody>
          <a:bodyPr anchor="t" anchorCtr="0"/>
          <a:lstStyle>
            <a:lvl1pPr>
              <a:defRPr sz="36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0956131" y="6522250"/>
            <a:ext cx="4452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468375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AC02505-8843-8546-B178-86213E0397A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06823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880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xmlns="" id="{F1DED969-3121-4598-B9FB-6B8C3488D7A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75" y="1284137"/>
            <a:ext cx="3265425" cy="1495794"/>
          </a:xfrm>
        </p:spPr>
        <p:txBody>
          <a:bodyPr anchor="t" anchorCtr="0"/>
          <a:lstStyle>
            <a:lvl1pPr>
              <a:defRPr sz="36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0956131" y="6522250"/>
            <a:ext cx="4452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468375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6038186-9E31-2648-A022-E1B1BD2934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31734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96282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119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ABD19D0F-291A-4D83-BFD3-E92F280DFB8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B26B09A-04D8-4FEC-A4A9-A804BBB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0ACB8394-549A-49B8-A1AB-3D7A7DD398C8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8">
            <a:extLst>
              <a:ext uri="{FF2B5EF4-FFF2-40B4-BE49-F238E27FC236}">
                <a16:creationId xmlns:a16="http://schemas.microsoft.com/office/drawing/2014/main" xmlns="" id="{E6EE89A4-7BCF-4BE8-B35D-DAD0780CB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7782886E-3117-43B2-B66A-6FCE0AA25F49}"/>
              </a:ext>
            </a:extLst>
          </p:cNvPr>
          <p:cNvCxnSpPr/>
          <p:nvPr userDrawn="1"/>
        </p:nvCxnSpPr>
        <p:spPr>
          <a:xfrm>
            <a:off x="10956133" y="6522251"/>
            <a:ext cx="445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3094E98-1A1C-E344-A996-907A490B309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6178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39449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142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1440D88E-C2D3-40F2-86E8-2549CD61C60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3371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60357" y="6439211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4628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9743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166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D02E4E3F-74A9-452F-9CA7-4ACAF83DBCA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0" y="1347408"/>
            <a:ext cx="12192000" cy="5009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7853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40660215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0" name="Слайд think-cell" r:id="rId33" imgW="359" imgH="358" progId="TCLayout.ActiveDocument.1">
                  <p:embed/>
                </p:oleObj>
              </mc:Choice>
              <mc:Fallback>
                <p:oleObj name="Слайд think-cell" r:id="rId33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xmlns="" id="{4526BEB8-B332-4D0F-B3E2-D415BBE7C57E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75" y="649137"/>
            <a:ext cx="10781377" cy="4431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номер слайда"/>
          <p:cNvSpPr txBox="1">
            <a:spLocks/>
          </p:cNvSpPr>
          <p:nvPr userDrawn="1"/>
        </p:nvSpPr>
        <p:spPr>
          <a:xfrm>
            <a:off x="11571402" y="6445306"/>
            <a:ext cx="160300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z="100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pPr lvl="0" algn="r"/>
              <a:t>‹#›</a:t>
            </a:fld>
            <a:endParaRPr lang="en-US" sz="10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23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782" r:id="rId4"/>
    <p:sldLayoutId id="2147483781" r:id="rId5"/>
    <p:sldLayoutId id="2147483812" r:id="rId6"/>
    <p:sldLayoutId id="2147483654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7" r:id="rId13"/>
    <p:sldLayoutId id="2147483668" r:id="rId14"/>
    <p:sldLayoutId id="2147483669" r:id="rId15"/>
    <p:sldLayoutId id="2147483688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93" r:id="rId25"/>
    <p:sldLayoutId id="2147483657" r:id="rId26"/>
    <p:sldLayoutId id="2147483795" r:id="rId27"/>
    <p:sldLayoutId id="2147483808" r:id="rId28"/>
  </p:sldLayoutIdLst>
  <p:transition spd="slow">
    <p:wipe dir="r"/>
  </p:transition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en-US" sz="3200" b="1" kern="0" spc="-151" dirty="0">
          <a:solidFill>
            <a:schemeClr val="tx1"/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  <a:sym typeface="Trebuchet MS" panose="020B0603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C74A8C-8390-4719-9F7A-1B57C44E71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8B79B4-AA63-4081-A2ED-D8B8DD9C97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8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60.xml"/><Relationship Id="rId7" Type="http://schemas.openxmlformats.org/officeDocument/2006/relationships/oleObject" Target="../embeddings/oleObject30.bin"/><Relationship Id="rId2" Type="http://schemas.openxmlformats.org/officeDocument/2006/relationships/tags" Target="../tags/tag59.xml"/><Relationship Id="rId1" Type="http://schemas.openxmlformats.org/officeDocument/2006/relationships/vmlDrawing" Target="../drawings/vmlDrawing30.vml"/><Relationship Id="rId6" Type="http://schemas.openxmlformats.org/officeDocument/2006/relationships/notesSlide" Target="../notesSlides/notesSlide1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6.png"/><Relationship Id="rId4" Type="http://schemas.openxmlformats.org/officeDocument/2006/relationships/tags" Target="../tags/tag61.xml"/><Relationship Id="rId9" Type="http://schemas.openxmlformats.org/officeDocument/2006/relationships/hyperlink" Target="https://idea.asi.ru/improject-46/ideas/2646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2;&#1086;&#1083;&#1072;&#1085;&#1072;&#1089;&#1090;&#1072;&#1074;&#1085;&#1080;&#1082;&#1086;&#1074;.&#1088;&#1092;/" TargetMode="Externa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63.xml"/><Relationship Id="rId7" Type="http://schemas.openxmlformats.org/officeDocument/2006/relationships/oleObject" Target="../embeddings/oleObject31.bin"/><Relationship Id="rId2" Type="http://schemas.openxmlformats.org/officeDocument/2006/relationships/tags" Target="../tags/tag62.xml"/><Relationship Id="rId1" Type="http://schemas.openxmlformats.org/officeDocument/2006/relationships/vmlDrawing" Target="../drawings/vmlDrawing31.vml"/><Relationship Id="rId6" Type="http://schemas.openxmlformats.org/officeDocument/2006/relationships/notesSlide" Target="../notesSlides/notesSlide2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6.png"/><Relationship Id="rId4" Type="http://schemas.openxmlformats.org/officeDocument/2006/relationships/tags" Target="../tags/tag64.xml"/><Relationship Id="rId9" Type="http://schemas.openxmlformats.org/officeDocument/2006/relationships/hyperlink" Target="https://idea.asi.ru/improject-46/ideas/264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ond-edu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7EE31207-BFB4-4F78-BAF1-665843DADA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944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415" name="Слайд think-cell" r:id="rId7" imgW="425" imgH="424" progId="TCLayout.ActiveDocument.1">
                  <p:embed/>
                </p:oleObj>
              </mc:Choice>
              <mc:Fallback>
                <p:oleObj name="Слайд think-cell" r:id="rId7" imgW="425" imgH="424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:a16="http://schemas.microsoft.com/office/drawing/2014/main" xmlns="" id="{7EE31207-BFB4-4F78-BAF1-665843DADA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xmlns="" id="{7CE42C53-920E-4CFD-9894-B08AE32CC4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3600" b="1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BB006EC-8CB9-4023-B6DD-D9B014C0C545}"/>
              </a:ext>
            </a:extLst>
          </p:cNvPr>
          <p:cNvSpPr>
            <a:spLocks/>
          </p:cNvSpPr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72AD47-F7F9-4364-BC14-E58AE819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1124208"/>
            <a:ext cx="5217317" cy="4736681"/>
          </a:xfrm>
        </p:spPr>
        <p:txBody>
          <a:bodyPr anchor="t" anchorCtr="0"/>
          <a:lstStyle/>
          <a:p>
            <a:r>
              <a:rPr lang="ru-RU" dirty="0" smtClean="0">
                <a:solidFill>
                  <a:schemeClr val="bg1"/>
                </a:solidFill>
              </a:rPr>
              <a:t>Паспорт проекта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«Межрегиональная Школа наставников научно-исследовательской деятельности школьников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rgbClr val="00B050"/>
                </a:solidFill>
                <a:hlinkClick r:id="rId9"/>
              </a:rPr>
              <a:t>https://</a:t>
            </a:r>
            <a:r>
              <a:rPr lang="en-US" sz="2200" dirty="0" smtClean="0">
                <a:solidFill>
                  <a:srgbClr val="00B050"/>
                </a:solidFill>
                <a:hlinkClick r:id="rId9"/>
              </a:rPr>
              <a:t>idea.asi.ru/improject-46/ideas/2646</a:t>
            </a:r>
            <a:r>
              <a:rPr lang="ru-RU" sz="2200" dirty="0" smtClean="0">
                <a:solidFill>
                  <a:srgbClr val="00B050"/>
                </a:solidFill>
              </a:rPr>
              <a:t> </a:t>
            </a:r>
            <a:endParaRPr lang="ru-RU" sz="2200" dirty="0">
              <a:solidFill>
                <a:srgbClr val="00B050"/>
              </a:solidFill>
              <a:sym typeface="Trebuchet MS" panose="020B0603020202020204" pitchFamily="34" charset="0"/>
            </a:endParaRPr>
          </a:p>
        </p:txBody>
      </p:sp>
      <p:pic>
        <p:nvPicPr>
          <p:cNvPr id="7" name="Picture 22">
            <a:extLst>
              <a:ext uri="{FF2B5EF4-FFF2-40B4-BE49-F238E27FC236}">
                <a16:creationId xmlns:a16="http://schemas.microsoft.com/office/drawing/2014/main" xmlns="" id="{16AC62CF-A080-4F12-9D6D-1252157052A2}"/>
              </a:ext>
            </a:extLst>
          </p:cNvPr>
          <p:cNvPicPr>
            <a:picLocks noChangeArrowheads="1"/>
          </p:cNvPicPr>
          <p:nvPr>
            <p:custDataLst>
              <p:tags r:id="rId4"/>
            </p:custDataLst>
          </p:nvPr>
        </p:nvPicPr>
        <p:blipFill rotWithShape="1">
          <a:blip r:embed="rId10" cstate="print">
            <a:lum bright="10000" contrast="1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6393" r="1"/>
          <a:stretch/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251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75" y="1175240"/>
            <a:ext cx="11252200" cy="4068763"/>
          </a:xfrm>
        </p:spPr>
        <p:txBody>
          <a:bodyPr/>
          <a:lstStyle/>
          <a:p>
            <a:r>
              <a:rPr lang="ru-RU" dirty="0" smtClean="0"/>
              <a:t>Впервые будут объединены «Ресурсные состояния», «способы мышления» и «ценности наставника» и </a:t>
            </a:r>
            <a:r>
              <a:rPr lang="ru-RU" b="1" dirty="0" smtClean="0"/>
              <a:t>4 вида компетенций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Педагогические</a:t>
            </a:r>
          </a:p>
          <a:p>
            <a:pPr lvl="1"/>
            <a:r>
              <a:rPr lang="ru-RU" dirty="0" smtClean="0"/>
              <a:t>Психологические </a:t>
            </a:r>
          </a:p>
          <a:p>
            <a:pPr lvl="1"/>
            <a:r>
              <a:rPr lang="ru-RU" dirty="0" smtClean="0"/>
              <a:t>Проектные</a:t>
            </a:r>
          </a:p>
          <a:p>
            <a:pPr lvl="1"/>
            <a:r>
              <a:rPr lang="ru-RU" dirty="0" smtClean="0"/>
              <a:t>Предметные</a:t>
            </a:r>
          </a:p>
          <a:p>
            <a:r>
              <a:rPr lang="ru-RU" dirty="0" smtClean="0"/>
              <a:t>Для ускорения обучения будут применены </a:t>
            </a:r>
            <a:r>
              <a:rPr lang="ru-RU" b="1" dirty="0" smtClean="0"/>
              <a:t>технологии тестирования</a:t>
            </a:r>
            <a:r>
              <a:rPr lang="ru-RU" dirty="0" smtClean="0"/>
              <a:t> </a:t>
            </a:r>
            <a:r>
              <a:rPr lang="ru-RU" dirty="0" smtClean="0"/>
              <a:t>компетенций</a:t>
            </a:r>
            <a:r>
              <a:rPr lang="ru-RU" dirty="0" smtClean="0"/>
              <a:t>, и, затем, будет </a:t>
            </a:r>
            <a:r>
              <a:rPr lang="ru-RU" dirty="0"/>
              <a:t>даваться не весь </a:t>
            </a:r>
            <a:r>
              <a:rPr lang="ru-RU" dirty="0" smtClean="0"/>
              <a:t>курс, а </a:t>
            </a:r>
            <a:r>
              <a:rPr lang="ru-RU" dirty="0"/>
              <a:t>только </a:t>
            </a:r>
            <a:r>
              <a:rPr lang="ru-RU" dirty="0" smtClean="0"/>
              <a:t>недостающие компетенции</a:t>
            </a:r>
          </a:p>
          <a:p>
            <a:r>
              <a:rPr lang="ru-RU" dirty="0" smtClean="0"/>
              <a:t>Обучение наставников будет проводиться также с применением технологий наставничества</a:t>
            </a:r>
          </a:p>
          <a:p>
            <a:r>
              <a:rPr lang="ru-RU" dirty="0" smtClean="0"/>
              <a:t>Будет создана </a:t>
            </a:r>
            <a:r>
              <a:rPr lang="ru-RU" b="1" dirty="0" smtClean="0"/>
              <a:t>ступенчатая система</a:t>
            </a:r>
            <a:r>
              <a:rPr lang="ru-RU" dirty="0" smtClean="0"/>
              <a:t> наставничества «школьник-студент-научный сотрудник»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296293"/>
            <a:ext cx="11252138" cy="498598"/>
          </a:xfrm>
        </p:spPr>
        <p:txBody>
          <a:bodyPr/>
          <a:lstStyle/>
          <a:p>
            <a:r>
              <a:rPr lang="ru-RU" sz="3600" b="1" dirty="0">
                <a:solidFill>
                  <a:srgbClr val="00B050"/>
                </a:solidFill>
              </a:rPr>
              <a:t>Новизна идеи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1407938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75" y="1198686"/>
            <a:ext cx="11252200" cy="4068763"/>
          </a:xfrm>
        </p:spPr>
        <p:txBody>
          <a:bodyPr/>
          <a:lstStyle/>
          <a:p>
            <a:r>
              <a:rPr lang="ru-RU" sz="2700" dirty="0" smtClean="0"/>
              <a:t>Модель обучения наставников создана и прошла </a:t>
            </a:r>
            <a:r>
              <a:rPr lang="ru-RU" sz="2700" dirty="0"/>
              <a:t>апробацию (880 </a:t>
            </a:r>
            <a:r>
              <a:rPr lang="ru-RU" sz="2700" dirty="0" smtClean="0"/>
              <a:t>человек </a:t>
            </a:r>
            <a:r>
              <a:rPr lang="ru-RU" sz="2700" dirty="0"/>
              <a:t>приняли участие, 84 </a:t>
            </a:r>
            <a:r>
              <a:rPr lang="ru-RU" sz="2700" dirty="0" smtClean="0"/>
              <a:t>наставника прошли обучение, 68 </a:t>
            </a:r>
            <a:r>
              <a:rPr lang="ru-RU" sz="2700" dirty="0"/>
              <a:t>презентаций </a:t>
            </a:r>
            <a:r>
              <a:rPr lang="ru-RU" sz="2700" dirty="0" smtClean="0"/>
              <a:t>проектов на конференциях). </a:t>
            </a:r>
          </a:p>
          <a:p>
            <a:r>
              <a:rPr lang="ru-RU" sz="2700" dirty="0"/>
              <a:t>Сформирована </a:t>
            </a:r>
            <a:r>
              <a:rPr lang="ru-RU" sz="2700" dirty="0" smtClean="0"/>
              <a:t>система масштабирования </a:t>
            </a:r>
            <a:r>
              <a:rPr lang="ru-RU" sz="2700" dirty="0"/>
              <a:t>подготовки наставников научно-исследовательской деятельности школьников</a:t>
            </a:r>
          </a:p>
          <a:p>
            <a:r>
              <a:rPr lang="ru-RU" sz="2700" dirty="0"/>
              <a:t>Сформирован тиражируемый </a:t>
            </a:r>
            <a:r>
              <a:rPr lang="ru-RU" sz="2700" dirty="0" smtClean="0"/>
              <a:t>механизм постановки </a:t>
            </a:r>
            <a:r>
              <a:rPr lang="ru-RU" sz="2700" dirty="0"/>
              <a:t>практических научных задач перед школьниками в формате "гражданской науки</a:t>
            </a:r>
            <a:r>
              <a:rPr lang="ru-RU" sz="2700" dirty="0" smtClean="0"/>
              <a:t>"</a:t>
            </a:r>
            <a:endParaRPr lang="ru-RU" sz="2700" dirty="0"/>
          </a:p>
          <a:p>
            <a:r>
              <a:rPr lang="ru-RU" sz="2700" dirty="0"/>
              <a:t>Организован процесс формирования детско-взрослого научного сообщества и  интеграции в него школьников, педагогов, ученых, специалистов высокотехнологичных </a:t>
            </a:r>
            <a:r>
              <a:rPr lang="ru-RU" sz="2700" dirty="0" smtClean="0"/>
              <a:t>компаний</a:t>
            </a:r>
          </a:p>
          <a:p>
            <a:r>
              <a:rPr lang="ru-RU" sz="2700" b="1" dirty="0" smtClean="0"/>
              <a:t>Получен Президентский грант</a:t>
            </a:r>
            <a:r>
              <a:rPr lang="ru-RU" sz="2700" dirty="0" smtClean="0"/>
              <a:t> на масштабирование методики в 5-ти регионах России</a:t>
            </a:r>
            <a:endParaRPr lang="ru-RU" sz="27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102099"/>
            <a:ext cx="11252138" cy="72923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00B050"/>
                </a:solidFill>
              </a:rPr>
              <a:t>Текущая стадия зрелости </a:t>
            </a:r>
          </a:p>
        </p:txBody>
      </p:sp>
    </p:spTree>
    <p:extLst>
      <p:ext uri="{BB962C8B-B14F-4D97-AF65-F5344CB8AC3E}">
        <p14:creationId xmlns:p14="http://schemas.microsoft.com/office/powerpoint/2010/main" val="9460128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75" y="1198686"/>
            <a:ext cx="11252200" cy="4068763"/>
          </a:xfrm>
        </p:spPr>
        <p:txBody>
          <a:bodyPr/>
          <a:lstStyle/>
          <a:p>
            <a:r>
              <a:rPr lang="ru-RU" b="1" dirty="0" smtClean="0"/>
              <a:t>Заказчик</a:t>
            </a:r>
            <a:r>
              <a:rPr lang="ru-RU" dirty="0" smtClean="0"/>
              <a:t> – </a:t>
            </a:r>
            <a:r>
              <a:rPr lang="ru-RU" dirty="0" err="1" smtClean="0"/>
              <a:t>нац.проект</a:t>
            </a:r>
            <a:r>
              <a:rPr lang="ru-RU" dirty="0"/>
              <a:t> </a:t>
            </a:r>
            <a:r>
              <a:rPr lang="ru-RU" dirty="0" smtClean="0"/>
              <a:t>«Образование» в котором одна из ключевых ролей отведена развитию наставничества</a:t>
            </a:r>
          </a:p>
          <a:p>
            <a:r>
              <a:rPr lang="ru-RU" b="1" dirty="0" smtClean="0"/>
              <a:t>Пользователи</a:t>
            </a:r>
            <a:r>
              <a:rPr lang="ru-RU" dirty="0" smtClean="0"/>
              <a:t> проекта: школьники, студенты, предприниматели, родители, учителя, инвесторы</a:t>
            </a:r>
          </a:p>
          <a:p>
            <a:r>
              <a:rPr lang="ru-RU" b="1" dirty="0" smtClean="0"/>
              <a:t>Держатель</a:t>
            </a:r>
            <a:r>
              <a:rPr lang="ru-RU" dirty="0" smtClean="0"/>
              <a:t> бюджета и руководитель проекта – Васенёв Александр Валерьевич – один из автором методики и Директор Фонда «Образование»</a:t>
            </a:r>
          </a:p>
          <a:p>
            <a:r>
              <a:rPr lang="ru-RU" b="1" dirty="0" smtClean="0"/>
              <a:t>Прочие</a:t>
            </a:r>
            <a:r>
              <a:rPr lang="ru-RU" dirty="0" smtClean="0"/>
              <a:t> заинтересованные стороны:</a:t>
            </a:r>
          </a:p>
          <a:p>
            <a:pPr lvl="1"/>
            <a:r>
              <a:rPr lang="ru-RU" dirty="0" smtClean="0"/>
              <a:t>Технопарк Новосибирского Академгородка</a:t>
            </a:r>
          </a:p>
          <a:p>
            <a:pPr lvl="1"/>
            <a:r>
              <a:rPr lang="ru-RU" dirty="0" smtClean="0"/>
              <a:t>Региональный </a:t>
            </a:r>
            <a:r>
              <a:rPr lang="ru-RU" dirty="0"/>
              <a:t>центр выявления, поддержки и развития способностей и талантов у детей и молодежи «Альтаир»</a:t>
            </a:r>
            <a:endParaRPr lang="ru-RU" dirty="0" smtClean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79485"/>
            <a:ext cx="11252138" cy="7292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00B050"/>
                </a:solidFill>
              </a:rPr>
              <a:t>Матрица ролей и ключевых участников </a:t>
            </a:r>
          </a:p>
        </p:txBody>
      </p:sp>
    </p:spTree>
    <p:extLst>
      <p:ext uri="{BB962C8B-B14F-4D97-AF65-F5344CB8AC3E}">
        <p14:creationId xmlns:p14="http://schemas.microsoft.com/office/powerpoint/2010/main" val="21117306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75" y="1186963"/>
            <a:ext cx="11252200" cy="4068763"/>
          </a:xfrm>
        </p:spPr>
        <p:txBody>
          <a:bodyPr/>
          <a:lstStyle/>
          <a:p>
            <a:r>
              <a:rPr lang="ru-RU" dirty="0" smtClean="0"/>
              <a:t>До 31.12.2020г. – доработка методики и старт подготовки наставников в 6-ти регионах по 5-ти сетевым проектам:</a:t>
            </a:r>
          </a:p>
          <a:p>
            <a:pPr lvl="1"/>
            <a:r>
              <a:rPr lang="ru-RU" dirty="0"/>
              <a:t>Охотники за микробами, </a:t>
            </a:r>
            <a:endParaRPr lang="ru-RU" dirty="0" smtClean="0"/>
          </a:p>
          <a:p>
            <a:pPr lvl="1"/>
            <a:r>
              <a:rPr lang="ru-RU" dirty="0" smtClean="0"/>
              <a:t>Рули </a:t>
            </a:r>
            <a:r>
              <a:rPr lang="ru-RU" dirty="0"/>
              <a:t>фотоном, </a:t>
            </a:r>
            <a:endParaRPr lang="ru-RU" dirty="0" smtClean="0"/>
          </a:p>
          <a:p>
            <a:pPr lvl="1"/>
            <a:r>
              <a:rPr lang="ru-RU" dirty="0" smtClean="0"/>
              <a:t>Память </a:t>
            </a:r>
            <a:r>
              <a:rPr lang="ru-RU" dirty="0"/>
              <a:t>локальных сообществ,  </a:t>
            </a:r>
            <a:endParaRPr lang="ru-RU" dirty="0" smtClean="0"/>
          </a:p>
          <a:p>
            <a:pPr lvl="1"/>
            <a:r>
              <a:rPr lang="ru-RU" dirty="0" smtClean="0"/>
              <a:t>Внимание </a:t>
            </a:r>
            <a:r>
              <a:rPr lang="ru-RU" dirty="0"/>
              <a:t>- на старт, </a:t>
            </a:r>
            <a:endParaRPr lang="ru-RU" dirty="0" smtClean="0"/>
          </a:p>
          <a:p>
            <a:pPr lvl="1"/>
            <a:r>
              <a:rPr lang="ru-RU" dirty="0" smtClean="0"/>
              <a:t>Определение </a:t>
            </a:r>
            <a:r>
              <a:rPr lang="ru-RU" dirty="0" err="1"/>
              <a:t>флавоноидов</a:t>
            </a:r>
            <a:r>
              <a:rPr lang="ru-RU" dirty="0"/>
              <a:t> в растениях</a:t>
            </a:r>
            <a:endParaRPr lang="ru-RU" dirty="0" smtClean="0"/>
          </a:p>
          <a:p>
            <a:r>
              <a:rPr lang="ru-RU" dirty="0" smtClean="0"/>
              <a:t>До 31.05.2021г. – проведение 2-х </a:t>
            </a:r>
            <a:r>
              <a:rPr lang="ru-RU" dirty="0" smtClean="0"/>
              <a:t>и более мероприятий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Обучающего </a:t>
            </a:r>
            <a:r>
              <a:rPr lang="ru-RU" dirty="0" smtClean="0"/>
              <a:t>курса для наставников</a:t>
            </a:r>
          </a:p>
          <a:p>
            <a:pPr lvl="1"/>
            <a:r>
              <a:rPr lang="ru-RU" dirty="0" smtClean="0"/>
              <a:t>Конференция школьных и студенческих проектов, подготовленных при помощи обученных </a:t>
            </a:r>
            <a:r>
              <a:rPr lang="ru-RU" dirty="0" smtClean="0"/>
              <a:t>наставников</a:t>
            </a:r>
          </a:p>
          <a:p>
            <a:r>
              <a:rPr lang="ru-RU" dirty="0"/>
              <a:t>До 31.12.2024г. – масштабирование во всех регионах России и создание центров экспертизы и поддержки компетенций наставничества </a:t>
            </a:r>
            <a:r>
              <a:rPr lang="ru-RU" dirty="0" smtClean="0"/>
              <a:t>научно-исследовательских проектов</a:t>
            </a:r>
            <a:endParaRPr lang="ru-RU" dirty="0"/>
          </a:p>
          <a:p>
            <a:pPr lvl="1"/>
            <a:endParaRPr lang="ru-RU" dirty="0" smtClean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123360"/>
            <a:ext cx="11252138" cy="7292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00B050"/>
                </a:solidFill>
              </a:rPr>
              <a:t>План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7397030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75" y="1163517"/>
            <a:ext cx="11252200" cy="4068763"/>
          </a:xfrm>
        </p:spPr>
        <p:txBody>
          <a:bodyPr/>
          <a:lstStyle/>
          <a:p>
            <a:r>
              <a:rPr lang="ru-RU" sz="2700" dirty="0" smtClean="0"/>
              <a:t>Команда проекта – 19 человек, включает директора, бухгалтера, руководителя проекта, научного руководителя, и 15 человек по 5-ти направлениям научно-исследовательских проектов</a:t>
            </a:r>
            <a:r>
              <a:rPr lang="ru-RU" sz="2700" dirty="0" smtClean="0"/>
              <a:t>)</a:t>
            </a:r>
          </a:p>
          <a:p>
            <a:r>
              <a:rPr lang="ru-RU" sz="2700" dirty="0" smtClean="0"/>
              <a:t>Создана коммуникативная площадка для общения, повышения квалификации наставников, размещения проектов по темам, с рецензированием, экспертизой и сопровождением научно-исследовательских проектов (</a:t>
            </a:r>
            <a:r>
              <a:rPr lang="en-US" sz="2700" b="1" dirty="0">
                <a:solidFill>
                  <a:srgbClr val="00B050"/>
                </a:solidFill>
                <a:hlinkClick r:id="rId2"/>
              </a:rPr>
              <a:t>http://</a:t>
            </a:r>
            <a:r>
              <a:rPr lang="ru-RU" sz="2700" b="1" dirty="0" err="1" smtClean="0">
                <a:solidFill>
                  <a:srgbClr val="00B050"/>
                </a:solidFill>
                <a:hlinkClick r:id="rId2"/>
              </a:rPr>
              <a:t>школанаставников.рф</a:t>
            </a:r>
            <a:r>
              <a:rPr lang="ru-RU" sz="2700" dirty="0" smtClean="0"/>
              <a:t>)</a:t>
            </a:r>
            <a:endParaRPr lang="ru-RU" sz="2700" dirty="0" smtClean="0"/>
          </a:p>
          <a:p>
            <a:r>
              <a:rPr lang="ru-RU" sz="2700" dirty="0" smtClean="0"/>
              <a:t>В настоящий момент проект развивается в Новосибирской области за счет инициативы Фонда «Образования», НГУ, сотрудников научных Институтов СО РАН, </a:t>
            </a:r>
            <a:r>
              <a:rPr lang="ru-RU" sz="2700" dirty="0" err="1" smtClean="0"/>
              <a:t>Академпарка</a:t>
            </a:r>
            <a:r>
              <a:rPr lang="ru-RU" sz="2700" dirty="0" smtClean="0"/>
              <a:t>, на пространствах Точек Кипения, ВУЗов и школ </a:t>
            </a:r>
            <a:r>
              <a:rPr lang="ru-RU" sz="2700" dirty="0" err="1" smtClean="0"/>
              <a:t>г.Новосибирска</a:t>
            </a:r>
            <a:endParaRPr lang="ru-RU" sz="2700" dirty="0" smtClean="0"/>
          </a:p>
          <a:p>
            <a:r>
              <a:rPr lang="ru-RU" sz="2700" dirty="0" smtClean="0"/>
              <a:t>Предполагается привлечение финансирования министерства образования РФ, Фонда Президентских Грантов и других заинтересованных сторон</a:t>
            </a:r>
            <a:endParaRPr lang="ru-RU" sz="27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374776"/>
            <a:ext cx="11252138" cy="498598"/>
          </a:xfrm>
        </p:spPr>
        <p:txBody>
          <a:bodyPr/>
          <a:lstStyle/>
          <a:p>
            <a:r>
              <a:rPr lang="ru-RU" sz="3600" b="1" dirty="0">
                <a:solidFill>
                  <a:srgbClr val="00B050"/>
                </a:solidFill>
              </a:rPr>
              <a:t>Ресурсное обеспечение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6341992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75" y="1163517"/>
            <a:ext cx="11252200" cy="40687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2700" b="1" dirty="0" smtClean="0"/>
              <a:t>Появление конкурентов</a:t>
            </a:r>
            <a:r>
              <a:rPr lang="ru-RU" sz="2700" dirty="0" smtClean="0"/>
              <a:t>. Решается путем формирования УТП и отстройки от конкурентов </a:t>
            </a:r>
          </a:p>
          <a:p>
            <a:pPr>
              <a:spcBef>
                <a:spcPts val="600"/>
              </a:spcBef>
            </a:pPr>
            <a:r>
              <a:rPr lang="ru-RU" sz="2700" b="1" dirty="0" smtClean="0"/>
              <a:t>Принятие </a:t>
            </a:r>
            <a:r>
              <a:rPr lang="ru-RU" sz="2700" b="1" dirty="0" smtClean="0"/>
              <a:t>иностранной </a:t>
            </a:r>
            <a:r>
              <a:rPr lang="ru-RU" sz="2700" b="1" dirty="0" smtClean="0"/>
              <a:t>модели компетенций </a:t>
            </a:r>
            <a:r>
              <a:rPr lang="ru-RU" sz="2700" b="1" dirty="0" smtClean="0"/>
              <a:t>наставничества</a:t>
            </a:r>
            <a:r>
              <a:rPr lang="en-US" sz="2700" dirty="0" smtClean="0"/>
              <a:t> </a:t>
            </a:r>
            <a:r>
              <a:rPr lang="ru-RU" sz="2700" dirty="0" smtClean="0"/>
              <a:t>на законодательном уровне. </a:t>
            </a:r>
            <a:r>
              <a:rPr lang="ru-RU" sz="2700" dirty="0"/>
              <a:t>Решается </a:t>
            </a:r>
            <a:r>
              <a:rPr lang="ru-RU" sz="2700" dirty="0" smtClean="0"/>
              <a:t>сотрудничеством с нацпроектом «Образование» и Фондом Президентских Грантов</a:t>
            </a:r>
          </a:p>
          <a:p>
            <a:pPr>
              <a:spcBef>
                <a:spcPts val="600"/>
              </a:spcBef>
            </a:pPr>
            <a:r>
              <a:rPr lang="ru-RU" sz="2700" b="1" dirty="0" smtClean="0"/>
              <a:t>Недофинансирование проекта</a:t>
            </a:r>
            <a:r>
              <a:rPr lang="ru-RU" sz="2700" dirty="0" smtClean="0"/>
              <a:t>. </a:t>
            </a:r>
            <a:r>
              <a:rPr lang="ru-RU" sz="2700" dirty="0"/>
              <a:t>Решается</a:t>
            </a:r>
            <a:r>
              <a:rPr lang="ru-RU" sz="2700" dirty="0" smtClean="0"/>
              <a:t> путем привлечения </a:t>
            </a:r>
            <a:r>
              <a:rPr lang="ru-RU" sz="2700" dirty="0" err="1" smtClean="0"/>
              <a:t>софинансирования</a:t>
            </a:r>
            <a:r>
              <a:rPr lang="ru-RU" sz="2700" dirty="0" smtClean="0"/>
              <a:t> из внебюджетных источников</a:t>
            </a:r>
          </a:p>
          <a:p>
            <a:pPr>
              <a:spcBef>
                <a:spcPts val="600"/>
              </a:spcBef>
            </a:pPr>
            <a:r>
              <a:rPr lang="ru-RU" sz="2700" b="1" dirty="0" smtClean="0"/>
              <a:t>Недостаток инициативных людей</a:t>
            </a:r>
            <a:r>
              <a:rPr lang="ru-RU" sz="2700" dirty="0" smtClean="0"/>
              <a:t> в </a:t>
            </a:r>
            <a:r>
              <a:rPr lang="ru-RU" sz="2700" dirty="0"/>
              <a:t>регионах. Решается </a:t>
            </a:r>
            <a:r>
              <a:rPr lang="ru-RU" sz="2700" dirty="0" smtClean="0"/>
              <a:t>путем проведения образовательных программ.</a:t>
            </a:r>
          </a:p>
          <a:p>
            <a:pPr>
              <a:spcBef>
                <a:spcPts val="600"/>
              </a:spcBef>
            </a:pPr>
            <a:r>
              <a:rPr lang="ru-RU" sz="2700" b="1" dirty="0" smtClean="0"/>
              <a:t>Формализация отношений, низкая мотивация</a:t>
            </a:r>
            <a:r>
              <a:rPr lang="ru-RU" sz="2700" dirty="0" smtClean="0"/>
              <a:t> на взаимодействие «наставник-наставляемый» и низкие первые результаты </a:t>
            </a:r>
            <a:r>
              <a:rPr lang="ru-RU" sz="2700" dirty="0"/>
              <a:t>проектов. Решается </a:t>
            </a:r>
            <a:r>
              <a:rPr lang="ru-RU" sz="2700" dirty="0" smtClean="0"/>
              <a:t>путем </a:t>
            </a:r>
            <a:r>
              <a:rPr lang="ru-RU" sz="2700" dirty="0"/>
              <a:t>проведения образовательных </a:t>
            </a:r>
            <a:r>
              <a:rPr lang="ru-RU" sz="2700" dirty="0" smtClean="0"/>
              <a:t>программ и дистанционным взаимодействием</a:t>
            </a:r>
            <a:endParaRPr lang="ru-RU" sz="27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144135"/>
            <a:ext cx="11252138" cy="7292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00B050"/>
                </a:solidFill>
              </a:rPr>
              <a:t>Риски </a:t>
            </a:r>
          </a:p>
        </p:txBody>
      </p:sp>
    </p:spTree>
    <p:extLst>
      <p:ext uri="{BB962C8B-B14F-4D97-AF65-F5344CB8AC3E}">
        <p14:creationId xmlns:p14="http://schemas.microsoft.com/office/powerpoint/2010/main" val="40269346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Срок – до 2024 (время действия нацпроекта «Образование»)</a:t>
            </a:r>
          </a:p>
          <a:p>
            <a:r>
              <a:rPr lang="ru-RU" dirty="0" smtClean="0"/>
              <a:t>Технологических ограничений не наблюдается</a:t>
            </a:r>
          </a:p>
          <a:p>
            <a:r>
              <a:rPr lang="ru-RU" dirty="0" smtClean="0"/>
              <a:t>Безопасность – обеспечение безопасной работы со школьниками и студентами, защита личных данных</a:t>
            </a:r>
          </a:p>
          <a:p>
            <a:r>
              <a:rPr lang="ru-RU" dirty="0" smtClean="0"/>
              <a:t>География – Российская Федерация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144135"/>
            <a:ext cx="11252138" cy="7292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00B050"/>
                </a:solidFill>
              </a:rPr>
              <a:t>Ограничения  </a:t>
            </a:r>
          </a:p>
        </p:txBody>
      </p:sp>
    </p:spTree>
    <p:extLst>
      <p:ext uri="{BB962C8B-B14F-4D97-AF65-F5344CB8AC3E}">
        <p14:creationId xmlns:p14="http://schemas.microsoft.com/office/powerpoint/2010/main" val="39158818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75" y="1198686"/>
            <a:ext cx="11252200" cy="4068763"/>
          </a:xfrm>
        </p:spPr>
        <p:txBody>
          <a:bodyPr/>
          <a:lstStyle/>
          <a:p>
            <a:r>
              <a:rPr lang="ru-RU" dirty="0" smtClean="0"/>
              <a:t>Создается </a:t>
            </a:r>
            <a:r>
              <a:rPr lang="ru-RU" b="1" dirty="0" smtClean="0"/>
              <a:t>рынок наставничества</a:t>
            </a:r>
            <a:r>
              <a:rPr lang="ru-RU" dirty="0" smtClean="0"/>
              <a:t> РФ (в том числе: рынок подготовки наставников, рынок сертификации наставников, рынок экспертизы школьных и студенческих технологических </a:t>
            </a:r>
            <a:r>
              <a:rPr lang="ru-RU" dirty="0" err="1" smtClean="0"/>
              <a:t>стартапов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Во всех регионах</a:t>
            </a:r>
            <a:r>
              <a:rPr lang="ru-RU" dirty="0" smtClean="0"/>
              <a:t>, где созданы опорные центры наставничества, происходит:</a:t>
            </a:r>
          </a:p>
          <a:p>
            <a:pPr lvl="1"/>
            <a:r>
              <a:rPr lang="ru-RU" dirty="0" smtClean="0"/>
              <a:t>Увеличение количества научно-исследовательских и инновационных проектов школьников и студентов</a:t>
            </a:r>
          </a:p>
          <a:p>
            <a:pPr lvl="1"/>
            <a:r>
              <a:rPr lang="ru-RU" dirty="0" smtClean="0"/>
              <a:t>Увеличение качества проектов школьников и студентов</a:t>
            </a:r>
            <a:endParaRPr lang="ru-RU" dirty="0"/>
          </a:p>
          <a:p>
            <a:pPr lvl="1"/>
            <a:r>
              <a:rPr lang="ru-RU" dirty="0" smtClean="0"/>
              <a:t>Уменьшение числа ошибок при проработке проектов</a:t>
            </a:r>
            <a:endParaRPr lang="ru-RU" dirty="0"/>
          </a:p>
          <a:p>
            <a:pPr lvl="1"/>
            <a:r>
              <a:rPr lang="ru-RU" dirty="0" smtClean="0"/>
              <a:t>Появление устойчивых связей школьников, студентов, </a:t>
            </a:r>
            <a:r>
              <a:rPr lang="ru-RU" dirty="0" smtClean="0"/>
              <a:t>учителей, преподавателей </a:t>
            </a:r>
            <a:r>
              <a:rPr lang="ru-RU" dirty="0" smtClean="0"/>
              <a:t>и научных сотрудников 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88735"/>
            <a:ext cx="11252138" cy="7292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00B050"/>
                </a:solidFill>
              </a:rPr>
              <a:t>Эффекты от реализации проекта   </a:t>
            </a:r>
          </a:p>
        </p:txBody>
      </p:sp>
    </p:spTree>
    <p:extLst>
      <p:ext uri="{BB962C8B-B14F-4D97-AF65-F5344CB8AC3E}">
        <p14:creationId xmlns:p14="http://schemas.microsoft.com/office/powerpoint/2010/main" val="34425679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7EE31207-BFB4-4F78-BAF1-665843DADA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59138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687" name="Слайд think-cell" r:id="rId7" imgW="425" imgH="424" progId="TCLayout.ActiveDocument.1">
                  <p:embed/>
                </p:oleObj>
              </mc:Choice>
              <mc:Fallback>
                <p:oleObj name="Слайд think-cell" r:id="rId7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xmlns="" id="{7CE42C53-920E-4CFD-9894-B08AE32CC4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3600" b="1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BB006EC-8CB9-4023-B6DD-D9B014C0C545}"/>
              </a:ext>
            </a:extLst>
          </p:cNvPr>
          <p:cNvSpPr>
            <a:spLocks/>
          </p:cNvSpPr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72AD47-F7F9-4364-BC14-E58AE819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784241"/>
            <a:ext cx="4945289" cy="3711785"/>
          </a:xfrm>
        </p:spPr>
        <p:txBody>
          <a:bodyPr anchor="t" anchorCtr="0"/>
          <a:lstStyle/>
          <a:p>
            <a:r>
              <a:rPr lang="ru-RU" dirty="0">
                <a:solidFill>
                  <a:schemeClr val="bg1"/>
                </a:solidFill>
              </a:rPr>
              <a:t>«Межрегиональная Школа наставников научно-исследовательской деятельности школьников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  <a:hlinkClick r:id="rId9"/>
              </a:rPr>
              <a:t>https://</a:t>
            </a:r>
            <a:r>
              <a:rPr lang="en-US" sz="2200" dirty="0" smtClean="0">
                <a:solidFill>
                  <a:schemeClr val="bg1"/>
                </a:solidFill>
                <a:hlinkClick r:id="rId9"/>
              </a:rPr>
              <a:t>idea.asi.ru/improject-46/ideas/2646</a:t>
            </a: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endParaRPr lang="ru-RU" sz="2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pic>
        <p:nvPicPr>
          <p:cNvPr id="7" name="Picture 22">
            <a:extLst>
              <a:ext uri="{FF2B5EF4-FFF2-40B4-BE49-F238E27FC236}">
                <a16:creationId xmlns:a16="http://schemas.microsoft.com/office/drawing/2014/main" xmlns="" id="{16AC62CF-A080-4F12-9D6D-1252157052A2}"/>
              </a:ext>
            </a:extLst>
          </p:cNvPr>
          <p:cNvPicPr>
            <a:picLocks noChangeArrowheads="1"/>
          </p:cNvPicPr>
          <p:nvPr>
            <p:custDataLst>
              <p:tags r:id="rId4"/>
            </p:custDataLst>
          </p:nvPr>
        </p:nvPicPr>
        <p:blipFill rotWithShape="1">
          <a:blip r:embed="rId10" cstate="print">
            <a:lum bright="10000" contrast="1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6393" r="1"/>
          <a:stretch/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1872AD47-F7F9-4364-BC14-E58AE819B55D}"/>
              </a:ext>
            </a:extLst>
          </p:cNvPr>
          <p:cNvSpPr txBox="1">
            <a:spLocks/>
          </p:cNvSpPr>
          <p:nvPr/>
        </p:nvSpPr>
        <p:spPr>
          <a:xfrm>
            <a:off x="374590" y="4793533"/>
            <a:ext cx="4945289" cy="123418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1" dirty="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0" dirty="0" smtClean="0">
                <a:solidFill>
                  <a:schemeClr val="bg1"/>
                </a:solidFill>
              </a:rPr>
              <a:t>Автор Идеи и руководитель проекта –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700" dirty="0" smtClean="0">
                <a:solidFill>
                  <a:schemeClr val="bg1"/>
                </a:solidFill>
              </a:rPr>
              <a:t>Васенёв Александр Валерьевич </a:t>
            </a:r>
            <a:r>
              <a:rPr lang="ru-RU" sz="2700" b="0" dirty="0" smtClean="0">
                <a:solidFill>
                  <a:schemeClr val="bg1"/>
                </a:solidFill>
              </a:rPr>
              <a:t>+7(913)987-12-29</a:t>
            </a:r>
            <a:endParaRPr lang="ru-RU" sz="27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862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888" y="32748"/>
            <a:ext cx="5168900" cy="885825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>
                <a:latin typeface="Palatino Linotype" panose="02040502050505030304" pitchFamily="18" charset="0"/>
              </a:rPr>
              <a:t>Александр Васенёв.</a:t>
            </a:r>
            <a:endParaRPr lang="ru-RU" dirty="0">
              <a:latin typeface="Palatino Linotype" panose="02040502050505030304" pitchFamily="18" charset="0"/>
            </a:endParaRPr>
          </a:p>
        </p:txBody>
      </p:sp>
      <p:pic>
        <p:nvPicPr>
          <p:cNvPr id="307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3"/>
            <a:ext cx="1287318" cy="1030259"/>
          </a:xfrm>
          <a:noFill/>
        </p:spPr>
      </p:pic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3657600" y="965172"/>
            <a:ext cx="8428038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cs typeface="Arial" charset="0"/>
              </a:rPr>
              <a:t>Образование НГУ. Химик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cs typeface="Arial" charset="0"/>
              </a:rPr>
              <a:t>Предприниматель с опытом более 15 проектов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cs typeface="Arial" charset="0"/>
              </a:rPr>
              <a:t>Более 20 лет управленческого опыта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cs typeface="Arial" charset="0"/>
              </a:rPr>
              <a:t>Бизнес-ангел, инвестор, собственник малого инновационного производственного предприятия – резидента Технопарка Академгородка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cs typeface="Arial" charset="0"/>
              </a:rPr>
              <a:t>Сертифицированный тренер по личной эффективности и бизнес-тренер (</a:t>
            </a:r>
            <a:r>
              <a:rPr lang="en-US" altLang="ru-RU" dirty="0">
                <a:solidFill>
                  <a:prstClr val="black"/>
                </a:solidFill>
                <a:cs typeface="Arial" charset="0"/>
              </a:rPr>
              <a:t>&gt;</a:t>
            </a:r>
            <a:r>
              <a:rPr lang="ru-RU" altLang="ru-RU" dirty="0">
                <a:solidFill>
                  <a:prstClr val="black"/>
                </a:solidFill>
                <a:cs typeface="Arial" charset="0"/>
              </a:rPr>
              <a:t>10 000 участников тренингов и консультаций)</a:t>
            </a:r>
            <a:endParaRPr lang="en-US" altLang="ru-RU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ru-RU" dirty="0" err="1">
                <a:solidFill>
                  <a:prstClr val="black"/>
                </a:solidFill>
                <a:cs typeface="Arial" charset="0"/>
              </a:rPr>
              <a:t>Квалифицированный</a:t>
            </a:r>
            <a:r>
              <a:rPr lang="en-US" altLang="ru-RU" dirty="0">
                <a:solidFill>
                  <a:prstClr val="black"/>
                </a:solidFill>
                <a:cs typeface="Arial" charset="0"/>
              </a:rPr>
              <a:t> Master of Business Administration (Executive МВА РСПП)</a:t>
            </a:r>
            <a:endParaRPr lang="ru-RU" altLang="ru-RU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cs typeface="Arial" charset="0"/>
              </a:rPr>
              <a:t>Ведущий площадок международных форумов, Эксперт федеральных программ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cs typeface="Arial" charset="0"/>
              </a:rPr>
              <a:t>Разработчик образовательных программ «Региональная Фабрика Бизнесов», «Школа Переговоров и Продаж»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cs typeface="Arial" charset="0"/>
              </a:rPr>
              <a:t>Соавтор методики подготовки наставников научно-исследовательской и проектной деятельности в общем и дополнительном образовании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cs typeface="Arial" charset="0"/>
              </a:rPr>
              <a:t>Автор книги, ставшей бестселлером на </a:t>
            </a:r>
            <a:r>
              <a:rPr lang="en-US" altLang="ru-RU" dirty="0">
                <a:solidFill>
                  <a:prstClr val="black"/>
                </a:solidFill>
                <a:cs typeface="Arial" charset="0"/>
              </a:rPr>
              <a:t>ozon.ru</a:t>
            </a:r>
            <a:endParaRPr lang="ru-RU" altLang="ru-RU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cs typeface="Arial" charset="0"/>
              </a:rPr>
              <a:t>Преподаватель НГУЭУ </a:t>
            </a:r>
            <a:r>
              <a:rPr lang="ru-RU" altLang="ru-RU" dirty="0" err="1">
                <a:solidFill>
                  <a:prstClr val="black"/>
                </a:solidFill>
                <a:cs typeface="Arial" charset="0"/>
              </a:rPr>
              <a:t>кампусного</a:t>
            </a:r>
            <a:r>
              <a:rPr lang="ru-RU" altLang="ru-RU" dirty="0">
                <a:solidFill>
                  <a:prstClr val="black"/>
                </a:solidFill>
                <a:cs typeface="Arial" charset="0"/>
              </a:rPr>
              <a:t> курса «Основы предпринимательства» и курса РВК «Инновационная экономика и технологическое предпринимательство»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cs typeface="Arial" charset="0"/>
              </a:rPr>
              <a:t>Участник проектов «Остров </a:t>
            </a:r>
            <a:r>
              <a:rPr lang="ru-RU" altLang="ru-RU" dirty="0" smtClean="0">
                <a:solidFill>
                  <a:prstClr val="black"/>
                </a:solidFill>
                <a:cs typeface="Arial" charset="0"/>
              </a:rPr>
              <a:t>10-21», </a:t>
            </a:r>
            <a:r>
              <a:rPr lang="ru-RU" altLang="ru-RU" dirty="0">
                <a:solidFill>
                  <a:prstClr val="black"/>
                </a:solidFill>
                <a:cs typeface="Arial" charset="0"/>
              </a:rPr>
              <a:t>«Остров 10-22» и «Зимний Остров»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cs typeface="Arial" charset="0"/>
              </a:rPr>
              <a:t>Лучший Технологический Предприниматель проекта «Остров 10-21»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cs typeface="Arial" charset="0"/>
              </a:rPr>
              <a:t>Директор Фонда «Поддержка проектов в области образования»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cs typeface="Arial" charset="0"/>
              </a:rPr>
              <a:t>Председатель комиссии по наставничеству «Опоры России»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cs typeface="Arial" charset="0"/>
              </a:rPr>
              <a:t>Лидер Новосибирского «Клуба Мышления»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5" y="6304540"/>
            <a:ext cx="4715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cs typeface="Arial" charset="0"/>
                <a:hlinkClick r:id="rId3"/>
              </a:rPr>
              <a:t>http://</a:t>
            </a:r>
            <a:r>
              <a:rPr lang="en-US" sz="2000" b="1" dirty="0" smtClean="0">
                <a:solidFill>
                  <a:prstClr val="black"/>
                </a:solidFill>
                <a:cs typeface="Arial" charset="0"/>
                <a:hlinkClick r:id="rId3"/>
              </a:rPr>
              <a:t>fond-edu.ru</a:t>
            </a:r>
            <a:r>
              <a:rPr lang="ru-RU" sz="2000" b="1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ru-RU" sz="20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69830" y="6504595"/>
            <a:ext cx="2118678" cy="3539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solidFill>
                  <a:prstClr val="black"/>
                </a:solidFill>
                <a:latin typeface="Palatino Linotype" pitchFamily="18" charset="0"/>
                <a:cs typeface="Arial" charset="0"/>
              </a:rPr>
              <a:t>+</a:t>
            </a:r>
            <a:r>
              <a:rPr lang="ru-RU" sz="1700" b="1" dirty="0" smtClean="0">
                <a:solidFill>
                  <a:prstClr val="black"/>
                </a:solidFill>
                <a:latin typeface="Palatino Linotype" pitchFamily="18" charset="0"/>
                <a:cs typeface="Arial" charset="0"/>
              </a:rPr>
              <a:t>7 (</a:t>
            </a:r>
            <a:r>
              <a:rPr lang="ru-RU" sz="1700" b="1" dirty="0">
                <a:solidFill>
                  <a:prstClr val="black"/>
                </a:solidFill>
                <a:latin typeface="Palatino Linotype" pitchFamily="18" charset="0"/>
                <a:cs typeface="Arial" charset="0"/>
              </a:rPr>
              <a:t>913) 987-12-29</a:t>
            </a:r>
            <a:endParaRPr lang="en-US" sz="1700" b="1" dirty="0">
              <a:solidFill>
                <a:prstClr val="black"/>
              </a:solidFill>
              <a:latin typeface="Palatino Linotype" pitchFamily="18" charset="0"/>
              <a:cs typeface="Arial" charset="0"/>
            </a:endParaRPr>
          </a:p>
        </p:txBody>
      </p:sp>
      <p:pic>
        <p:nvPicPr>
          <p:cNvPr id="11" name="Picture 2" descr="C:\Users\User\YandexDisk\Фото с тренингов\Акселератор ЭкоСисте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5" y="1068042"/>
            <a:ext cx="3446998" cy="51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6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926136"/>
            <a:ext cx="11252138" cy="166199"/>
          </a:xfrm>
        </p:spPr>
        <p:txBody>
          <a:bodyPr/>
          <a:lstStyle/>
          <a:p>
            <a:r>
              <a:rPr lang="ru-RU" sz="1200" b="0" spc="0" dirty="0"/>
              <a:t>Какую проблему решает проект ? В чем ее актуальность? Каков масштаб проблемы?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настоящее время в </a:t>
            </a:r>
            <a:r>
              <a:rPr lang="ru-RU" dirty="0" smtClean="0"/>
              <a:t>РФ:</a:t>
            </a:r>
          </a:p>
          <a:p>
            <a:r>
              <a:rPr lang="ru-RU" dirty="0" smtClean="0"/>
              <a:t>Недостаточно </a:t>
            </a:r>
            <a:r>
              <a:rPr lang="ru-RU" dirty="0"/>
              <a:t>наставников с высоким уровнем проектных, научных и  педагогических компетенций и мотивации</a:t>
            </a:r>
          </a:p>
          <a:p>
            <a:r>
              <a:rPr lang="ru-RU" dirty="0"/>
              <a:t>Слабый уровень детских исследовательских проектов не помогает овладеть  тематикой и освоить научный метод</a:t>
            </a:r>
          </a:p>
          <a:p>
            <a:r>
              <a:rPr lang="ru-RU" dirty="0"/>
              <a:t>Не хватает преемственности образовательных и </a:t>
            </a:r>
            <a:r>
              <a:rPr lang="ru-RU" dirty="0" smtClean="0"/>
              <a:t>проектных результатов</a:t>
            </a:r>
            <a:endParaRPr lang="ru-RU" dirty="0"/>
          </a:p>
          <a:p>
            <a:r>
              <a:rPr lang="ru-RU" dirty="0"/>
              <a:t>Разделение «научного» и «инженерного» сообщества, к сожалению,  закладывается уже на уровне детского образования раздельными  мероприятиями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427538"/>
            <a:ext cx="11252138" cy="498598"/>
          </a:xfrm>
        </p:spPr>
        <p:txBody>
          <a:bodyPr/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Проблема </a:t>
            </a:r>
          </a:p>
        </p:txBody>
      </p:sp>
    </p:spTree>
    <p:extLst>
      <p:ext uri="{BB962C8B-B14F-4D97-AF65-F5344CB8AC3E}">
        <p14:creationId xmlns:p14="http://schemas.microsoft.com/office/powerpoint/2010/main" val="30273637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926136"/>
            <a:ext cx="11252138" cy="166199"/>
          </a:xfrm>
        </p:spPr>
        <p:txBody>
          <a:bodyPr/>
          <a:lstStyle/>
          <a:p>
            <a:r>
              <a:rPr lang="ru-RU" sz="1200" b="0" spc="0" dirty="0"/>
              <a:t>Какое желаемое состояние мы планируем достичь реализацией проекта? Проблема, переформулированная в позитивном ключе.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Обучить наставников научно-исследовательской деятельности школьников на основе сетевых исследовательских </a:t>
            </a:r>
            <a:r>
              <a:rPr lang="ru-RU" dirty="0" smtClean="0"/>
              <a:t>проектов, обеспечивающих </a:t>
            </a:r>
            <a:r>
              <a:rPr lang="ru-RU" dirty="0"/>
              <a:t>взаимодействие педагогов, школьников, ученых и специалистов наукоемких компаний.</a:t>
            </a:r>
          </a:p>
          <a:p>
            <a:r>
              <a:rPr lang="ru-RU" dirty="0"/>
              <a:t>Распространить программу обучения наставников на основе сетевых проектов в регионах РФ.</a:t>
            </a:r>
          </a:p>
          <a:p>
            <a:r>
              <a:rPr lang="ru-RU" dirty="0"/>
              <a:t>Вовлечь в наставническую деятельность и обучить не менее 125 наставников из не менее чем 6 регионов РФ для не менее  чем 125 проектно-исследовательских групп школьников общей численностью не менее 250 человек по </a:t>
            </a:r>
            <a:r>
              <a:rPr lang="ru-RU" dirty="0" err="1" smtClean="0"/>
              <a:t>направлениям:биология</a:t>
            </a:r>
            <a:r>
              <a:rPr lang="ru-RU" dirty="0"/>
              <a:t>, химия, физика, цифровая </a:t>
            </a:r>
            <a:r>
              <a:rPr lang="ru-RU" dirty="0" err="1"/>
              <a:t>гуманитаристика</a:t>
            </a:r>
            <a:r>
              <a:rPr lang="ru-RU" dirty="0"/>
              <a:t> и </a:t>
            </a:r>
            <a:r>
              <a:rPr lang="ru-RU" dirty="0" err="1" smtClean="0"/>
              <a:t>нейротехнологии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427538"/>
            <a:ext cx="11252138" cy="498598"/>
          </a:xfrm>
        </p:spPr>
        <p:txBody>
          <a:bodyPr/>
          <a:lstStyle/>
          <a:p>
            <a:r>
              <a:rPr lang="ru-RU" sz="3600" b="1" dirty="0">
                <a:solidFill>
                  <a:srgbClr val="00B050"/>
                </a:solidFill>
              </a:rPr>
              <a:t>Цель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25042964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85C3D-3439-9D4B-81AF-3CD8AFD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926136"/>
            <a:ext cx="11252138" cy="166199"/>
          </a:xfrm>
        </p:spPr>
        <p:txBody>
          <a:bodyPr/>
          <a:lstStyle/>
          <a:p>
            <a:r>
              <a:rPr lang="ru-RU" sz="1200" b="0" spc="0" dirty="0"/>
              <a:t>Краткое описание предлагаемого решения.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Наставники </a:t>
            </a:r>
            <a:r>
              <a:rPr lang="ru-RU" dirty="0" smtClean="0"/>
              <a:t>научно-исследовательских институтов СО РАН уже несколько лет участвуют </a:t>
            </a:r>
            <a:r>
              <a:rPr lang="ru-RU" dirty="0"/>
              <a:t>в различных мероприятиях </a:t>
            </a:r>
            <a:r>
              <a:rPr lang="ru-RU" dirty="0" smtClean="0"/>
              <a:t>по </a:t>
            </a:r>
            <a:r>
              <a:rPr lang="ru-RU" dirty="0"/>
              <a:t>созданию </a:t>
            </a:r>
            <a:r>
              <a:rPr lang="ru-RU" dirty="0" smtClean="0"/>
              <a:t>и сопровождению научно-исследовательских проектов школьников, и, накопили огромный опыт в этой области</a:t>
            </a:r>
          </a:p>
          <a:p>
            <a:r>
              <a:rPr lang="ru-RU" b="1" dirty="0" smtClean="0"/>
              <a:t>Идея</a:t>
            </a:r>
            <a:r>
              <a:rPr lang="ru-RU" dirty="0" smtClean="0"/>
              <a:t> – превратить имеющийся опыт в методику, готовить наставников научно-исследовательских проектов, и </a:t>
            </a:r>
            <a:r>
              <a:rPr lang="ru-RU" dirty="0"/>
              <a:t>помогать </a:t>
            </a:r>
            <a:r>
              <a:rPr lang="ru-RU" dirty="0" smtClean="0"/>
              <a:t>делать реально интересные научные и исследовательские проекты в школе при помощи подготовленных наставников, прививая школьникам интерес к науке и научным подходам в различных науках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388626"/>
            <a:ext cx="11252138" cy="498598"/>
          </a:xfrm>
        </p:spPr>
        <p:txBody>
          <a:bodyPr/>
          <a:lstStyle/>
          <a:p>
            <a:r>
              <a:rPr lang="ru-RU" sz="3600" b="1" dirty="0">
                <a:solidFill>
                  <a:srgbClr val="00B050"/>
                </a:solidFill>
              </a:rPr>
              <a:t>Суть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165340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80360" y="1685544"/>
            <a:ext cx="6243955" cy="3382010"/>
            <a:chOff x="2880360" y="1685544"/>
            <a:chExt cx="6243955" cy="3382010"/>
          </a:xfrm>
        </p:grpSpPr>
        <p:sp>
          <p:nvSpPr>
            <p:cNvPr id="3" name="object 3"/>
            <p:cNvSpPr/>
            <p:nvPr/>
          </p:nvSpPr>
          <p:spPr>
            <a:xfrm>
              <a:off x="2887980" y="1693164"/>
              <a:ext cx="6228715" cy="3366770"/>
            </a:xfrm>
            <a:custGeom>
              <a:avLst/>
              <a:gdLst/>
              <a:ahLst/>
              <a:cxnLst/>
              <a:rect l="l" t="t" r="r" b="b"/>
              <a:pathLst>
                <a:path w="6228715" h="3366770">
                  <a:moveTo>
                    <a:pt x="5667502" y="0"/>
                  </a:moveTo>
                  <a:lnTo>
                    <a:pt x="561085" y="0"/>
                  </a:lnTo>
                  <a:lnTo>
                    <a:pt x="512673" y="2059"/>
                  </a:lnTo>
                  <a:lnTo>
                    <a:pt x="465404" y="8125"/>
                  </a:lnTo>
                  <a:lnTo>
                    <a:pt x="419446" y="18030"/>
                  </a:lnTo>
                  <a:lnTo>
                    <a:pt x="374970" y="31604"/>
                  </a:lnTo>
                  <a:lnTo>
                    <a:pt x="332142" y="48680"/>
                  </a:lnTo>
                  <a:lnTo>
                    <a:pt x="291132" y="69089"/>
                  </a:lnTo>
                  <a:lnTo>
                    <a:pt x="252107" y="92663"/>
                  </a:lnTo>
                  <a:lnTo>
                    <a:pt x="215236" y="119233"/>
                  </a:lnTo>
                  <a:lnTo>
                    <a:pt x="180688" y="148631"/>
                  </a:lnTo>
                  <a:lnTo>
                    <a:pt x="148631" y="180688"/>
                  </a:lnTo>
                  <a:lnTo>
                    <a:pt x="119233" y="215236"/>
                  </a:lnTo>
                  <a:lnTo>
                    <a:pt x="92663" y="252107"/>
                  </a:lnTo>
                  <a:lnTo>
                    <a:pt x="69089" y="291132"/>
                  </a:lnTo>
                  <a:lnTo>
                    <a:pt x="48680" y="332142"/>
                  </a:lnTo>
                  <a:lnTo>
                    <a:pt x="31604" y="374970"/>
                  </a:lnTo>
                  <a:lnTo>
                    <a:pt x="18030" y="419446"/>
                  </a:lnTo>
                  <a:lnTo>
                    <a:pt x="8125" y="465404"/>
                  </a:lnTo>
                  <a:lnTo>
                    <a:pt x="2059" y="512673"/>
                  </a:lnTo>
                  <a:lnTo>
                    <a:pt x="0" y="561086"/>
                  </a:lnTo>
                  <a:lnTo>
                    <a:pt x="0" y="2805430"/>
                  </a:lnTo>
                  <a:lnTo>
                    <a:pt x="2059" y="2853842"/>
                  </a:lnTo>
                  <a:lnTo>
                    <a:pt x="8125" y="2901111"/>
                  </a:lnTo>
                  <a:lnTo>
                    <a:pt x="18030" y="2947069"/>
                  </a:lnTo>
                  <a:lnTo>
                    <a:pt x="31604" y="2991545"/>
                  </a:lnTo>
                  <a:lnTo>
                    <a:pt x="48680" y="3034373"/>
                  </a:lnTo>
                  <a:lnTo>
                    <a:pt x="69089" y="3075383"/>
                  </a:lnTo>
                  <a:lnTo>
                    <a:pt x="92663" y="3114408"/>
                  </a:lnTo>
                  <a:lnTo>
                    <a:pt x="119233" y="3151279"/>
                  </a:lnTo>
                  <a:lnTo>
                    <a:pt x="148631" y="3185827"/>
                  </a:lnTo>
                  <a:lnTo>
                    <a:pt x="180688" y="3217884"/>
                  </a:lnTo>
                  <a:lnTo>
                    <a:pt x="215236" y="3247282"/>
                  </a:lnTo>
                  <a:lnTo>
                    <a:pt x="252107" y="3273852"/>
                  </a:lnTo>
                  <a:lnTo>
                    <a:pt x="291132" y="3297426"/>
                  </a:lnTo>
                  <a:lnTo>
                    <a:pt x="332142" y="3317835"/>
                  </a:lnTo>
                  <a:lnTo>
                    <a:pt x="374970" y="3334911"/>
                  </a:lnTo>
                  <a:lnTo>
                    <a:pt x="419446" y="3348485"/>
                  </a:lnTo>
                  <a:lnTo>
                    <a:pt x="465404" y="3358390"/>
                  </a:lnTo>
                  <a:lnTo>
                    <a:pt x="512673" y="3364456"/>
                  </a:lnTo>
                  <a:lnTo>
                    <a:pt x="561085" y="3366516"/>
                  </a:lnTo>
                  <a:lnTo>
                    <a:pt x="5667502" y="3366516"/>
                  </a:lnTo>
                  <a:lnTo>
                    <a:pt x="5715914" y="3364456"/>
                  </a:lnTo>
                  <a:lnTo>
                    <a:pt x="5763183" y="3358390"/>
                  </a:lnTo>
                  <a:lnTo>
                    <a:pt x="5809141" y="3348485"/>
                  </a:lnTo>
                  <a:lnTo>
                    <a:pt x="5853617" y="3334911"/>
                  </a:lnTo>
                  <a:lnTo>
                    <a:pt x="5896445" y="3317835"/>
                  </a:lnTo>
                  <a:lnTo>
                    <a:pt x="5937455" y="3297426"/>
                  </a:lnTo>
                  <a:lnTo>
                    <a:pt x="5976480" y="3273852"/>
                  </a:lnTo>
                  <a:lnTo>
                    <a:pt x="6013351" y="3247282"/>
                  </a:lnTo>
                  <a:lnTo>
                    <a:pt x="6047899" y="3217884"/>
                  </a:lnTo>
                  <a:lnTo>
                    <a:pt x="6079956" y="3185827"/>
                  </a:lnTo>
                  <a:lnTo>
                    <a:pt x="6109354" y="3151279"/>
                  </a:lnTo>
                  <a:lnTo>
                    <a:pt x="6135924" y="3114408"/>
                  </a:lnTo>
                  <a:lnTo>
                    <a:pt x="6159498" y="3075383"/>
                  </a:lnTo>
                  <a:lnTo>
                    <a:pt x="6179907" y="3034373"/>
                  </a:lnTo>
                  <a:lnTo>
                    <a:pt x="6196983" y="2991545"/>
                  </a:lnTo>
                  <a:lnTo>
                    <a:pt x="6210557" y="2947069"/>
                  </a:lnTo>
                  <a:lnTo>
                    <a:pt x="6220462" y="2901111"/>
                  </a:lnTo>
                  <a:lnTo>
                    <a:pt x="6226528" y="2853842"/>
                  </a:lnTo>
                  <a:lnTo>
                    <a:pt x="6228588" y="2805430"/>
                  </a:lnTo>
                  <a:lnTo>
                    <a:pt x="6228588" y="561086"/>
                  </a:lnTo>
                  <a:lnTo>
                    <a:pt x="6226528" y="512673"/>
                  </a:lnTo>
                  <a:lnTo>
                    <a:pt x="6220462" y="465404"/>
                  </a:lnTo>
                  <a:lnTo>
                    <a:pt x="6210557" y="419446"/>
                  </a:lnTo>
                  <a:lnTo>
                    <a:pt x="6196983" y="374970"/>
                  </a:lnTo>
                  <a:lnTo>
                    <a:pt x="6179907" y="332142"/>
                  </a:lnTo>
                  <a:lnTo>
                    <a:pt x="6159498" y="291132"/>
                  </a:lnTo>
                  <a:lnTo>
                    <a:pt x="6135924" y="252107"/>
                  </a:lnTo>
                  <a:lnTo>
                    <a:pt x="6109354" y="215236"/>
                  </a:lnTo>
                  <a:lnTo>
                    <a:pt x="6079956" y="180688"/>
                  </a:lnTo>
                  <a:lnTo>
                    <a:pt x="6047899" y="148631"/>
                  </a:lnTo>
                  <a:lnTo>
                    <a:pt x="6013351" y="119233"/>
                  </a:lnTo>
                  <a:lnTo>
                    <a:pt x="5976480" y="92663"/>
                  </a:lnTo>
                  <a:lnTo>
                    <a:pt x="5937455" y="69089"/>
                  </a:lnTo>
                  <a:lnTo>
                    <a:pt x="5896445" y="48680"/>
                  </a:lnTo>
                  <a:lnTo>
                    <a:pt x="5853617" y="31604"/>
                  </a:lnTo>
                  <a:lnTo>
                    <a:pt x="5809141" y="18030"/>
                  </a:lnTo>
                  <a:lnTo>
                    <a:pt x="5763183" y="8125"/>
                  </a:lnTo>
                  <a:lnTo>
                    <a:pt x="5715914" y="2059"/>
                  </a:lnTo>
                  <a:lnTo>
                    <a:pt x="5667502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87980" y="1693164"/>
              <a:ext cx="6228715" cy="3366770"/>
            </a:xfrm>
            <a:custGeom>
              <a:avLst/>
              <a:gdLst/>
              <a:ahLst/>
              <a:cxnLst/>
              <a:rect l="l" t="t" r="r" b="b"/>
              <a:pathLst>
                <a:path w="6228715" h="3366770">
                  <a:moveTo>
                    <a:pt x="0" y="561086"/>
                  </a:moveTo>
                  <a:lnTo>
                    <a:pt x="2059" y="512673"/>
                  </a:lnTo>
                  <a:lnTo>
                    <a:pt x="8125" y="465404"/>
                  </a:lnTo>
                  <a:lnTo>
                    <a:pt x="18030" y="419446"/>
                  </a:lnTo>
                  <a:lnTo>
                    <a:pt x="31604" y="374970"/>
                  </a:lnTo>
                  <a:lnTo>
                    <a:pt x="48680" y="332142"/>
                  </a:lnTo>
                  <a:lnTo>
                    <a:pt x="69089" y="291132"/>
                  </a:lnTo>
                  <a:lnTo>
                    <a:pt x="92663" y="252107"/>
                  </a:lnTo>
                  <a:lnTo>
                    <a:pt x="119233" y="215236"/>
                  </a:lnTo>
                  <a:lnTo>
                    <a:pt x="148631" y="180688"/>
                  </a:lnTo>
                  <a:lnTo>
                    <a:pt x="180688" y="148631"/>
                  </a:lnTo>
                  <a:lnTo>
                    <a:pt x="215236" y="119233"/>
                  </a:lnTo>
                  <a:lnTo>
                    <a:pt x="252107" y="92663"/>
                  </a:lnTo>
                  <a:lnTo>
                    <a:pt x="291132" y="69089"/>
                  </a:lnTo>
                  <a:lnTo>
                    <a:pt x="332142" y="48680"/>
                  </a:lnTo>
                  <a:lnTo>
                    <a:pt x="374970" y="31604"/>
                  </a:lnTo>
                  <a:lnTo>
                    <a:pt x="419446" y="18030"/>
                  </a:lnTo>
                  <a:lnTo>
                    <a:pt x="465404" y="8125"/>
                  </a:lnTo>
                  <a:lnTo>
                    <a:pt x="512673" y="2059"/>
                  </a:lnTo>
                  <a:lnTo>
                    <a:pt x="561085" y="0"/>
                  </a:lnTo>
                  <a:lnTo>
                    <a:pt x="5667502" y="0"/>
                  </a:lnTo>
                  <a:lnTo>
                    <a:pt x="5715914" y="2059"/>
                  </a:lnTo>
                  <a:lnTo>
                    <a:pt x="5763183" y="8125"/>
                  </a:lnTo>
                  <a:lnTo>
                    <a:pt x="5809141" y="18030"/>
                  </a:lnTo>
                  <a:lnTo>
                    <a:pt x="5853617" y="31604"/>
                  </a:lnTo>
                  <a:lnTo>
                    <a:pt x="5896445" y="48680"/>
                  </a:lnTo>
                  <a:lnTo>
                    <a:pt x="5937455" y="69089"/>
                  </a:lnTo>
                  <a:lnTo>
                    <a:pt x="5976480" y="92663"/>
                  </a:lnTo>
                  <a:lnTo>
                    <a:pt x="6013351" y="119233"/>
                  </a:lnTo>
                  <a:lnTo>
                    <a:pt x="6047899" y="148631"/>
                  </a:lnTo>
                  <a:lnTo>
                    <a:pt x="6079956" y="180688"/>
                  </a:lnTo>
                  <a:lnTo>
                    <a:pt x="6109354" y="215236"/>
                  </a:lnTo>
                  <a:lnTo>
                    <a:pt x="6135924" y="252107"/>
                  </a:lnTo>
                  <a:lnTo>
                    <a:pt x="6159498" y="291132"/>
                  </a:lnTo>
                  <a:lnTo>
                    <a:pt x="6179907" y="332142"/>
                  </a:lnTo>
                  <a:lnTo>
                    <a:pt x="6196983" y="374970"/>
                  </a:lnTo>
                  <a:lnTo>
                    <a:pt x="6210557" y="419446"/>
                  </a:lnTo>
                  <a:lnTo>
                    <a:pt x="6220462" y="465404"/>
                  </a:lnTo>
                  <a:lnTo>
                    <a:pt x="6226528" y="512673"/>
                  </a:lnTo>
                  <a:lnTo>
                    <a:pt x="6228588" y="561086"/>
                  </a:lnTo>
                  <a:lnTo>
                    <a:pt x="6228588" y="2805430"/>
                  </a:lnTo>
                  <a:lnTo>
                    <a:pt x="6226528" y="2853842"/>
                  </a:lnTo>
                  <a:lnTo>
                    <a:pt x="6220462" y="2901111"/>
                  </a:lnTo>
                  <a:lnTo>
                    <a:pt x="6210557" y="2947069"/>
                  </a:lnTo>
                  <a:lnTo>
                    <a:pt x="6196983" y="2991545"/>
                  </a:lnTo>
                  <a:lnTo>
                    <a:pt x="6179907" y="3034373"/>
                  </a:lnTo>
                  <a:lnTo>
                    <a:pt x="6159498" y="3075383"/>
                  </a:lnTo>
                  <a:lnTo>
                    <a:pt x="6135924" y="3114408"/>
                  </a:lnTo>
                  <a:lnTo>
                    <a:pt x="6109354" y="3151279"/>
                  </a:lnTo>
                  <a:lnTo>
                    <a:pt x="6079956" y="3185827"/>
                  </a:lnTo>
                  <a:lnTo>
                    <a:pt x="6047899" y="3217884"/>
                  </a:lnTo>
                  <a:lnTo>
                    <a:pt x="6013351" y="3247282"/>
                  </a:lnTo>
                  <a:lnTo>
                    <a:pt x="5976480" y="3273852"/>
                  </a:lnTo>
                  <a:lnTo>
                    <a:pt x="5937455" y="3297426"/>
                  </a:lnTo>
                  <a:lnTo>
                    <a:pt x="5896445" y="3317835"/>
                  </a:lnTo>
                  <a:lnTo>
                    <a:pt x="5853617" y="3334911"/>
                  </a:lnTo>
                  <a:lnTo>
                    <a:pt x="5809141" y="3348485"/>
                  </a:lnTo>
                  <a:lnTo>
                    <a:pt x="5763183" y="3358390"/>
                  </a:lnTo>
                  <a:lnTo>
                    <a:pt x="5715914" y="3364456"/>
                  </a:lnTo>
                  <a:lnTo>
                    <a:pt x="5667502" y="3366516"/>
                  </a:lnTo>
                  <a:lnTo>
                    <a:pt x="561085" y="3366516"/>
                  </a:lnTo>
                  <a:lnTo>
                    <a:pt x="512673" y="3364456"/>
                  </a:lnTo>
                  <a:lnTo>
                    <a:pt x="465404" y="3358390"/>
                  </a:lnTo>
                  <a:lnTo>
                    <a:pt x="419446" y="3348485"/>
                  </a:lnTo>
                  <a:lnTo>
                    <a:pt x="374970" y="3334911"/>
                  </a:lnTo>
                  <a:lnTo>
                    <a:pt x="332142" y="3317835"/>
                  </a:lnTo>
                  <a:lnTo>
                    <a:pt x="291132" y="3297426"/>
                  </a:lnTo>
                  <a:lnTo>
                    <a:pt x="252107" y="3273852"/>
                  </a:lnTo>
                  <a:lnTo>
                    <a:pt x="215236" y="3247282"/>
                  </a:lnTo>
                  <a:lnTo>
                    <a:pt x="180688" y="3217884"/>
                  </a:lnTo>
                  <a:lnTo>
                    <a:pt x="148631" y="3185827"/>
                  </a:lnTo>
                  <a:lnTo>
                    <a:pt x="119233" y="3151279"/>
                  </a:lnTo>
                  <a:lnTo>
                    <a:pt x="92663" y="3114408"/>
                  </a:lnTo>
                  <a:lnTo>
                    <a:pt x="69089" y="3075383"/>
                  </a:lnTo>
                  <a:lnTo>
                    <a:pt x="48680" y="3034373"/>
                  </a:lnTo>
                  <a:lnTo>
                    <a:pt x="31604" y="2991545"/>
                  </a:lnTo>
                  <a:lnTo>
                    <a:pt x="18030" y="2947069"/>
                  </a:lnTo>
                  <a:lnTo>
                    <a:pt x="8125" y="2901111"/>
                  </a:lnTo>
                  <a:lnTo>
                    <a:pt x="2059" y="2853842"/>
                  </a:lnTo>
                  <a:lnTo>
                    <a:pt x="0" y="2805430"/>
                  </a:lnTo>
                  <a:lnTo>
                    <a:pt x="0" y="561086"/>
                  </a:lnTo>
                  <a:close/>
                </a:path>
              </a:pathLst>
            </a:custGeom>
            <a:ln w="15240">
              <a:solidFill>
                <a:srgbClr val="66BB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080004" y="473963"/>
            <a:ext cx="5789930" cy="810895"/>
            <a:chOff x="3080004" y="473963"/>
            <a:chExt cx="5789930" cy="810895"/>
          </a:xfrm>
        </p:grpSpPr>
        <p:sp>
          <p:nvSpPr>
            <p:cNvPr id="6" name="object 6"/>
            <p:cNvSpPr/>
            <p:nvPr/>
          </p:nvSpPr>
          <p:spPr>
            <a:xfrm>
              <a:off x="3087624" y="481583"/>
              <a:ext cx="5774690" cy="795655"/>
            </a:xfrm>
            <a:custGeom>
              <a:avLst/>
              <a:gdLst/>
              <a:ahLst/>
              <a:cxnLst/>
              <a:rect l="l" t="t" r="r" b="b"/>
              <a:pathLst>
                <a:path w="5774690" h="795655">
                  <a:moveTo>
                    <a:pt x="5641848" y="0"/>
                  </a:moveTo>
                  <a:lnTo>
                    <a:pt x="132587" y="0"/>
                  </a:lnTo>
                  <a:lnTo>
                    <a:pt x="90659" y="6754"/>
                  </a:lnTo>
                  <a:lnTo>
                    <a:pt x="54260" y="25566"/>
                  </a:lnTo>
                  <a:lnTo>
                    <a:pt x="25566" y="54260"/>
                  </a:lnTo>
                  <a:lnTo>
                    <a:pt x="6754" y="90659"/>
                  </a:lnTo>
                  <a:lnTo>
                    <a:pt x="0" y="132587"/>
                  </a:lnTo>
                  <a:lnTo>
                    <a:pt x="0" y="662939"/>
                  </a:lnTo>
                  <a:lnTo>
                    <a:pt x="6754" y="704868"/>
                  </a:lnTo>
                  <a:lnTo>
                    <a:pt x="25566" y="741267"/>
                  </a:lnTo>
                  <a:lnTo>
                    <a:pt x="54260" y="769961"/>
                  </a:lnTo>
                  <a:lnTo>
                    <a:pt x="90659" y="788773"/>
                  </a:lnTo>
                  <a:lnTo>
                    <a:pt x="132587" y="795527"/>
                  </a:lnTo>
                  <a:lnTo>
                    <a:pt x="5641848" y="795527"/>
                  </a:lnTo>
                  <a:lnTo>
                    <a:pt x="5683776" y="788773"/>
                  </a:lnTo>
                  <a:lnTo>
                    <a:pt x="5720175" y="769961"/>
                  </a:lnTo>
                  <a:lnTo>
                    <a:pt x="5748869" y="741267"/>
                  </a:lnTo>
                  <a:lnTo>
                    <a:pt x="5767681" y="704868"/>
                  </a:lnTo>
                  <a:lnTo>
                    <a:pt x="5774435" y="662939"/>
                  </a:lnTo>
                  <a:lnTo>
                    <a:pt x="5774435" y="132587"/>
                  </a:lnTo>
                  <a:lnTo>
                    <a:pt x="5767681" y="90659"/>
                  </a:lnTo>
                  <a:lnTo>
                    <a:pt x="5748869" y="54260"/>
                  </a:lnTo>
                  <a:lnTo>
                    <a:pt x="5720175" y="25566"/>
                  </a:lnTo>
                  <a:lnTo>
                    <a:pt x="5683776" y="6754"/>
                  </a:lnTo>
                  <a:lnTo>
                    <a:pt x="5641848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87624" y="481583"/>
              <a:ext cx="5774690" cy="795655"/>
            </a:xfrm>
            <a:custGeom>
              <a:avLst/>
              <a:gdLst/>
              <a:ahLst/>
              <a:cxnLst/>
              <a:rect l="l" t="t" r="r" b="b"/>
              <a:pathLst>
                <a:path w="5774690" h="795655">
                  <a:moveTo>
                    <a:pt x="0" y="132587"/>
                  </a:moveTo>
                  <a:lnTo>
                    <a:pt x="6754" y="90659"/>
                  </a:lnTo>
                  <a:lnTo>
                    <a:pt x="25566" y="54260"/>
                  </a:lnTo>
                  <a:lnTo>
                    <a:pt x="54260" y="25566"/>
                  </a:lnTo>
                  <a:lnTo>
                    <a:pt x="90659" y="6754"/>
                  </a:lnTo>
                  <a:lnTo>
                    <a:pt x="132587" y="0"/>
                  </a:lnTo>
                  <a:lnTo>
                    <a:pt x="5641848" y="0"/>
                  </a:lnTo>
                  <a:lnTo>
                    <a:pt x="5683776" y="6754"/>
                  </a:lnTo>
                  <a:lnTo>
                    <a:pt x="5720175" y="25566"/>
                  </a:lnTo>
                  <a:lnTo>
                    <a:pt x="5748869" y="54260"/>
                  </a:lnTo>
                  <a:lnTo>
                    <a:pt x="5767681" y="90659"/>
                  </a:lnTo>
                  <a:lnTo>
                    <a:pt x="5774435" y="132587"/>
                  </a:lnTo>
                  <a:lnTo>
                    <a:pt x="5774435" y="662939"/>
                  </a:lnTo>
                  <a:lnTo>
                    <a:pt x="5767681" y="704868"/>
                  </a:lnTo>
                  <a:lnTo>
                    <a:pt x="5748869" y="741267"/>
                  </a:lnTo>
                  <a:lnTo>
                    <a:pt x="5720175" y="769961"/>
                  </a:lnTo>
                  <a:lnTo>
                    <a:pt x="5683776" y="788773"/>
                  </a:lnTo>
                  <a:lnTo>
                    <a:pt x="5641848" y="795527"/>
                  </a:lnTo>
                  <a:lnTo>
                    <a:pt x="132587" y="795527"/>
                  </a:lnTo>
                  <a:lnTo>
                    <a:pt x="90659" y="788773"/>
                  </a:lnTo>
                  <a:lnTo>
                    <a:pt x="54260" y="769961"/>
                  </a:lnTo>
                  <a:lnTo>
                    <a:pt x="25566" y="741267"/>
                  </a:lnTo>
                  <a:lnTo>
                    <a:pt x="6754" y="704868"/>
                  </a:lnTo>
                  <a:lnTo>
                    <a:pt x="0" y="662939"/>
                  </a:lnTo>
                  <a:lnTo>
                    <a:pt x="0" y="132587"/>
                  </a:lnTo>
                  <a:close/>
                </a:path>
              </a:pathLst>
            </a:custGeom>
            <a:ln w="15240">
              <a:solidFill>
                <a:srgbClr val="66BB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59251" y="480543"/>
            <a:ext cx="4878070" cy="65278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R="360680" algn="ctr">
              <a:lnSpc>
                <a:spcPct val="100000"/>
              </a:lnSpc>
              <a:spcBef>
                <a:spcPts val="334"/>
              </a:spcBef>
            </a:pPr>
            <a:r>
              <a:rPr sz="2400" b="0" spc="-10" dirty="0">
                <a:solidFill>
                  <a:srgbClr val="033A73"/>
                </a:solidFill>
                <a:latin typeface="Arial"/>
                <a:cs typeface="Arial"/>
              </a:rPr>
              <a:t>Научные</a:t>
            </a:r>
            <a:r>
              <a:rPr sz="2400" b="0" spc="5" dirty="0">
                <a:solidFill>
                  <a:srgbClr val="033A73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033A73"/>
                </a:solidFill>
                <a:latin typeface="Arial"/>
                <a:cs typeface="Arial"/>
              </a:rPr>
              <a:t>организации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00" b="0" dirty="0">
                <a:solidFill>
                  <a:srgbClr val="11468A"/>
                </a:solidFill>
                <a:latin typeface="Arial"/>
                <a:cs typeface="Arial"/>
              </a:rPr>
              <a:t>Аспиранты, </a:t>
            </a:r>
            <a:r>
              <a:rPr sz="1400" b="0" spc="-5" dirty="0">
                <a:solidFill>
                  <a:srgbClr val="11468A"/>
                </a:solidFill>
                <a:latin typeface="Arial"/>
                <a:cs typeface="Arial"/>
              </a:rPr>
              <a:t>научные </a:t>
            </a:r>
            <a:r>
              <a:rPr sz="1400" b="0" spc="-15" dirty="0">
                <a:solidFill>
                  <a:srgbClr val="11468A"/>
                </a:solidFill>
                <a:latin typeface="Arial"/>
                <a:cs typeface="Arial"/>
              </a:rPr>
              <a:t>сотрудники, </a:t>
            </a:r>
            <a:r>
              <a:rPr sz="1400" b="0" spc="-10" dirty="0">
                <a:solidFill>
                  <a:srgbClr val="11468A"/>
                </a:solidFill>
                <a:latin typeface="Arial"/>
                <a:cs typeface="Arial"/>
              </a:rPr>
              <a:t>лабораторные</a:t>
            </a:r>
            <a:r>
              <a:rPr sz="1400" b="0" spc="-25" dirty="0">
                <a:solidFill>
                  <a:srgbClr val="11468A"/>
                </a:solidFill>
                <a:latin typeface="Arial"/>
                <a:cs typeface="Arial"/>
              </a:rPr>
              <a:t> </a:t>
            </a:r>
            <a:r>
              <a:rPr sz="1400" b="0" spc="-5" dirty="0">
                <a:solidFill>
                  <a:srgbClr val="11468A"/>
                </a:solidFill>
                <a:latin typeface="Arial"/>
                <a:cs typeface="Arial"/>
              </a:rPr>
              <a:t>площадки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27100" cy="6858000"/>
          </a:xfrm>
          <a:custGeom>
            <a:avLst/>
            <a:gdLst/>
            <a:ahLst/>
            <a:cxnLst/>
            <a:rect l="l" t="t" r="r" b="b"/>
            <a:pathLst>
              <a:path w="927100" h="6858000">
                <a:moveTo>
                  <a:pt x="926591" y="0"/>
                </a:moveTo>
                <a:lnTo>
                  <a:pt x="0" y="0"/>
                </a:lnTo>
                <a:lnTo>
                  <a:pt x="0" y="6858000"/>
                </a:lnTo>
                <a:lnTo>
                  <a:pt x="926591" y="6858000"/>
                </a:lnTo>
                <a:lnTo>
                  <a:pt x="92659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4477" y="-1"/>
            <a:ext cx="718145" cy="601212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lang="ru-RU" sz="2700" spc="-5" dirty="0" smtClean="0">
                <a:solidFill>
                  <a:srgbClr val="FFFFFF"/>
                </a:solidFill>
                <a:latin typeface="Arial"/>
                <a:cs typeface="Arial"/>
              </a:rPr>
              <a:t>СУТЬ ПРОЕКТА, </a:t>
            </a:r>
            <a:br>
              <a:rPr lang="ru-RU" sz="2700" spc="-5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2700" spc="-5" dirty="0" smtClean="0">
                <a:solidFill>
                  <a:srgbClr val="FFFFFF"/>
                </a:solidFill>
                <a:latin typeface="Arial"/>
                <a:cs typeface="Arial"/>
              </a:rPr>
              <a:t>КАК ПРОЕКТ БУДЕТ РАБОТАТЬ</a:t>
            </a:r>
            <a:endParaRPr lang="ru-RU" sz="27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080004" y="5463540"/>
            <a:ext cx="5789930" cy="809625"/>
            <a:chOff x="3080004" y="5463540"/>
            <a:chExt cx="5789930" cy="809625"/>
          </a:xfrm>
        </p:grpSpPr>
        <p:sp>
          <p:nvSpPr>
            <p:cNvPr id="12" name="object 12"/>
            <p:cNvSpPr/>
            <p:nvPr/>
          </p:nvSpPr>
          <p:spPr>
            <a:xfrm>
              <a:off x="3087624" y="5471160"/>
              <a:ext cx="5774690" cy="794385"/>
            </a:xfrm>
            <a:custGeom>
              <a:avLst/>
              <a:gdLst/>
              <a:ahLst/>
              <a:cxnLst/>
              <a:rect l="l" t="t" r="r" b="b"/>
              <a:pathLst>
                <a:path w="5774690" h="794385">
                  <a:moveTo>
                    <a:pt x="5642102" y="0"/>
                  </a:moveTo>
                  <a:lnTo>
                    <a:pt x="132333" y="0"/>
                  </a:lnTo>
                  <a:lnTo>
                    <a:pt x="90529" y="6752"/>
                  </a:lnTo>
                  <a:lnTo>
                    <a:pt x="54205" y="25550"/>
                  </a:lnTo>
                  <a:lnTo>
                    <a:pt x="25550" y="54205"/>
                  </a:lnTo>
                  <a:lnTo>
                    <a:pt x="6752" y="90529"/>
                  </a:lnTo>
                  <a:lnTo>
                    <a:pt x="0" y="132333"/>
                  </a:lnTo>
                  <a:lnTo>
                    <a:pt x="0" y="661669"/>
                  </a:lnTo>
                  <a:lnTo>
                    <a:pt x="6752" y="703498"/>
                  </a:lnTo>
                  <a:lnTo>
                    <a:pt x="25550" y="739825"/>
                  </a:lnTo>
                  <a:lnTo>
                    <a:pt x="54205" y="768471"/>
                  </a:lnTo>
                  <a:lnTo>
                    <a:pt x="90529" y="787257"/>
                  </a:lnTo>
                  <a:lnTo>
                    <a:pt x="132333" y="794003"/>
                  </a:lnTo>
                  <a:lnTo>
                    <a:pt x="5642102" y="794003"/>
                  </a:lnTo>
                  <a:lnTo>
                    <a:pt x="5683906" y="787257"/>
                  </a:lnTo>
                  <a:lnTo>
                    <a:pt x="5720230" y="768471"/>
                  </a:lnTo>
                  <a:lnTo>
                    <a:pt x="5748885" y="739825"/>
                  </a:lnTo>
                  <a:lnTo>
                    <a:pt x="5767683" y="703498"/>
                  </a:lnTo>
                  <a:lnTo>
                    <a:pt x="5774435" y="661669"/>
                  </a:lnTo>
                  <a:lnTo>
                    <a:pt x="5774435" y="132333"/>
                  </a:lnTo>
                  <a:lnTo>
                    <a:pt x="5767683" y="90529"/>
                  </a:lnTo>
                  <a:lnTo>
                    <a:pt x="5748885" y="54205"/>
                  </a:lnTo>
                  <a:lnTo>
                    <a:pt x="5720230" y="25550"/>
                  </a:lnTo>
                  <a:lnTo>
                    <a:pt x="5683906" y="6752"/>
                  </a:lnTo>
                  <a:lnTo>
                    <a:pt x="5642102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87624" y="5471160"/>
              <a:ext cx="5774690" cy="794385"/>
            </a:xfrm>
            <a:custGeom>
              <a:avLst/>
              <a:gdLst/>
              <a:ahLst/>
              <a:cxnLst/>
              <a:rect l="l" t="t" r="r" b="b"/>
              <a:pathLst>
                <a:path w="5774690" h="794385">
                  <a:moveTo>
                    <a:pt x="0" y="132333"/>
                  </a:moveTo>
                  <a:lnTo>
                    <a:pt x="6752" y="90529"/>
                  </a:lnTo>
                  <a:lnTo>
                    <a:pt x="25550" y="54205"/>
                  </a:lnTo>
                  <a:lnTo>
                    <a:pt x="54205" y="25550"/>
                  </a:lnTo>
                  <a:lnTo>
                    <a:pt x="90529" y="6752"/>
                  </a:lnTo>
                  <a:lnTo>
                    <a:pt x="132333" y="0"/>
                  </a:lnTo>
                  <a:lnTo>
                    <a:pt x="5642102" y="0"/>
                  </a:lnTo>
                  <a:lnTo>
                    <a:pt x="5683906" y="6752"/>
                  </a:lnTo>
                  <a:lnTo>
                    <a:pt x="5720230" y="25550"/>
                  </a:lnTo>
                  <a:lnTo>
                    <a:pt x="5748885" y="54205"/>
                  </a:lnTo>
                  <a:lnTo>
                    <a:pt x="5767683" y="90529"/>
                  </a:lnTo>
                  <a:lnTo>
                    <a:pt x="5774435" y="132333"/>
                  </a:lnTo>
                  <a:lnTo>
                    <a:pt x="5774435" y="661669"/>
                  </a:lnTo>
                  <a:lnTo>
                    <a:pt x="5767683" y="703498"/>
                  </a:lnTo>
                  <a:lnTo>
                    <a:pt x="5748885" y="739825"/>
                  </a:lnTo>
                  <a:lnTo>
                    <a:pt x="5720230" y="768471"/>
                  </a:lnTo>
                  <a:lnTo>
                    <a:pt x="5683906" y="787257"/>
                  </a:lnTo>
                  <a:lnTo>
                    <a:pt x="5642102" y="794003"/>
                  </a:lnTo>
                  <a:lnTo>
                    <a:pt x="132333" y="794003"/>
                  </a:lnTo>
                  <a:lnTo>
                    <a:pt x="90529" y="787257"/>
                  </a:lnTo>
                  <a:lnTo>
                    <a:pt x="54205" y="768471"/>
                  </a:lnTo>
                  <a:lnTo>
                    <a:pt x="25550" y="739825"/>
                  </a:lnTo>
                  <a:lnTo>
                    <a:pt x="6752" y="703498"/>
                  </a:lnTo>
                  <a:lnTo>
                    <a:pt x="0" y="661669"/>
                  </a:lnTo>
                  <a:lnTo>
                    <a:pt x="0" y="132333"/>
                  </a:lnTo>
                  <a:close/>
                </a:path>
              </a:pathLst>
            </a:custGeom>
            <a:ln w="15240">
              <a:solidFill>
                <a:srgbClr val="66BB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91305" y="5469604"/>
            <a:ext cx="4645025" cy="65278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400" spc="-10" dirty="0">
                <a:solidFill>
                  <a:srgbClr val="033A73"/>
                </a:solidFill>
                <a:latin typeface="Arial"/>
                <a:cs typeface="Arial"/>
              </a:rPr>
              <a:t>Высокотехнологичные</a:t>
            </a:r>
            <a:r>
              <a:rPr sz="2400" spc="-35" dirty="0">
                <a:solidFill>
                  <a:srgbClr val="033A7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33A73"/>
                </a:solidFill>
                <a:latin typeface="Arial"/>
                <a:cs typeface="Arial"/>
              </a:rPr>
              <a:t>компании</a:t>
            </a:r>
            <a:endParaRPr sz="24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145"/>
              </a:spcBef>
            </a:pPr>
            <a:r>
              <a:rPr sz="1400" spc="-15" dirty="0">
                <a:solidFill>
                  <a:srgbClr val="11468A"/>
                </a:solidFill>
                <a:latin typeface="Arial"/>
                <a:cs typeface="Arial"/>
              </a:rPr>
              <a:t>Руководители </a:t>
            </a:r>
            <a:r>
              <a:rPr sz="1400" spc="-10" dirty="0">
                <a:solidFill>
                  <a:srgbClr val="11468A"/>
                </a:solidFill>
                <a:latin typeface="Arial"/>
                <a:cs typeface="Arial"/>
              </a:rPr>
              <a:t>направлений, </a:t>
            </a:r>
            <a:r>
              <a:rPr sz="1400" spc="-5" dirty="0">
                <a:solidFill>
                  <a:srgbClr val="11468A"/>
                </a:solidFill>
                <a:latin typeface="Arial"/>
                <a:cs typeface="Arial"/>
              </a:rPr>
              <a:t>специалисты,</a:t>
            </a:r>
            <a:r>
              <a:rPr sz="1400" spc="5" dirty="0">
                <a:solidFill>
                  <a:srgbClr val="11468A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1468A"/>
                </a:solidFill>
                <a:latin typeface="Arial"/>
                <a:cs typeface="Arial"/>
              </a:rPr>
              <a:t>стажёры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35451" y="3402329"/>
            <a:ext cx="454660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5"/>
              </a:spcBef>
              <a:buChar char="•"/>
              <a:tabLst>
                <a:tab pos="294005" algn="l"/>
                <a:tab pos="294640" algn="l"/>
              </a:tabLst>
            </a:pPr>
            <a:r>
              <a:rPr sz="1400" spc="-5" dirty="0">
                <a:solidFill>
                  <a:srgbClr val="11468A"/>
                </a:solidFill>
                <a:latin typeface="Arial"/>
                <a:cs typeface="Arial"/>
              </a:rPr>
              <a:t>Поддержка </a:t>
            </a:r>
            <a:r>
              <a:rPr sz="1400" spc="-10" dirty="0">
                <a:solidFill>
                  <a:srgbClr val="11468A"/>
                </a:solidFill>
                <a:latin typeface="Arial"/>
                <a:cs typeface="Arial"/>
              </a:rPr>
              <a:t>тематик</a:t>
            </a:r>
            <a:r>
              <a:rPr sz="1400" spc="-55" dirty="0">
                <a:solidFill>
                  <a:srgbClr val="11468A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1468A"/>
                </a:solidFill>
                <a:latin typeface="Arial"/>
                <a:cs typeface="Arial"/>
              </a:rPr>
              <a:t>проектов</a:t>
            </a:r>
            <a:endParaRPr sz="1400">
              <a:latin typeface="Arial"/>
              <a:cs typeface="Arial"/>
            </a:endParaRPr>
          </a:p>
          <a:p>
            <a:pPr marL="294005" marR="5080" indent="-281940">
              <a:lnSpc>
                <a:spcPct val="100000"/>
              </a:lnSpc>
              <a:buChar char="•"/>
              <a:tabLst>
                <a:tab pos="294005" algn="l"/>
                <a:tab pos="294640" algn="l"/>
              </a:tabLst>
            </a:pPr>
            <a:r>
              <a:rPr sz="1400" spc="-5" dirty="0">
                <a:solidFill>
                  <a:srgbClr val="11468A"/>
                </a:solidFill>
                <a:latin typeface="Arial"/>
                <a:cs typeface="Arial"/>
              </a:rPr>
              <a:t>Поддержка преемственности проектных,  </a:t>
            </a:r>
            <a:r>
              <a:rPr sz="1400" spc="-15" dirty="0">
                <a:solidFill>
                  <a:srgbClr val="11468A"/>
                </a:solidFill>
                <a:latin typeface="Arial"/>
                <a:cs typeface="Arial"/>
              </a:rPr>
              <a:t>образовательных </a:t>
            </a:r>
            <a:r>
              <a:rPr sz="1400" dirty="0">
                <a:solidFill>
                  <a:srgbClr val="11468A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11468A"/>
                </a:solidFill>
                <a:latin typeface="Arial"/>
                <a:cs typeface="Arial"/>
              </a:rPr>
              <a:t>инфраструктурных</a:t>
            </a:r>
            <a:r>
              <a:rPr sz="1400" spc="5" dirty="0">
                <a:solidFill>
                  <a:srgbClr val="11468A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1468A"/>
                </a:solidFill>
                <a:latin typeface="Arial"/>
                <a:cs typeface="Arial"/>
              </a:rPr>
              <a:t>результатов</a:t>
            </a:r>
            <a:endParaRPr sz="1400">
              <a:latin typeface="Arial"/>
              <a:cs typeface="Arial"/>
            </a:endParaRPr>
          </a:p>
          <a:p>
            <a:pPr marL="294640" indent="-281940">
              <a:lnSpc>
                <a:spcPct val="100000"/>
              </a:lnSpc>
              <a:buChar char="•"/>
              <a:tabLst>
                <a:tab pos="294005" algn="l"/>
                <a:tab pos="294640" algn="l"/>
              </a:tabLst>
            </a:pPr>
            <a:r>
              <a:rPr sz="1400" spc="-15" dirty="0">
                <a:solidFill>
                  <a:srgbClr val="11468A"/>
                </a:solidFill>
                <a:latin typeface="Arial"/>
                <a:cs typeface="Arial"/>
              </a:rPr>
              <a:t>Рефлексия </a:t>
            </a:r>
            <a:r>
              <a:rPr sz="1400" dirty="0">
                <a:solidFill>
                  <a:srgbClr val="11468A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11468A"/>
                </a:solidFill>
                <a:latin typeface="Arial"/>
                <a:cs typeface="Arial"/>
              </a:rPr>
              <a:t>тиражирование</a:t>
            </a:r>
            <a:r>
              <a:rPr sz="1400" spc="-20" dirty="0">
                <a:solidFill>
                  <a:srgbClr val="11468A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1468A"/>
                </a:solidFill>
                <a:latin typeface="Arial"/>
                <a:cs typeface="Arial"/>
              </a:rPr>
              <a:t>успешных</a:t>
            </a:r>
            <a:endParaRPr sz="1400">
              <a:latin typeface="Arial"/>
              <a:cs typeface="Arial"/>
            </a:endParaRPr>
          </a:p>
          <a:p>
            <a:pPr marL="294005">
              <a:lnSpc>
                <a:spcPct val="100000"/>
              </a:lnSpc>
            </a:pPr>
            <a:r>
              <a:rPr sz="1400" spc="-5" dirty="0">
                <a:solidFill>
                  <a:srgbClr val="11468A"/>
                </a:solidFill>
                <a:latin typeface="Arial"/>
                <a:cs typeface="Arial"/>
              </a:rPr>
              <a:t>наставнических</a:t>
            </a:r>
            <a:r>
              <a:rPr sz="1400" spc="-45" dirty="0">
                <a:solidFill>
                  <a:srgbClr val="11468A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1468A"/>
                </a:solidFill>
                <a:latin typeface="Arial"/>
                <a:cs typeface="Arial"/>
              </a:rPr>
              <a:t>практик</a:t>
            </a:r>
            <a:endParaRPr sz="1400">
              <a:latin typeface="Arial"/>
              <a:cs typeface="Arial"/>
            </a:endParaRPr>
          </a:p>
          <a:p>
            <a:pPr marL="294005" marR="1250315" indent="-281940">
              <a:lnSpc>
                <a:spcPct val="100000"/>
              </a:lnSpc>
              <a:buChar char="•"/>
              <a:tabLst>
                <a:tab pos="294005" algn="l"/>
                <a:tab pos="294640" algn="l"/>
              </a:tabLst>
            </a:pPr>
            <a:r>
              <a:rPr sz="1400" spc="-5" dirty="0">
                <a:solidFill>
                  <a:srgbClr val="11468A"/>
                </a:solidFill>
                <a:latin typeface="Arial"/>
                <a:cs typeface="Arial"/>
              </a:rPr>
              <a:t>Формирование научно-инженерного  наставнического</a:t>
            </a:r>
            <a:r>
              <a:rPr sz="1400" spc="-50" dirty="0">
                <a:solidFill>
                  <a:srgbClr val="11468A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1468A"/>
                </a:solidFill>
                <a:latin typeface="Arial"/>
                <a:cs typeface="Arial"/>
              </a:rPr>
              <a:t>сообщества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35451" y="1816989"/>
            <a:ext cx="459803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33A73"/>
                </a:solidFill>
                <a:latin typeface="Arial"/>
                <a:cs typeface="Arial"/>
              </a:rPr>
              <a:t>Наставническая</a:t>
            </a:r>
            <a:r>
              <a:rPr sz="2400" spc="5" dirty="0">
                <a:solidFill>
                  <a:srgbClr val="033A7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33A73"/>
                </a:solidFill>
                <a:latin typeface="Arial"/>
                <a:cs typeface="Arial"/>
              </a:rPr>
              <a:t>программа</a:t>
            </a:r>
            <a:endParaRPr sz="2400">
              <a:latin typeface="Arial"/>
              <a:cs typeface="Arial"/>
            </a:endParaRPr>
          </a:p>
          <a:p>
            <a:pPr marL="294640" indent="-281940">
              <a:lnSpc>
                <a:spcPct val="100000"/>
              </a:lnSpc>
              <a:spcBef>
                <a:spcPts val="1200"/>
              </a:spcBef>
              <a:buChar char="•"/>
              <a:tabLst>
                <a:tab pos="294005" algn="l"/>
                <a:tab pos="294640" algn="l"/>
              </a:tabLst>
            </a:pPr>
            <a:r>
              <a:rPr sz="1400" spc="-10" dirty="0">
                <a:solidFill>
                  <a:srgbClr val="11468A"/>
                </a:solidFill>
                <a:latin typeface="Arial"/>
                <a:cs typeface="Arial"/>
              </a:rPr>
              <a:t>Вовлечение </a:t>
            </a:r>
            <a:r>
              <a:rPr sz="1400" spc="-5" dirty="0">
                <a:solidFill>
                  <a:srgbClr val="11468A"/>
                </a:solidFill>
                <a:latin typeface="Arial"/>
                <a:cs typeface="Arial"/>
              </a:rPr>
              <a:t>специалистов </a:t>
            </a:r>
            <a:r>
              <a:rPr sz="1400" dirty="0">
                <a:solidFill>
                  <a:srgbClr val="11468A"/>
                </a:solidFill>
                <a:latin typeface="Arial"/>
                <a:cs typeface="Arial"/>
              </a:rPr>
              <a:t>в</a:t>
            </a:r>
            <a:r>
              <a:rPr sz="1400" spc="-50" dirty="0">
                <a:solidFill>
                  <a:srgbClr val="11468A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1468A"/>
                </a:solidFill>
                <a:latin typeface="Arial"/>
                <a:cs typeface="Arial"/>
              </a:rPr>
              <a:t>наставничество</a:t>
            </a:r>
            <a:endParaRPr sz="1400">
              <a:latin typeface="Arial"/>
              <a:cs typeface="Arial"/>
            </a:endParaRPr>
          </a:p>
          <a:p>
            <a:pPr marL="294640" indent="-281940">
              <a:lnSpc>
                <a:spcPct val="100000"/>
              </a:lnSpc>
              <a:buChar char="•"/>
              <a:tabLst>
                <a:tab pos="294005" algn="l"/>
                <a:tab pos="294640" algn="l"/>
              </a:tabLst>
            </a:pPr>
            <a:r>
              <a:rPr sz="1400" spc="-10" dirty="0">
                <a:solidFill>
                  <a:srgbClr val="11468A"/>
                </a:solidFill>
                <a:latin typeface="Arial"/>
                <a:cs typeface="Arial"/>
              </a:rPr>
              <a:t>Обучение </a:t>
            </a:r>
            <a:r>
              <a:rPr sz="1400" dirty="0">
                <a:solidFill>
                  <a:srgbClr val="11468A"/>
                </a:solidFill>
                <a:latin typeface="Arial"/>
                <a:cs typeface="Arial"/>
              </a:rPr>
              <a:t>и </a:t>
            </a:r>
            <a:r>
              <a:rPr sz="1400" spc="-15" dirty="0">
                <a:solidFill>
                  <a:srgbClr val="11468A"/>
                </a:solidFill>
                <a:latin typeface="Arial"/>
                <a:cs typeface="Arial"/>
              </a:rPr>
              <a:t>подготовка</a:t>
            </a:r>
            <a:r>
              <a:rPr sz="1400" spc="-20" dirty="0">
                <a:solidFill>
                  <a:srgbClr val="11468A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1468A"/>
                </a:solidFill>
                <a:latin typeface="Arial"/>
                <a:cs typeface="Arial"/>
              </a:rPr>
              <a:t>наставников</a:t>
            </a:r>
            <a:endParaRPr sz="1400">
              <a:latin typeface="Arial"/>
              <a:cs typeface="Arial"/>
            </a:endParaRPr>
          </a:p>
          <a:p>
            <a:pPr marL="294640" indent="-281940">
              <a:lnSpc>
                <a:spcPct val="100000"/>
              </a:lnSpc>
              <a:spcBef>
                <a:spcPts val="5"/>
              </a:spcBef>
              <a:buChar char="•"/>
              <a:tabLst>
                <a:tab pos="294005" algn="l"/>
                <a:tab pos="294640" algn="l"/>
              </a:tabLst>
            </a:pPr>
            <a:r>
              <a:rPr sz="1400" spc="-5" dirty="0">
                <a:solidFill>
                  <a:srgbClr val="11468A"/>
                </a:solidFill>
                <a:latin typeface="Arial"/>
                <a:cs typeface="Arial"/>
              </a:rPr>
              <a:t>Экспертная поддержка наставников </a:t>
            </a:r>
            <a:r>
              <a:rPr sz="1400" dirty="0">
                <a:solidFill>
                  <a:srgbClr val="11468A"/>
                </a:solidFill>
                <a:latin typeface="Arial"/>
                <a:cs typeface="Arial"/>
              </a:rPr>
              <a:t>в</a:t>
            </a:r>
            <a:r>
              <a:rPr sz="1400" spc="-35" dirty="0">
                <a:solidFill>
                  <a:srgbClr val="11468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1468A"/>
                </a:solidFill>
                <a:latin typeface="Arial"/>
                <a:cs typeface="Arial"/>
              </a:rPr>
              <a:t>практической</a:t>
            </a:r>
            <a:endParaRPr sz="1400">
              <a:latin typeface="Arial"/>
              <a:cs typeface="Arial"/>
            </a:endParaRPr>
          </a:p>
          <a:p>
            <a:pPr marL="294005">
              <a:lnSpc>
                <a:spcPct val="100000"/>
              </a:lnSpc>
            </a:pPr>
            <a:r>
              <a:rPr sz="1400" spc="-10" dirty="0">
                <a:solidFill>
                  <a:srgbClr val="11468A"/>
                </a:solidFill>
                <a:latin typeface="Arial"/>
                <a:cs typeface="Arial"/>
              </a:rPr>
              <a:t>деятельности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245108" y="1712976"/>
            <a:ext cx="1193800" cy="3354704"/>
            <a:chOff x="1245108" y="1712976"/>
            <a:chExt cx="1193800" cy="3354704"/>
          </a:xfrm>
        </p:grpSpPr>
        <p:sp>
          <p:nvSpPr>
            <p:cNvPr id="18" name="object 18"/>
            <p:cNvSpPr/>
            <p:nvPr/>
          </p:nvSpPr>
          <p:spPr>
            <a:xfrm>
              <a:off x="1252728" y="1720596"/>
              <a:ext cx="1178560" cy="3339465"/>
            </a:xfrm>
            <a:custGeom>
              <a:avLst/>
              <a:gdLst/>
              <a:ahLst/>
              <a:cxnLst/>
              <a:rect l="l" t="t" r="r" b="b"/>
              <a:pathLst>
                <a:path w="1178560" h="3339465">
                  <a:moveTo>
                    <a:pt x="981710" y="0"/>
                  </a:moveTo>
                  <a:lnTo>
                    <a:pt x="196341" y="0"/>
                  </a:lnTo>
                  <a:lnTo>
                    <a:pt x="151315" y="5184"/>
                  </a:lnTo>
                  <a:lnTo>
                    <a:pt x="109986" y="19952"/>
                  </a:lnTo>
                  <a:lnTo>
                    <a:pt x="73531" y="43127"/>
                  </a:lnTo>
                  <a:lnTo>
                    <a:pt x="43127" y="73531"/>
                  </a:lnTo>
                  <a:lnTo>
                    <a:pt x="19952" y="109986"/>
                  </a:lnTo>
                  <a:lnTo>
                    <a:pt x="5184" y="151315"/>
                  </a:lnTo>
                  <a:lnTo>
                    <a:pt x="0" y="196341"/>
                  </a:lnTo>
                  <a:lnTo>
                    <a:pt x="0" y="3142741"/>
                  </a:lnTo>
                  <a:lnTo>
                    <a:pt x="5184" y="3187768"/>
                  </a:lnTo>
                  <a:lnTo>
                    <a:pt x="19952" y="3229097"/>
                  </a:lnTo>
                  <a:lnTo>
                    <a:pt x="43127" y="3265552"/>
                  </a:lnTo>
                  <a:lnTo>
                    <a:pt x="73531" y="3295956"/>
                  </a:lnTo>
                  <a:lnTo>
                    <a:pt x="109986" y="3319131"/>
                  </a:lnTo>
                  <a:lnTo>
                    <a:pt x="151315" y="3333899"/>
                  </a:lnTo>
                  <a:lnTo>
                    <a:pt x="196341" y="3339083"/>
                  </a:lnTo>
                  <a:lnTo>
                    <a:pt x="981710" y="3339083"/>
                  </a:lnTo>
                  <a:lnTo>
                    <a:pt x="1026736" y="3333899"/>
                  </a:lnTo>
                  <a:lnTo>
                    <a:pt x="1068065" y="3319131"/>
                  </a:lnTo>
                  <a:lnTo>
                    <a:pt x="1104520" y="3295956"/>
                  </a:lnTo>
                  <a:lnTo>
                    <a:pt x="1134924" y="3265552"/>
                  </a:lnTo>
                  <a:lnTo>
                    <a:pt x="1158099" y="3229097"/>
                  </a:lnTo>
                  <a:lnTo>
                    <a:pt x="1172867" y="3187768"/>
                  </a:lnTo>
                  <a:lnTo>
                    <a:pt x="1178052" y="3142741"/>
                  </a:lnTo>
                  <a:lnTo>
                    <a:pt x="1178052" y="196341"/>
                  </a:lnTo>
                  <a:lnTo>
                    <a:pt x="1172867" y="151315"/>
                  </a:lnTo>
                  <a:lnTo>
                    <a:pt x="1158099" y="109986"/>
                  </a:lnTo>
                  <a:lnTo>
                    <a:pt x="1134924" y="73531"/>
                  </a:lnTo>
                  <a:lnTo>
                    <a:pt x="1104520" y="43127"/>
                  </a:lnTo>
                  <a:lnTo>
                    <a:pt x="1068065" y="19952"/>
                  </a:lnTo>
                  <a:lnTo>
                    <a:pt x="1026736" y="5184"/>
                  </a:lnTo>
                  <a:lnTo>
                    <a:pt x="98171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52728" y="1720596"/>
              <a:ext cx="1178560" cy="3339465"/>
            </a:xfrm>
            <a:custGeom>
              <a:avLst/>
              <a:gdLst/>
              <a:ahLst/>
              <a:cxnLst/>
              <a:rect l="l" t="t" r="r" b="b"/>
              <a:pathLst>
                <a:path w="1178560" h="3339465">
                  <a:moveTo>
                    <a:pt x="0" y="196341"/>
                  </a:moveTo>
                  <a:lnTo>
                    <a:pt x="5184" y="151315"/>
                  </a:lnTo>
                  <a:lnTo>
                    <a:pt x="19952" y="109986"/>
                  </a:lnTo>
                  <a:lnTo>
                    <a:pt x="43127" y="73531"/>
                  </a:lnTo>
                  <a:lnTo>
                    <a:pt x="73531" y="43127"/>
                  </a:lnTo>
                  <a:lnTo>
                    <a:pt x="109986" y="19952"/>
                  </a:lnTo>
                  <a:lnTo>
                    <a:pt x="151315" y="5184"/>
                  </a:lnTo>
                  <a:lnTo>
                    <a:pt x="196341" y="0"/>
                  </a:lnTo>
                  <a:lnTo>
                    <a:pt x="981710" y="0"/>
                  </a:lnTo>
                  <a:lnTo>
                    <a:pt x="1026736" y="5184"/>
                  </a:lnTo>
                  <a:lnTo>
                    <a:pt x="1068065" y="19952"/>
                  </a:lnTo>
                  <a:lnTo>
                    <a:pt x="1104520" y="43127"/>
                  </a:lnTo>
                  <a:lnTo>
                    <a:pt x="1134924" y="73531"/>
                  </a:lnTo>
                  <a:lnTo>
                    <a:pt x="1158099" y="109986"/>
                  </a:lnTo>
                  <a:lnTo>
                    <a:pt x="1172867" y="151315"/>
                  </a:lnTo>
                  <a:lnTo>
                    <a:pt x="1178052" y="196341"/>
                  </a:lnTo>
                  <a:lnTo>
                    <a:pt x="1178052" y="3142741"/>
                  </a:lnTo>
                  <a:lnTo>
                    <a:pt x="1172867" y="3187768"/>
                  </a:lnTo>
                  <a:lnTo>
                    <a:pt x="1158099" y="3229097"/>
                  </a:lnTo>
                  <a:lnTo>
                    <a:pt x="1134924" y="3265552"/>
                  </a:lnTo>
                  <a:lnTo>
                    <a:pt x="1104520" y="3295956"/>
                  </a:lnTo>
                  <a:lnTo>
                    <a:pt x="1068065" y="3319131"/>
                  </a:lnTo>
                  <a:lnTo>
                    <a:pt x="1026736" y="3333899"/>
                  </a:lnTo>
                  <a:lnTo>
                    <a:pt x="981710" y="3339083"/>
                  </a:lnTo>
                  <a:lnTo>
                    <a:pt x="196341" y="3339083"/>
                  </a:lnTo>
                  <a:lnTo>
                    <a:pt x="151315" y="3333899"/>
                  </a:lnTo>
                  <a:lnTo>
                    <a:pt x="109986" y="3319131"/>
                  </a:lnTo>
                  <a:lnTo>
                    <a:pt x="73531" y="3295956"/>
                  </a:lnTo>
                  <a:lnTo>
                    <a:pt x="43127" y="3265552"/>
                  </a:lnTo>
                  <a:lnTo>
                    <a:pt x="19952" y="3229097"/>
                  </a:lnTo>
                  <a:lnTo>
                    <a:pt x="5184" y="3187768"/>
                  </a:lnTo>
                  <a:lnTo>
                    <a:pt x="0" y="3142741"/>
                  </a:lnTo>
                  <a:lnTo>
                    <a:pt x="0" y="196341"/>
                  </a:lnTo>
                  <a:close/>
                </a:path>
              </a:pathLst>
            </a:custGeom>
            <a:ln w="15240">
              <a:solidFill>
                <a:srgbClr val="66BB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582209" y="1879791"/>
            <a:ext cx="258532" cy="3086100"/>
          </a:xfrm>
          <a:prstGeom prst="rect">
            <a:avLst/>
          </a:prstGeom>
        </p:spPr>
        <p:txBody>
          <a:bodyPr vert="vert270" wrap="square" lIns="0" tIns="93345" rIns="0" bIns="0" rtlCol="0">
            <a:spAutoFit/>
          </a:bodyPr>
          <a:lstStyle/>
          <a:p>
            <a:pPr marL="603885" marR="5080" indent="-591820">
              <a:lnSpc>
                <a:spcPct val="70000"/>
              </a:lnSpc>
              <a:spcBef>
                <a:spcPts val="735"/>
              </a:spcBef>
            </a:pPr>
            <a:r>
              <a:rPr sz="2400" spc="-5" dirty="0" err="1">
                <a:solidFill>
                  <a:srgbClr val="033A73"/>
                </a:solidFill>
                <a:latin typeface="Arial"/>
                <a:cs typeface="Arial"/>
              </a:rPr>
              <a:t>Фонд</a:t>
            </a:r>
            <a:r>
              <a:rPr sz="2400" spc="-80" dirty="0">
                <a:solidFill>
                  <a:srgbClr val="033A73"/>
                </a:solidFill>
                <a:latin typeface="Arial"/>
                <a:cs typeface="Arial"/>
              </a:rPr>
              <a:t> </a:t>
            </a:r>
            <a:r>
              <a:rPr sz="2400" spc="-10" dirty="0" err="1" smtClean="0">
                <a:solidFill>
                  <a:srgbClr val="033A73"/>
                </a:solidFill>
                <a:latin typeface="Arial"/>
                <a:cs typeface="Arial"/>
              </a:rPr>
              <a:t>Образование</a:t>
            </a:r>
            <a:r>
              <a:rPr sz="2400" spc="-10" dirty="0" smtClean="0">
                <a:solidFill>
                  <a:srgbClr val="033A73"/>
                </a:solidFill>
                <a:latin typeface="Arial"/>
                <a:cs typeface="Arial"/>
              </a:rPr>
              <a:t>»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63141" y="618870"/>
            <a:ext cx="148463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11468A"/>
                </a:solidFill>
                <a:latin typeface="Arial"/>
                <a:cs typeface="Arial"/>
              </a:rPr>
              <a:t>Педагоги </a:t>
            </a:r>
            <a:r>
              <a:rPr sz="1400" spc="-10" dirty="0">
                <a:solidFill>
                  <a:srgbClr val="11468A"/>
                </a:solidFill>
                <a:latin typeface="Arial"/>
                <a:cs typeface="Arial"/>
              </a:rPr>
              <a:t>школ </a:t>
            </a:r>
            <a:r>
              <a:rPr sz="1400" dirty="0">
                <a:solidFill>
                  <a:srgbClr val="11468A"/>
                </a:solidFill>
                <a:latin typeface="Arial"/>
                <a:cs typeface="Arial"/>
              </a:rPr>
              <a:t>и  </a:t>
            </a:r>
            <a:r>
              <a:rPr sz="1400" spc="-5" dirty="0">
                <a:solidFill>
                  <a:srgbClr val="11468A"/>
                </a:solidFill>
                <a:latin typeface="Arial"/>
                <a:cs typeface="Arial"/>
              </a:rPr>
              <a:t>доп.</a:t>
            </a:r>
            <a:r>
              <a:rPr sz="1400" spc="-50" dirty="0">
                <a:solidFill>
                  <a:srgbClr val="11468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1468A"/>
                </a:solidFill>
                <a:latin typeface="Arial"/>
                <a:cs typeface="Arial"/>
              </a:rPr>
              <a:t>образования  </a:t>
            </a:r>
            <a:r>
              <a:rPr sz="1400" spc="-15" dirty="0">
                <a:solidFill>
                  <a:srgbClr val="11468A"/>
                </a:solidFill>
                <a:latin typeface="Arial"/>
                <a:cs typeface="Arial"/>
              </a:rPr>
              <a:t>Родительское  </a:t>
            </a:r>
            <a:r>
              <a:rPr sz="1400" spc="-5" dirty="0">
                <a:solidFill>
                  <a:srgbClr val="11468A"/>
                </a:solidFill>
                <a:latin typeface="Arial"/>
                <a:cs typeface="Arial"/>
              </a:rPr>
              <a:t>сообщество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90319" y="5345379"/>
            <a:ext cx="166243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11468A"/>
                </a:solidFill>
                <a:latin typeface="Arial"/>
                <a:cs typeface="Arial"/>
              </a:rPr>
              <a:t>Вузовские </a:t>
            </a:r>
            <a:r>
              <a:rPr sz="1400" dirty="0">
                <a:solidFill>
                  <a:srgbClr val="11468A"/>
                </a:solidFill>
                <a:latin typeface="Arial"/>
                <a:cs typeface="Arial"/>
              </a:rPr>
              <a:t>и  </a:t>
            </a:r>
            <a:r>
              <a:rPr sz="1400" spc="-5" dirty="0">
                <a:solidFill>
                  <a:srgbClr val="11468A"/>
                </a:solidFill>
                <a:latin typeface="Arial"/>
                <a:cs typeface="Arial"/>
              </a:rPr>
              <a:t>профе</a:t>
            </a:r>
            <a:r>
              <a:rPr sz="1400" dirty="0">
                <a:solidFill>
                  <a:srgbClr val="11468A"/>
                </a:solidFill>
                <a:latin typeface="Arial"/>
                <a:cs typeface="Arial"/>
              </a:rPr>
              <a:t>сс</a:t>
            </a:r>
            <a:r>
              <a:rPr sz="1400" spc="-5" dirty="0">
                <a:solidFill>
                  <a:srgbClr val="11468A"/>
                </a:solidFill>
                <a:latin typeface="Arial"/>
                <a:cs typeface="Arial"/>
              </a:rPr>
              <a:t>ио</a:t>
            </a:r>
            <a:r>
              <a:rPr sz="1400" dirty="0">
                <a:solidFill>
                  <a:srgbClr val="11468A"/>
                </a:solidFill>
                <a:latin typeface="Arial"/>
                <a:cs typeface="Arial"/>
              </a:rPr>
              <a:t>н</a:t>
            </a:r>
            <a:r>
              <a:rPr sz="1400" spc="-5" dirty="0">
                <a:solidFill>
                  <a:srgbClr val="11468A"/>
                </a:solidFill>
                <a:latin typeface="Arial"/>
                <a:cs typeface="Arial"/>
              </a:rPr>
              <a:t>ал</a:t>
            </a:r>
            <a:r>
              <a:rPr sz="1400" spc="-15" dirty="0">
                <a:solidFill>
                  <a:srgbClr val="11468A"/>
                </a:solidFill>
                <a:latin typeface="Arial"/>
                <a:cs typeface="Arial"/>
              </a:rPr>
              <a:t>ь</a:t>
            </a:r>
            <a:r>
              <a:rPr sz="1400" dirty="0">
                <a:solidFill>
                  <a:srgbClr val="11468A"/>
                </a:solidFill>
                <a:latin typeface="Arial"/>
                <a:cs typeface="Arial"/>
              </a:rPr>
              <a:t>ные  </a:t>
            </a:r>
            <a:r>
              <a:rPr sz="1400" spc="-5" dirty="0">
                <a:solidFill>
                  <a:srgbClr val="11468A"/>
                </a:solidFill>
                <a:latin typeface="Arial"/>
                <a:cs typeface="Arial"/>
              </a:rPr>
              <a:t>сообщества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002268" y="501395"/>
            <a:ext cx="2721489" cy="5769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767443" y="3061538"/>
            <a:ext cx="7372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033A73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033A73"/>
                </a:solidFill>
                <a:latin typeface="Arial"/>
                <a:cs typeface="Arial"/>
              </a:rPr>
              <a:t>узы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171431" y="3098292"/>
            <a:ext cx="399415" cy="449580"/>
            <a:chOff x="9171431" y="3098292"/>
            <a:chExt cx="399415" cy="449580"/>
          </a:xfrm>
        </p:grpSpPr>
        <p:sp>
          <p:nvSpPr>
            <p:cNvPr id="26" name="object 26"/>
            <p:cNvSpPr/>
            <p:nvPr/>
          </p:nvSpPr>
          <p:spPr>
            <a:xfrm>
              <a:off x="9181337" y="3108198"/>
              <a:ext cx="379730" cy="429895"/>
            </a:xfrm>
            <a:custGeom>
              <a:avLst/>
              <a:gdLst/>
              <a:ahLst/>
              <a:cxnLst/>
              <a:rect l="l" t="t" r="r" b="b"/>
              <a:pathLst>
                <a:path w="379729" h="429895">
                  <a:moveTo>
                    <a:pt x="189737" y="0"/>
                  </a:moveTo>
                  <a:lnTo>
                    <a:pt x="189737" y="107441"/>
                  </a:lnTo>
                  <a:lnTo>
                    <a:pt x="0" y="107441"/>
                  </a:lnTo>
                  <a:lnTo>
                    <a:pt x="0" y="322325"/>
                  </a:lnTo>
                  <a:lnTo>
                    <a:pt x="189737" y="322325"/>
                  </a:lnTo>
                  <a:lnTo>
                    <a:pt x="189737" y="429767"/>
                  </a:lnTo>
                  <a:lnTo>
                    <a:pt x="379475" y="214884"/>
                  </a:lnTo>
                  <a:lnTo>
                    <a:pt x="189737" y="0"/>
                  </a:lnTo>
                  <a:close/>
                </a:path>
              </a:pathLst>
            </a:custGeom>
            <a:solidFill>
              <a:srgbClr val="92D050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81337" y="3108198"/>
              <a:ext cx="379730" cy="429895"/>
            </a:xfrm>
            <a:custGeom>
              <a:avLst/>
              <a:gdLst/>
              <a:ahLst/>
              <a:cxnLst/>
              <a:rect l="l" t="t" r="r" b="b"/>
              <a:pathLst>
                <a:path w="379729" h="429895">
                  <a:moveTo>
                    <a:pt x="0" y="107441"/>
                  </a:moveTo>
                  <a:lnTo>
                    <a:pt x="189737" y="107441"/>
                  </a:lnTo>
                  <a:lnTo>
                    <a:pt x="189737" y="0"/>
                  </a:lnTo>
                  <a:lnTo>
                    <a:pt x="379475" y="214884"/>
                  </a:lnTo>
                  <a:lnTo>
                    <a:pt x="189737" y="429767"/>
                  </a:lnTo>
                  <a:lnTo>
                    <a:pt x="189737" y="322325"/>
                  </a:lnTo>
                  <a:lnTo>
                    <a:pt x="0" y="322325"/>
                  </a:lnTo>
                  <a:lnTo>
                    <a:pt x="0" y="107441"/>
                  </a:lnTo>
                  <a:close/>
                </a:path>
              </a:pathLst>
            </a:custGeom>
            <a:ln w="19812">
              <a:solidFill>
                <a:srgbClr val="66BB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689091" y="5103876"/>
            <a:ext cx="449580" cy="250190"/>
            <a:chOff x="5689091" y="5103876"/>
            <a:chExt cx="449580" cy="250190"/>
          </a:xfrm>
        </p:grpSpPr>
        <p:sp>
          <p:nvSpPr>
            <p:cNvPr id="29" name="object 29"/>
            <p:cNvSpPr/>
            <p:nvPr/>
          </p:nvSpPr>
          <p:spPr>
            <a:xfrm>
              <a:off x="5698997" y="5113782"/>
              <a:ext cx="429895" cy="230504"/>
            </a:xfrm>
            <a:custGeom>
              <a:avLst/>
              <a:gdLst/>
              <a:ahLst/>
              <a:cxnLst/>
              <a:rect l="l" t="t" r="r" b="b"/>
              <a:pathLst>
                <a:path w="429895" h="230504">
                  <a:moveTo>
                    <a:pt x="214884" y="0"/>
                  </a:moveTo>
                  <a:lnTo>
                    <a:pt x="0" y="115062"/>
                  </a:lnTo>
                  <a:lnTo>
                    <a:pt x="107441" y="115062"/>
                  </a:lnTo>
                  <a:lnTo>
                    <a:pt x="107441" y="230124"/>
                  </a:lnTo>
                  <a:lnTo>
                    <a:pt x="322325" y="230124"/>
                  </a:lnTo>
                  <a:lnTo>
                    <a:pt x="322325" y="115062"/>
                  </a:lnTo>
                  <a:lnTo>
                    <a:pt x="429767" y="115062"/>
                  </a:lnTo>
                  <a:lnTo>
                    <a:pt x="214884" y="0"/>
                  </a:lnTo>
                  <a:close/>
                </a:path>
              </a:pathLst>
            </a:custGeom>
            <a:solidFill>
              <a:srgbClr val="92D050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698997" y="5113782"/>
              <a:ext cx="429895" cy="230504"/>
            </a:xfrm>
            <a:custGeom>
              <a:avLst/>
              <a:gdLst/>
              <a:ahLst/>
              <a:cxnLst/>
              <a:rect l="l" t="t" r="r" b="b"/>
              <a:pathLst>
                <a:path w="429895" h="230504">
                  <a:moveTo>
                    <a:pt x="107441" y="230124"/>
                  </a:moveTo>
                  <a:lnTo>
                    <a:pt x="107441" y="115062"/>
                  </a:lnTo>
                  <a:lnTo>
                    <a:pt x="0" y="115062"/>
                  </a:lnTo>
                  <a:lnTo>
                    <a:pt x="214884" y="0"/>
                  </a:lnTo>
                  <a:lnTo>
                    <a:pt x="429767" y="115062"/>
                  </a:lnTo>
                  <a:lnTo>
                    <a:pt x="322325" y="115062"/>
                  </a:lnTo>
                  <a:lnTo>
                    <a:pt x="322325" y="230124"/>
                  </a:lnTo>
                  <a:lnTo>
                    <a:pt x="107441" y="230124"/>
                  </a:lnTo>
                  <a:close/>
                </a:path>
              </a:pathLst>
            </a:custGeom>
            <a:ln w="19812">
              <a:solidFill>
                <a:srgbClr val="66BB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727191" y="1385316"/>
            <a:ext cx="449580" cy="250190"/>
            <a:chOff x="5727191" y="1385316"/>
            <a:chExt cx="449580" cy="250190"/>
          </a:xfrm>
        </p:grpSpPr>
        <p:sp>
          <p:nvSpPr>
            <p:cNvPr id="32" name="object 32"/>
            <p:cNvSpPr/>
            <p:nvPr/>
          </p:nvSpPr>
          <p:spPr>
            <a:xfrm>
              <a:off x="5737097" y="1395222"/>
              <a:ext cx="429895" cy="230504"/>
            </a:xfrm>
            <a:custGeom>
              <a:avLst/>
              <a:gdLst/>
              <a:ahLst/>
              <a:cxnLst/>
              <a:rect l="l" t="t" r="r" b="b"/>
              <a:pathLst>
                <a:path w="429895" h="230505">
                  <a:moveTo>
                    <a:pt x="322325" y="0"/>
                  </a:moveTo>
                  <a:lnTo>
                    <a:pt x="107441" y="0"/>
                  </a:lnTo>
                  <a:lnTo>
                    <a:pt x="107441" y="115062"/>
                  </a:lnTo>
                  <a:lnTo>
                    <a:pt x="0" y="115062"/>
                  </a:lnTo>
                  <a:lnTo>
                    <a:pt x="214884" y="230124"/>
                  </a:lnTo>
                  <a:lnTo>
                    <a:pt x="429767" y="115062"/>
                  </a:lnTo>
                  <a:lnTo>
                    <a:pt x="322325" y="115062"/>
                  </a:lnTo>
                  <a:lnTo>
                    <a:pt x="322325" y="0"/>
                  </a:lnTo>
                  <a:close/>
                </a:path>
              </a:pathLst>
            </a:custGeom>
            <a:solidFill>
              <a:srgbClr val="92D050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37097" y="1395222"/>
              <a:ext cx="429895" cy="230504"/>
            </a:xfrm>
            <a:custGeom>
              <a:avLst/>
              <a:gdLst/>
              <a:ahLst/>
              <a:cxnLst/>
              <a:rect l="l" t="t" r="r" b="b"/>
              <a:pathLst>
                <a:path w="429895" h="230505">
                  <a:moveTo>
                    <a:pt x="322325" y="0"/>
                  </a:moveTo>
                  <a:lnTo>
                    <a:pt x="322325" y="115062"/>
                  </a:lnTo>
                  <a:lnTo>
                    <a:pt x="429767" y="115062"/>
                  </a:lnTo>
                  <a:lnTo>
                    <a:pt x="214884" y="230124"/>
                  </a:lnTo>
                  <a:lnTo>
                    <a:pt x="0" y="115062"/>
                  </a:lnTo>
                  <a:lnTo>
                    <a:pt x="107441" y="115062"/>
                  </a:lnTo>
                  <a:lnTo>
                    <a:pt x="107441" y="0"/>
                  </a:lnTo>
                  <a:lnTo>
                    <a:pt x="322325" y="0"/>
                  </a:lnTo>
                  <a:close/>
                </a:path>
              </a:pathLst>
            </a:custGeom>
            <a:ln w="19812">
              <a:solidFill>
                <a:srgbClr val="66BB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1252727" y="633983"/>
            <a:ext cx="1481455" cy="1905"/>
          </a:xfrm>
          <a:custGeom>
            <a:avLst/>
            <a:gdLst/>
            <a:ahLst/>
            <a:cxnLst/>
            <a:rect l="l" t="t" r="r" b="b"/>
            <a:pathLst>
              <a:path w="1481455" h="1904">
                <a:moveTo>
                  <a:pt x="0" y="0"/>
                </a:moveTo>
                <a:lnTo>
                  <a:pt x="1481328" y="1524"/>
                </a:lnTo>
              </a:path>
            </a:pathLst>
          </a:custGeom>
          <a:ln w="15240">
            <a:solidFill>
              <a:srgbClr val="66B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16736" y="1557527"/>
            <a:ext cx="1099185" cy="1905"/>
          </a:xfrm>
          <a:custGeom>
            <a:avLst/>
            <a:gdLst/>
            <a:ahLst/>
            <a:cxnLst/>
            <a:rect l="l" t="t" r="r" b="b"/>
            <a:pathLst>
              <a:path w="1099185" h="1905">
                <a:moveTo>
                  <a:pt x="0" y="0"/>
                </a:moveTo>
                <a:lnTo>
                  <a:pt x="1098803" y="1524"/>
                </a:lnTo>
              </a:path>
            </a:pathLst>
          </a:custGeom>
          <a:ln w="15240">
            <a:solidFill>
              <a:srgbClr val="66B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16736" y="5225796"/>
            <a:ext cx="1099185" cy="1905"/>
          </a:xfrm>
          <a:custGeom>
            <a:avLst/>
            <a:gdLst/>
            <a:ahLst/>
            <a:cxnLst/>
            <a:rect l="l" t="t" r="r" b="b"/>
            <a:pathLst>
              <a:path w="1099185" h="1904">
                <a:moveTo>
                  <a:pt x="0" y="0"/>
                </a:moveTo>
                <a:lnTo>
                  <a:pt x="1098803" y="1523"/>
                </a:lnTo>
              </a:path>
            </a:pathLst>
          </a:custGeom>
          <a:ln w="15240">
            <a:solidFill>
              <a:srgbClr val="66B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2421635" y="1406890"/>
            <a:ext cx="583565" cy="3943985"/>
            <a:chOff x="2421635" y="1406890"/>
            <a:chExt cx="583565" cy="3943985"/>
          </a:xfrm>
        </p:grpSpPr>
        <p:sp>
          <p:nvSpPr>
            <p:cNvPr id="38" name="object 38"/>
            <p:cNvSpPr/>
            <p:nvPr/>
          </p:nvSpPr>
          <p:spPr>
            <a:xfrm>
              <a:off x="2431541" y="3102102"/>
              <a:ext cx="381000" cy="431800"/>
            </a:xfrm>
            <a:custGeom>
              <a:avLst/>
              <a:gdLst/>
              <a:ahLst/>
              <a:cxnLst/>
              <a:rect l="l" t="t" r="r" b="b"/>
              <a:pathLst>
                <a:path w="381000" h="431800">
                  <a:moveTo>
                    <a:pt x="190500" y="0"/>
                  </a:moveTo>
                  <a:lnTo>
                    <a:pt x="190500" y="107823"/>
                  </a:lnTo>
                  <a:lnTo>
                    <a:pt x="0" y="107823"/>
                  </a:lnTo>
                  <a:lnTo>
                    <a:pt x="0" y="323469"/>
                  </a:lnTo>
                  <a:lnTo>
                    <a:pt x="190500" y="323469"/>
                  </a:lnTo>
                  <a:lnTo>
                    <a:pt x="190500" y="431292"/>
                  </a:lnTo>
                  <a:lnTo>
                    <a:pt x="381000" y="215646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92D050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31541" y="3102102"/>
              <a:ext cx="381000" cy="431800"/>
            </a:xfrm>
            <a:custGeom>
              <a:avLst/>
              <a:gdLst/>
              <a:ahLst/>
              <a:cxnLst/>
              <a:rect l="l" t="t" r="r" b="b"/>
              <a:pathLst>
                <a:path w="381000" h="431800">
                  <a:moveTo>
                    <a:pt x="0" y="107823"/>
                  </a:moveTo>
                  <a:lnTo>
                    <a:pt x="190500" y="107823"/>
                  </a:lnTo>
                  <a:lnTo>
                    <a:pt x="190500" y="0"/>
                  </a:lnTo>
                  <a:lnTo>
                    <a:pt x="381000" y="215646"/>
                  </a:lnTo>
                  <a:lnTo>
                    <a:pt x="190500" y="431292"/>
                  </a:lnTo>
                  <a:lnTo>
                    <a:pt x="190500" y="323469"/>
                  </a:lnTo>
                  <a:lnTo>
                    <a:pt x="0" y="323469"/>
                  </a:lnTo>
                  <a:lnTo>
                    <a:pt x="0" y="107823"/>
                  </a:lnTo>
                  <a:close/>
                </a:path>
              </a:pathLst>
            </a:custGeom>
            <a:ln w="19812">
              <a:solidFill>
                <a:srgbClr val="66BB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80639" y="4976875"/>
              <a:ext cx="361315" cy="364490"/>
            </a:xfrm>
            <a:custGeom>
              <a:avLst/>
              <a:gdLst/>
              <a:ahLst/>
              <a:cxnLst/>
              <a:rect l="l" t="t" r="r" b="b"/>
              <a:pathLst>
                <a:path w="361314" h="364489">
                  <a:moveTo>
                    <a:pt x="62357" y="0"/>
                  </a:moveTo>
                  <a:lnTo>
                    <a:pt x="137033" y="77343"/>
                  </a:lnTo>
                  <a:lnTo>
                    <a:pt x="0" y="209676"/>
                  </a:lnTo>
                  <a:lnTo>
                    <a:pt x="149479" y="364363"/>
                  </a:lnTo>
                  <a:lnTo>
                    <a:pt x="286512" y="232029"/>
                  </a:lnTo>
                  <a:lnTo>
                    <a:pt x="361188" y="309499"/>
                  </a:lnTo>
                  <a:lnTo>
                    <a:pt x="348869" y="22351"/>
                  </a:lnTo>
                  <a:lnTo>
                    <a:pt x="62357" y="0"/>
                  </a:lnTo>
                  <a:close/>
                </a:path>
              </a:pathLst>
            </a:custGeom>
            <a:solidFill>
              <a:srgbClr val="92D050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80639" y="4976875"/>
              <a:ext cx="361315" cy="364490"/>
            </a:xfrm>
            <a:custGeom>
              <a:avLst/>
              <a:gdLst/>
              <a:ahLst/>
              <a:cxnLst/>
              <a:rect l="l" t="t" r="r" b="b"/>
              <a:pathLst>
                <a:path w="361314" h="364489">
                  <a:moveTo>
                    <a:pt x="0" y="209676"/>
                  </a:moveTo>
                  <a:lnTo>
                    <a:pt x="137033" y="77343"/>
                  </a:lnTo>
                  <a:lnTo>
                    <a:pt x="62357" y="0"/>
                  </a:lnTo>
                  <a:lnTo>
                    <a:pt x="348869" y="22351"/>
                  </a:lnTo>
                  <a:lnTo>
                    <a:pt x="361188" y="309499"/>
                  </a:lnTo>
                  <a:lnTo>
                    <a:pt x="286512" y="232029"/>
                  </a:lnTo>
                  <a:lnTo>
                    <a:pt x="149479" y="364363"/>
                  </a:lnTo>
                  <a:lnTo>
                    <a:pt x="0" y="209676"/>
                  </a:lnTo>
                  <a:close/>
                </a:path>
              </a:pathLst>
            </a:custGeom>
            <a:ln w="19080">
              <a:solidFill>
                <a:srgbClr val="66BB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630169" y="1416431"/>
              <a:ext cx="365125" cy="370205"/>
            </a:xfrm>
            <a:custGeom>
              <a:avLst/>
              <a:gdLst/>
              <a:ahLst/>
              <a:cxnLst/>
              <a:rect l="l" t="t" r="r" b="b"/>
              <a:pathLst>
                <a:path w="365125" h="370205">
                  <a:moveTo>
                    <a:pt x="131953" y="0"/>
                  </a:moveTo>
                  <a:lnTo>
                    <a:pt x="0" y="168910"/>
                  </a:lnTo>
                  <a:lnTo>
                    <a:pt x="149479" y="285623"/>
                  </a:lnTo>
                  <a:lnTo>
                    <a:pt x="83438" y="370078"/>
                  </a:lnTo>
                  <a:lnTo>
                    <a:pt x="364871" y="318008"/>
                  </a:lnTo>
                  <a:lnTo>
                    <a:pt x="347344" y="32385"/>
                  </a:lnTo>
                  <a:lnTo>
                    <a:pt x="281431" y="116840"/>
                  </a:lnTo>
                  <a:lnTo>
                    <a:pt x="131953" y="0"/>
                  </a:lnTo>
                  <a:close/>
                </a:path>
              </a:pathLst>
            </a:custGeom>
            <a:solidFill>
              <a:srgbClr val="92D050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630169" y="1416431"/>
              <a:ext cx="365125" cy="370205"/>
            </a:xfrm>
            <a:custGeom>
              <a:avLst/>
              <a:gdLst/>
              <a:ahLst/>
              <a:cxnLst/>
              <a:rect l="l" t="t" r="r" b="b"/>
              <a:pathLst>
                <a:path w="365125" h="370205">
                  <a:moveTo>
                    <a:pt x="131953" y="0"/>
                  </a:moveTo>
                  <a:lnTo>
                    <a:pt x="281431" y="116840"/>
                  </a:lnTo>
                  <a:lnTo>
                    <a:pt x="347344" y="32385"/>
                  </a:lnTo>
                  <a:lnTo>
                    <a:pt x="364871" y="318008"/>
                  </a:lnTo>
                  <a:lnTo>
                    <a:pt x="83438" y="370078"/>
                  </a:lnTo>
                  <a:lnTo>
                    <a:pt x="149479" y="285623"/>
                  </a:lnTo>
                  <a:lnTo>
                    <a:pt x="0" y="168910"/>
                  </a:lnTo>
                  <a:lnTo>
                    <a:pt x="131953" y="0"/>
                  </a:lnTo>
                  <a:close/>
                </a:path>
              </a:pathLst>
            </a:custGeom>
            <a:ln w="19080">
              <a:solidFill>
                <a:srgbClr val="66BB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1316736" y="6096000"/>
            <a:ext cx="1480185" cy="1905"/>
          </a:xfrm>
          <a:custGeom>
            <a:avLst/>
            <a:gdLst/>
            <a:ahLst/>
            <a:cxnLst/>
            <a:rect l="l" t="t" r="r" b="b"/>
            <a:pathLst>
              <a:path w="1480185" h="1904">
                <a:moveTo>
                  <a:pt x="0" y="0"/>
                </a:moveTo>
                <a:lnTo>
                  <a:pt x="1479803" y="1523"/>
                </a:lnTo>
              </a:path>
            </a:pathLst>
          </a:custGeom>
          <a:ln w="15240">
            <a:solidFill>
              <a:srgbClr val="66B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6057898"/>
            <a:ext cx="984504" cy="787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80729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75" y="1186963"/>
            <a:ext cx="11252200" cy="406876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200" b="1" dirty="0" smtClean="0"/>
              <a:t>Люди, имеющие предметные знания</a:t>
            </a:r>
            <a:r>
              <a:rPr lang="ru-RU" sz="2200" dirty="0" smtClean="0"/>
              <a:t> и желающие стать наставниками (учителя-предметники </a:t>
            </a:r>
            <a:r>
              <a:rPr lang="ru-RU" sz="2200" dirty="0"/>
              <a:t>среднего общего  </a:t>
            </a:r>
            <a:r>
              <a:rPr lang="ru-RU" sz="2200" dirty="0" smtClean="0"/>
              <a:t>образования</a:t>
            </a:r>
            <a:r>
              <a:rPr lang="en-US" sz="2200" dirty="0" smtClean="0"/>
              <a:t> ~</a:t>
            </a:r>
            <a:r>
              <a:rPr lang="ru-RU" sz="2200" dirty="0" smtClean="0"/>
              <a:t> 1300тыс.чел, </a:t>
            </a:r>
            <a:r>
              <a:rPr lang="ru-RU" sz="2200" dirty="0"/>
              <a:t>Преподаватели </a:t>
            </a:r>
            <a:r>
              <a:rPr lang="ru-RU" sz="2200" dirty="0" smtClean="0"/>
              <a:t>ВУЗов </a:t>
            </a:r>
            <a:r>
              <a:rPr lang="en-US" sz="2200" dirty="0"/>
              <a:t>~</a:t>
            </a:r>
            <a:r>
              <a:rPr lang="ru-RU" sz="2200" dirty="0" smtClean="0"/>
              <a:t> 208 </a:t>
            </a:r>
            <a:r>
              <a:rPr lang="ru-RU" sz="2200" dirty="0" err="1" smtClean="0"/>
              <a:t>тыс.чел</a:t>
            </a:r>
            <a:r>
              <a:rPr lang="en-US" sz="2200" dirty="0" smtClean="0"/>
              <a:t>) </a:t>
            </a:r>
            <a:r>
              <a:rPr lang="ru-RU" sz="2200" dirty="0" smtClean="0"/>
              <a:t>научатся делать научно-исследовательские проекты, управлять проектами и разновозрастными командами</a:t>
            </a:r>
            <a:endParaRPr lang="ru-RU" sz="2200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200" b="1" dirty="0" smtClean="0"/>
              <a:t>Люди, имеющие опыт выполнения проектов</a:t>
            </a:r>
            <a:r>
              <a:rPr lang="ru-RU" sz="2200" dirty="0" smtClean="0"/>
              <a:t> со школьниками (Родители </a:t>
            </a:r>
            <a:r>
              <a:rPr lang="en-US" sz="2200" dirty="0" smtClean="0"/>
              <a:t>~</a:t>
            </a:r>
            <a:r>
              <a:rPr lang="ru-RU" sz="2200" dirty="0" smtClean="0"/>
              <a:t> 38600тыс.чел, педагоги-организаторы и </a:t>
            </a:r>
            <a:r>
              <a:rPr lang="ru-RU" sz="2200" dirty="0"/>
              <a:t>п</a:t>
            </a:r>
            <a:r>
              <a:rPr lang="ru-RU" sz="2200" dirty="0" smtClean="0"/>
              <a:t>едагоги </a:t>
            </a:r>
            <a:r>
              <a:rPr lang="ru-RU" sz="2200" dirty="0"/>
              <a:t>дополнительного </a:t>
            </a:r>
            <a:r>
              <a:rPr lang="ru-RU" sz="2200" dirty="0" smtClean="0"/>
              <a:t>образования </a:t>
            </a:r>
            <a:r>
              <a:rPr lang="en-US" sz="2200" dirty="0" smtClean="0"/>
              <a:t>~ 242 </a:t>
            </a:r>
            <a:r>
              <a:rPr lang="ru-RU" sz="2200" dirty="0" err="1" smtClean="0"/>
              <a:t>тыс.чел</a:t>
            </a:r>
            <a:r>
              <a:rPr lang="ru-RU" sz="2200" dirty="0" smtClean="0"/>
              <a:t>.) получат компетенции в предметной области</a:t>
            </a:r>
            <a:endParaRPr lang="ru-RU" sz="2200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200" b="1" dirty="0" smtClean="0"/>
              <a:t>Руководители организаций</a:t>
            </a:r>
            <a:r>
              <a:rPr lang="ru-RU" sz="2200" dirty="0" smtClean="0"/>
              <a:t>, заинтересованные в выполнении интересных проектов (руководители </a:t>
            </a:r>
            <a:r>
              <a:rPr lang="ru-RU" sz="2200" dirty="0"/>
              <a:t>муниципальных </a:t>
            </a:r>
            <a:r>
              <a:rPr lang="ru-RU" sz="2200" dirty="0" smtClean="0"/>
              <a:t>ресурсных центров 225,6тыс., библиотек </a:t>
            </a:r>
            <a:r>
              <a:rPr lang="en-US" sz="2200" dirty="0" smtClean="0"/>
              <a:t>~39</a:t>
            </a:r>
            <a:r>
              <a:rPr lang="ru-RU" sz="2200" dirty="0" smtClean="0"/>
              <a:t>тыс. и иных организаций) получат интересные проекты</a:t>
            </a:r>
            <a:endParaRPr lang="ru-RU" sz="2200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200" b="1" dirty="0" smtClean="0"/>
              <a:t>Школьники, студенты </a:t>
            </a:r>
            <a:r>
              <a:rPr lang="ru-RU" sz="2200" b="1" dirty="0"/>
              <a:t>и аспиранты </a:t>
            </a:r>
            <a:r>
              <a:rPr lang="ru-RU" sz="2200" b="1" dirty="0" smtClean="0"/>
              <a:t>ВУЗов</a:t>
            </a:r>
            <a:r>
              <a:rPr lang="ru-RU" sz="2200" dirty="0"/>
              <a:t> </a:t>
            </a:r>
            <a:r>
              <a:rPr lang="ru-RU" sz="2200" dirty="0" smtClean="0"/>
              <a:t>(</a:t>
            </a:r>
            <a:r>
              <a:rPr lang="en-US" sz="2200" dirty="0" smtClean="0"/>
              <a:t>~ </a:t>
            </a:r>
            <a:r>
              <a:rPr lang="ru-RU" sz="2200" dirty="0" smtClean="0"/>
              <a:t>1</a:t>
            </a:r>
            <a:r>
              <a:rPr lang="en-US" sz="2200" dirty="0" smtClean="0"/>
              <a:t>9300</a:t>
            </a:r>
            <a:r>
              <a:rPr lang="ru-RU" sz="2200" dirty="0" err="1" smtClean="0"/>
              <a:t>тыс.чел</a:t>
            </a:r>
            <a:r>
              <a:rPr lang="ru-RU" sz="2200" dirty="0" smtClean="0"/>
              <a:t>.) </a:t>
            </a:r>
            <a:r>
              <a:rPr lang="ru-RU" sz="2200" dirty="0"/>
              <a:t>начнут </a:t>
            </a:r>
            <a:r>
              <a:rPr lang="ru-RU" sz="2200" dirty="0" smtClean="0"/>
              <a:t>заниматься полезными интересными проектами с наставниками, имеющими нужные компетенции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200" b="1" dirty="0"/>
              <a:t>Сотрудники научных </a:t>
            </a:r>
            <a:r>
              <a:rPr lang="ru-RU" sz="2200" b="1" dirty="0" smtClean="0"/>
              <a:t>организаций </a:t>
            </a:r>
            <a:r>
              <a:rPr lang="en-US" sz="2200" dirty="0" smtClean="0"/>
              <a:t>(~4</a:t>
            </a:r>
            <a:r>
              <a:rPr lang="ru-RU" sz="2200" dirty="0" smtClean="0"/>
              <a:t>тыс.)</a:t>
            </a:r>
            <a:r>
              <a:rPr lang="ru-RU" sz="2200" b="1" dirty="0" smtClean="0"/>
              <a:t>, </a:t>
            </a:r>
            <a:r>
              <a:rPr lang="ru-RU" sz="2200" b="1" dirty="0"/>
              <a:t>высокотехнологичных и инновационных компаний </a:t>
            </a:r>
            <a:r>
              <a:rPr lang="ru-RU" sz="2200" dirty="0" smtClean="0"/>
              <a:t>(</a:t>
            </a:r>
            <a:r>
              <a:rPr lang="en-US" sz="2200" dirty="0" smtClean="0"/>
              <a:t>~ </a:t>
            </a:r>
            <a:r>
              <a:rPr lang="ru-RU" sz="2200" dirty="0" smtClean="0"/>
              <a:t>40тыс) получат новые идеи бизнеса и заинтересованных, ярких, ответственных сотрудников, умеющих выполнять сложные проекты</a:t>
            </a:r>
            <a:endParaRPr lang="ru-RU" sz="22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360926"/>
            <a:ext cx="11252138" cy="498598"/>
          </a:xfrm>
        </p:spPr>
        <p:txBody>
          <a:bodyPr/>
          <a:lstStyle/>
          <a:p>
            <a:r>
              <a:rPr lang="ru-RU" sz="3600" dirty="0">
                <a:solidFill>
                  <a:srgbClr val="00B050"/>
                </a:solidFill>
              </a:rPr>
              <a:t>Анализ рынка, целевые сегменты</a:t>
            </a:r>
          </a:p>
        </p:txBody>
      </p:sp>
    </p:spTree>
    <p:extLst>
      <p:ext uri="{BB962C8B-B14F-4D97-AF65-F5344CB8AC3E}">
        <p14:creationId xmlns:p14="http://schemas.microsoft.com/office/powerpoint/2010/main" val="16917851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75" y="782819"/>
            <a:ext cx="11252200" cy="40687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700" b="1" dirty="0">
                <a:solidFill>
                  <a:srgbClr val="00B050"/>
                </a:solidFill>
              </a:rPr>
              <a:t>880 </a:t>
            </a:r>
            <a:r>
              <a:rPr lang="ru-RU" sz="2700" b="1" dirty="0" smtClean="0">
                <a:solidFill>
                  <a:srgbClr val="00B050"/>
                </a:solidFill>
              </a:rPr>
              <a:t>человек</a:t>
            </a:r>
            <a:r>
              <a:rPr lang="ru-RU" sz="2700" dirty="0" smtClean="0"/>
              <a:t> </a:t>
            </a:r>
            <a:r>
              <a:rPr lang="ru-RU" sz="2700" dirty="0" smtClean="0"/>
              <a:t>приняли участие</a:t>
            </a:r>
            <a:br>
              <a:rPr lang="ru-RU" sz="2700" dirty="0" smtClean="0"/>
            </a:br>
            <a:r>
              <a:rPr lang="ru-RU" sz="2700" dirty="0" smtClean="0"/>
              <a:t>в </a:t>
            </a:r>
            <a:r>
              <a:rPr lang="ru-RU" sz="2700" dirty="0"/>
              <a:t>мероприятиях проекта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700" b="1" dirty="0">
                <a:solidFill>
                  <a:srgbClr val="00B050"/>
                </a:solidFill>
              </a:rPr>
              <a:t>150 </a:t>
            </a:r>
            <a:r>
              <a:rPr lang="ru-RU" sz="2700" b="1" dirty="0" smtClean="0">
                <a:solidFill>
                  <a:srgbClr val="00B050"/>
                </a:solidFill>
              </a:rPr>
              <a:t>человек</a:t>
            </a:r>
            <a:r>
              <a:rPr lang="ru-RU" sz="2700" dirty="0" smtClean="0">
                <a:solidFill>
                  <a:srgbClr val="00B050"/>
                </a:solidFill>
              </a:rPr>
              <a:t> </a:t>
            </a:r>
            <a:r>
              <a:rPr lang="ru-RU" sz="2700" dirty="0" smtClean="0"/>
              <a:t>получили услуги</a:t>
            </a:r>
            <a:br>
              <a:rPr lang="ru-RU" sz="2700" dirty="0" smtClean="0"/>
            </a:br>
            <a:r>
              <a:rPr lang="ru-RU" sz="2700" dirty="0" smtClean="0"/>
              <a:t>в </a:t>
            </a:r>
            <a:r>
              <a:rPr lang="ru-RU" sz="2700" dirty="0"/>
              <a:t>сфере </a:t>
            </a:r>
            <a:r>
              <a:rPr lang="ru-RU" sz="2700" dirty="0" smtClean="0"/>
              <a:t>образования, </a:t>
            </a:r>
            <a:r>
              <a:rPr lang="ru-RU" sz="2700" dirty="0"/>
              <a:t>просвещения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700" b="1" dirty="0">
                <a:solidFill>
                  <a:srgbClr val="00B050"/>
                </a:solidFill>
              </a:rPr>
              <a:t>31 </a:t>
            </a:r>
            <a:r>
              <a:rPr lang="ru-RU" sz="2700" b="1" dirty="0" smtClean="0">
                <a:solidFill>
                  <a:srgbClr val="00B050"/>
                </a:solidFill>
              </a:rPr>
              <a:t>проект </a:t>
            </a:r>
            <a:r>
              <a:rPr lang="ru-RU" sz="2700" dirty="0" smtClean="0"/>
              <a:t>реализован</a:t>
            </a:r>
            <a:br>
              <a:rPr lang="ru-RU" sz="2700" dirty="0" smtClean="0"/>
            </a:br>
            <a:r>
              <a:rPr lang="ru-RU" sz="2700" dirty="0" smtClean="0"/>
              <a:t>под </a:t>
            </a:r>
            <a:r>
              <a:rPr lang="ru-RU" sz="2700" dirty="0"/>
              <a:t>руководством наставников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700" b="1" dirty="0">
                <a:solidFill>
                  <a:srgbClr val="00B050"/>
                </a:solidFill>
              </a:rPr>
              <a:t>84 </a:t>
            </a:r>
            <a:r>
              <a:rPr lang="ru-RU" sz="2700" b="1" dirty="0" smtClean="0">
                <a:solidFill>
                  <a:srgbClr val="00B050"/>
                </a:solidFill>
              </a:rPr>
              <a:t>наставника </a:t>
            </a:r>
            <a:r>
              <a:rPr lang="ru-RU" sz="2700" dirty="0"/>
              <a:t>прошли </a:t>
            </a:r>
            <a:r>
              <a:rPr lang="ru-RU" sz="2700" dirty="0" smtClean="0"/>
              <a:t>обучение</a:t>
            </a:r>
            <a:br>
              <a:rPr lang="ru-RU" sz="2700" dirty="0" smtClean="0"/>
            </a:br>
            <a:r>
              <a:rPr lang="ru-RU" sz="2700" dirty="0" smtClean="0"/>
              <a:t>на </a:t>
            </a:r>
            <a:r>
              <a:rPr lang="ru-RU" sz="2700" dirty="0"/>
              <a:t>очном курсе школы наставников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700" b="1" dirty="0">
                <a:solidFill>
                  <a:srgbClr val="00B050"/>
                </a:solidFill>
              </a:rPr>
              <a:t>10 образовательных учреждений</a:t>
            </a:r>
            <a:r>
              <a:rPr lang="ru-RU" sz="2700" dirty="0"/>
              <a:t>, ученики которых реализовали и представили научно-исследовательский проект под руководством наставников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700" b="1" dirty="0">
                <a:solidFill>
                  <a:srgbClr val="00B050"/>
                </a:solidFill>
              </a:rPr>
              <a:t>68 презентаций проектов</a:t>
            </a:r>
            <a:r>
              <a:rPr lang="ru-RU" sz="2700" dirty="0"/>
              <a:t>, выполненных под руководством выпускников Школы наставников, представлены на новосибирских и региональных научных конференциях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189610"/>
            <a:ext cx="11252138" cy="553998"/>
          </a:xfr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600" dirty="0" smtClean="0">
                <a:solidFill>
                  <a:srgbClr val="00B050"/>
                </a:solidFill>
              </a:rPr>
              <a:t>Уже достигнутые результаты </a:t>
            </a:r>
            <a:r>
              <a:rPr lang="ru-RU" sz="3600" dirty="0">
                <a:solidFill>
                  <a:srgbClr val="00B050"/>
                </a:solidFill>
              </a:rPr>
              <a:t>проекта </a:t>
            </a:r>
          </a:p>
        </p:txBody>
      </p:sp>
      <p:pic>
        <p:nvPicPr>
          <p:cNvPr id="6" name="Picture 2" descr="C:\Users\User\YandexDisk\Фонд Образование\Наставничество\ШН Новосибирск\Фото\IMG_35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38" y="819236"/>
            <a:ext cx="5263661" cy="343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2700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75" y="1163517"/>
            <a:ext cx="11252200" cy="40687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700" b="1" dirty="0" smtClean="0"/>
              <a:t>Доработана методика</a:t>
            </a:r>
            <a:r>
              <a:rPr lang="ru-RU" sz="2700" dirty="0" smtClean="0"/>
              <a:t> </a:t>
            </a:r>
            <a:r>
              <a:rPr lang="ru-RU" sz="2700" dirty="0"/>
              <a:t>подготовки наставников </a:t>
            </a:r>
            <a:r>
              <a:rPr lang="ru-RU" sz="2700" dirty="0" smtClean="0"/>
              <a:t>научно-исследовательских проектов в области Химии, Биологии, </a:t>
            </a:r>
            <a:r>
              <a:rPr lang="ru-RU" sz="2700" dirty="0"/>
              <a:t>Квантовой физики, Цифровая </a:t>
            </a:r>
            <a:r>
              <a:rPr lang="ru-RU" sz="2700" dirty="0" err="1" smtClean="0"/>
              <a:t>гуманитаристики</a:t>
            </a:r>
            <a:r>
              <a:rPr lang="ru-RU" sz="2700" dirty="0" smtClean="0"/>
              <a:t> и </a:t>
            </a:r>
            <a:r>
              <a:rPr lang="ru-RU" sz="2700" dirty="0" err="1" smtClean="0"/>
              <a:t>Нейротехнологий</a:t>
            </a:r>
            <a:r>
              <a:rPr lang="ru-RU" sz="2700" dirty="0" smtClean="0"/>
              <a:t> </a:t>
            </a:r>
            <a:endParaRPr lang="ru-RU" sz="2700" dirty="0"/>
          </a:p>
          <a:p>
            <a:pPr>
              <a:spcBef>
                <a:spcPts val="0"/>
              </a:spcBef>
            </a:pPr>
            <a:r>
              <a:rPr lang="ru-RU" sz="2700" dirty="0" smtClean="0"/>
              <a:t>Подготовлено не менее 125 </a:t>
            </a:r>
            <a:r>
              <a:rPr lang="ru-RU" sz="2700" dirty="0"/>
              <a:t>квалифицированных </a:t>
            </a:r>
            <a:r>
              <a:rPr lang="ru-RU" sz="2700" dirty="0" smtClean="0"/>
              <a:t>наставников, </a:t>
            </a:r>
            <a:r>
              <a:rPr lang="ru-RU" sz="2700" dirty="0"/>
              <a:t>способных работать со школьниками и </a:t>
            </a:r>
            <a:r>
              <a:rPr lang="ru-RU" sz="2700" dirty="0" smtClean="0"/>
              <a:t>студентами, имеющими:</a:t>
            </a:r>
          </a:p>
          <a:p>
            <a:pPr lvl="1">
              <a:spcBef>
                <a:spcPts val="0"/>
              </a:spcBef>
            </a:pPr>
            <a:r>
              <a:rPr lang="ru-RU" dirty="0"/>
              <a:t>Научно-исследовательское, творческое, логическое, критическое и проектное мышление</a:t>
            </a:r>
          </a:p>
          <a:p>
            <a:pPr lvl="1">
              <a:spcBef>
                <a:spcPts val="0"/>
              </a:spcBef>
            </a:pPr>
            <a:r>
              <a:rPr lang="ru-RU" dirty="0"/>
              <a:t>Лидерские, коммуникативные, личностные и профессиональные компетенции</a:t>
            </a:r>
          </a:p>
          <a:p>
            <a:pPr lvl="1">
              <a:spcBef>
                <a:spcPts val="0"/>
              </a:spcBef>
            </a:pPr>
            <a:r>
              <a:rPr lang="ru-RU" dirty="0"/>
              <a:t>Умение думать </a:t>
            </a:r>
            <a:r>
              <a:rPr lang="ru-RU" dirty="0" smtClean="0"/>
              <a:t>и решать научно-исследовательские задачи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ru-RU" sz="2700" dirty="0" smtClean="0"/>
              <a:t>Проведено 2 и более образовательных программ, объединяющих </a:t>
            </a:r>
            <a:r>
              <a:rPr lang="ru-RU" sz="2700" dirty="0"/>
              <a:t>школьников, студентов и </a:t>
            </a:r>
            <a:r>
              <a:rPr lang="ru-RU" sz="2700" dirty="0" smtClean="0"/>
              <a:t>наставников-предпринимателей</a:t>
            </a:r>
          </a:p>
          <a:p>
            <a:pPr>
              <a:spcBef>
                <a:spcPts val="0"/>
              </a:spcBef>
            </a:pPr>
            <a:r>
              <a:rPr lang="ru-RU" sz="2700" dirty="0" smtClean="0"/>
              <a:t>Проведено </a:t>
            </a:r>
            <a:r>
              <a:rPr lang="ru-RU" sz="2700" dirty="0"/>
              <a:t>сопровождение наставников, экспертиза </a:t>
            </a:r>
            <a:r>
              <a:rPr lang="ru-RU" sz="2700" dirty="0" smtClean="0"/>
              <a:t>школьных проектов и продвижение </a:t>
            </a:r>
            <a:r>
              <a:rPr lang="ru-RU" sz="2700" dirty="0"/>
              <a:t>научно-исследовательских </a:t>
            </a:r>
            <a:r>
              <a:rPr lang="ru-RU" sz="2700" dirty="0" smtClean="0"/>
              <a:t>проектов</a:t>
            </a:r>
          </a:p>
          <a:p>
            <a:pPr>
              <a:spcBef>
                <a:spcPts val="0"/>
              </a:spcBef>
            </a:pPr>
            <a:r>
              <a:rPr lang="ru-RU" sz="2700" dirty="0" smtClean="0"/>
              <a:t>Осуществлено участие проектов и наставников в конкурсах</a:t>
            </a:r>
            <a:endParaRPr lang="ru-RU" sz="2700" dirty="0"/>
          </a:p>
          <a:p>
            <a:pPr>
              <a:spcBef>
                <a:spcPts val="0"/>
              </a:spcBef>
            </a:pP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271671"/>
            <a:ext cx="11252138" cy="553998"/>
          </a:xfr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600" b="1" dirty="0" smtClean="0">
                <a:solidFill>
                  <a:srgbClr val="00B050"/>
                </a:solidFill>
              </a:rPr>
              <a:t>ОЖИДАЕМЫЕ </a:t>
            </a:r>
            <a:r>
              <a:rPr lang="ru-RU" sz="3600" b="1" dirty="0">
                <a:solidFill>
                  <a:srgbClr val="00B050"/>
                </a:solidFill>
              </a:rPr>
              <a:t>результаты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28880770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doEKL.2RgQHQalDTXZn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W1kh1xM9YISgid6L0Cw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W1kh1xM9YISgid6L0Cw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d7rzmJL6jrXQhwKjXa0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Tk1I4QkGtFW2db9u1K7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XSTtF6ODYyeQSvvdB07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AAd4xmsVRNTwv8wQhXZ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U4nPkygi0QBUhgZ.sx0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PKLxkqHztSX7Oj2Wrus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ozeD2LNBonTcNaAMPDD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xGrau2RwJYwraYLuk4E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_DvHly8Fx7_eykMmQkb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bSWA7_wUtN.tTyrdQP2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D553yf2KIW7nsbg_Tw9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X.il3CqsxZ5Lt1rFBv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RcwSga_ySjofpVt8Zz3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_J2MrTPweYmQPbQpW5t8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dQ3ePIdt9kATCIOZ6Bi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tWMpU5Y9ay8OCpAMKH.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01S6d6NaWxwiv1sTEb5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ChfdGjUuDZ_6FtbH1lI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aP__09mM8TAhp0ZjCyX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.iCDYFvkK7VyaWxcGQ.T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8V4JGhE6sBUZnTSSmLKG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btJwZb4Ps86O_0Dl9sl4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Z4tYyORtm6KuGgf2dyK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_CUu.q2fDo6NkTwmL5M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h9EZJ7Ika.13lLpRV4i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_CUu.q2fDo6NkTwmL5M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h9EZJ7Ika.13lLpRV4i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JrVWiiXj3VfdDiAwYd9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yl6OPGtv3aRymkbv12cQ"/>
</p:tagLst>
</file>

<file path=ppt/theme/theme1.xml><?xml version="1.0" encoding="utf-8"?>
<a:theme xmlns:a="http://schemas.openxmlformats.org/drawingml/2006/main" name="Office Theme">
  <a:themeElements>
    <a:clrScheme name="Починок_New">
      <a:dk1>
        <a:srgbClr val="1C1F26"/>
      </a:dk1>
      <a:lt1>
        <a:sysClr val="window" lastClr="FFFFFF"/>
      </a:lt1>
      <a:dk2>
        <a:srgbClr val="1C1F26"/>
      </a:dk2>
      <a:lt2>
        <a:srgbClr val="E7E6E6"/>
      </a:lt2>
      <a:accent1>
        <a:srgbClr val="D6AE7B"/>
      </a:accent1>
      <a:accent2>
        <a:srgbClr val="C8CBD2"/>
      </a:accent2>
      <a:accent3>
        <a:srgbClr val="AFBBC7"/>
      </a:accent3>
      <a:accent4>
        <a:srgbClr val="657181"/>
      </a:accent4>
      <a:accent5>
        <a:srgbClr val="40BBB1"/>
      </a:accent5>
      <a:accent6>
        <a:srgbClr val="3D9C23"/>
      </a:accent6>
      <a:hlink>
        <a:srgbClr val="00B0F0"/>
      </a:hlink>
      <a:folHlink>
        <a:srgbClr val="0070C0"/>
      </a:folHlink>
    </a:clrScheme>
    <a:fontScheme name="Sberbank HR 1">
      <a:majorFont>
        <a:latin typeface="Calibri Light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lIns="0" tIns="0" rIns="0" bIns="0">
        <a:spAutoFit/>
      </a:bodyPr>
      <a:lstStyle>
        <a:defPPr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397347</TotalTime>
  <Words>1362</Words>
  <Application>Microsoft Office PowerPoint</Application>
  <PresentationFormat>Произвольный</PresentationFormat>
  <Paragraphs>138</Paragraphs>
  <Slides>18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Office Theme</vt:lpstr>
      <vt:lpstr>Тема Office</vt:lpstr>
      <vt:lpstr>Слайд think-cell</vt:lpstr>
      <vt:lpstr>Паспорт проекта  «Межрегиональная Школа наставников научно-исследовательской деятельности школьников»     https://idea.asi.ru/improject-46/ideas/2646 </vt:lpstr>
      <vt:lpstr>Александр Васенёв.</vt:lpstr>
      <vt:lpstr>Какую проблему решает проект ? В чем ее актуальность? Каков масштаб проблемы?</vt:lpstr>
      <vt:lpstr>Какое желаемое состояние мы планируем достичь реализацией проекта? Проблема, переформулированная в позитивном ключе.</vt:lpstr>
      <vt:lpstr>Краткое описание предлагаемого решения. </vt:lpstr>
      <vt:lpstr>Научные организации Аспиранты, научные сотрудники, лабораторные площадки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«Межрегиональная Школа наставников научно-исследовательской деятельности школьников»   https://idea.asi.ru/improject-46/ideas/2646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 island</dc:creator>
  <cp:lastModifiedBy>Александр Васенёв</cp:lastModifiedBy>
  <cp:revision>2414</cp:revision>
  <dcterms:created xsi:type="dcterms:W3CDTF">2015-08-29T06:24:16Z</dcterms:created>
  <dcterms:modified xsi:type="dcterms:W3CDTF">2020-09-24T16:53:16Z</dcterms:modified>
</cp:coreProperties>
</file>