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drawings/drawing7.xml" ContentType="application/vnd.openxmlformats-officedocument.drawingml.chartshapes+xml"/>
  <Override PartName="/ppt/charts/chart21.xml" ContentType="application/vnd.openxmlformats-officedocument.drawingml.chart+xml"/>
  <Override PartName="/ppt/drawings/drawing8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9.xml" ContentType="application/vnd.openxmlformats-officedocument.drawingml.chartshapes+xml"/>
  <Override PartName="/ppt/charts/chart26.xml" ContentType="application/vnd.openxmlformats-officedocument.drawingml.chart+xml"/>
  <Override PartName="/ppt/drawings/drawing10.xml" ContentType="application/vnd.openxmlformats-officedocument.drawingml.chartshapes+xml"/>
  <Override PartName="/ppt/charts/chart27.xml" ContentType="application/vnd.openxmlformats-officedocument.drawingml.chart+xml"/>
  <Override PartName="/ppt/drawings/drawing1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28.xml" ContentType="application/vnd.openxmlformats-officedocument.drawingml.chart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913" r:id="rId2"/>
  </p:sldMasterIdLst>
  <p:notesMasterIdLst>
    <p:notesMasterId r:id="rId59"/>
  </p:notesMasterIdLst>
  <p:handoutMasterIdLst>
    <p:handoutMasterId r:id="rId60"/>
  </p:handoutMasterIdLst>
  <p:sldIdLst>
    <p:sldId id="1339" r:id="rId3"/>
    <p:sldId id="1381" r:id="rId4"/>
    <p:sldId id="1380" r:id="rId5"/>
    <p:sldId id="1357" r:id="rId6"/>
    <p:sldId id="1369" r:id="rId7"/>
    <p:sldId id="1335" r:id="rId8"/>
    <p:sldId id="1358" r:id="rId9"/>
    <p:sldId id="1378" r:id="rId10"/>
    <p:sldId id="1382" r:id="rId11"/>
    <p:sldId id="1373" r:id="rId12"/>
    <p:sldId id="1366" r:id="rId13"/>
    <p:sldId id="1364" r:id="rId14"/>
    <p:sldId id="1342" r:id="rId15"/>
    <p:sldId id="1384" r:id="rId16"/>
    <p:sldId id="1289" r:id="rId17"/>
    <p:sldId id="1334" r:id="rId18"/>
    <p:sldId id="1387" r:id="rId19"/>
    <p:sldId id="1379" r:id="rId20"/>
    <p:sldId id="1329" r:id="rId21"/>
    <p:sldId id="1350" r:id="rId22"/>
    <p:sldId id="1318" r:id="rId23"/>
    <p:sldId id="1336" r:id="rId24"/>
    <p:sldId id="1351" r:id="rId25"/>
    <p:sldId id="1337" r:id="rId26"/>
    <p:sldId id="1349" r:id="rId27"/>
    <p:sldId id="1355" r:id="rId28"/>
    <p:sldId id="1338" r:id="rId29"/>
    <p:sldId id="1372" r:id="rId30"/>
    <p:sldId id="1383" r:id="rId31"/>
    <p:sldId id="1375" r:id="rId32"/>
    <p:sldId id="1374" r:id="rId33"/>
    <p:sldId id="1385" r:id="rId34"/>
    <p:sldId id="1376" r:id="rId35"/>
    <p:sldId id="1314" r:id="rId36"/>
    <p:sldId id="1386" r:id="rId37"/>
    <p:sldId id="1120" r:id="rId38"/>
    <p:sldId id="1352" r:id="rId39"/>
    <p:sldId id="1298" r:id="rId40"/>
    <p:sldId id="1299" r:id="rId41"/>
    <p:sldId id="1332" r:id="rId42"/>
    <p:sldId id="1377" r:id="rId43"/>
    <p:sldId id="1315" r:id="rId44"/>
    <p:sldId id="1319" r:id="rId45"/>
    <p:sldId id="1320" r:id="rId46"/>
    <p:sldId id="1302" r:id="rId47"/>
    <p:sldId id="1307" r:id="rId48"/>
    <p:sldId id="1308" r:id="rId49"/>
    <p:sldId id="1287" r:id="rId50"/>
    <p:sldId id="1288" r:id="rId51"/>
    <p:sldId id="1343" r:id="rId52"/>
    <p:sldId id="1344" r:id="rId53"/>
    <p:sldId id="1345" r:id="rId54"/>
    <p:sldId id="1346" r:id="rId55"/>
    <p:sldId id="1330" r:id="rId56"/>
    <p:sldId id="1333" r:id="rId57"/>
    <p:sldId id="1371" r:id="rId58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3F3"/>
    <a:srgbClr val="E9E937"/>
    <a:srgbClr val="FAFA7A"/>
    <a:srgbClr val="66FFFF"/>
    <a:srgbClr val="0000FF"/>
    <a:srgbClr val="A46DCD"/>
    <a:srgbClr val="00CC00"/>
    <a:srgbClr val="FF0066"/>
    <a:srgbClr val="CC33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6449" autoAdjust="0"/>
  </p:normalViewPr>
  <p:slideViewPr>
    <p:cSldViewPr>
      <p:cViewPr varScale="1">
        <p:scale>
          <a:sx n="134" d="100"/>
          <a:sy n="134" d="100"/>
        </p:scale>
        <p:origin x="63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3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19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414423486996155"/>
          <c:y val="1.9958354614387445E-2"/>
          <c:w val="0.51585576513003928"/>
          <c:h val="0.958056620108344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1.5065807923523586E-3"/>
                  <c:y val="1.330556974292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88-4422-AB75-1AA51FA0BB88}"/>
                </c:ext>
              </c:extLst>
            </c:dLbl>
            <c:dLbl>
              <c:idx val="1"/>
              <c:layout>
                <c:manualLayout>
                  <c:x val="1.5065807923523586E-3"/>
                  <c:y val="1.663196217865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88-4422-AB75-1AA51FA0BB88}"/>
                </c:ext>
              </c:extLst>
            </c:dLbl>
            <c:dLbl>
              <c:idx val="2"/>
              <c:layout>
                <c:manualLayout>
                  <c:x val="6.0263231694094414E-3"/>
                  <c:y val="2.6611139485849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88-4422-AB75-1AA51FA0BB88}"/>
                </c:ext>
              </c:extLst>
            </c:dLbl>
            <c:dLbl>
              <c:idx val="3"/>
              <c:layout>
                <c:manualLayout>
                  <c:x val="3.0131615847047211E-3"/>
                  <c:y val="1.330556974292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88-4422-AB75-1AA51FA0BB88}"/>
                </c:ext>
              </c:extLst>
            </c:dLbl>
            <c:dLbl>
              <c:idx val="4"/>
              <c:layout>
                <c:manualLayout>
                  <c:x val="0"/>
                  <c:y val="2.3284747050118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88-4422-AB75-1AA51FA0BB88}"/>
                </c:ext>
              </c:extLst>
            </c:dLbl>
            <c:dLbl>
              <c:idx val="5"/>
              <c:layout>
                <c:manualLayout>
                  <c:x val="0"/>
                  <c:y val="2.993753192158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88-4422-AB75-1AA51FA0BB88}"/>
                </c:ext>
              </c:extLst>
            </c:dLbl>
            <c:dLbl>
              <c:idx val="6"/>
              <c:layout>
                <c:manualLayout>
                  <c:x val="0"/>
                  <c:y val="1.9958354614387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88-4422-AB75-1AA51FA0BB88}"/>
                </c:ext>
              </c:extLst>
            </c:dLbl>
            <c:dLbl>
              <c:idx val="7"/>
              <c:layout>
                <c:manualLayout>
                  <c:x val="0"/>
                  <c:y val="1.501489433902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88-4422-AB75-1AA51FA0B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Регистр аневризмы аорты</c:v>
                </c:pt>
                <c:pt idx="1">
                  <c:v>Регистр больных после РЧА </c:v>
                </c:pt>
                <c:pt idx="2">
                  <c:v>Регистр больных после имплантации ЭКС</c:v>
                </c:pt>
                <c:pt idx="3">
                  <c:v>Регистр атеросклероза ветвей дуги аорты</c:v>
                </c:pt>
                <c:pt idx="4">
                  <c:v>Регистр ППС</c:v>
                </c:pt>
                <c:pt idx="5">
                  <c:v>Регистр ХСН </c:v>
                </c:pt>
                <c:pt idx="6">
                  <c:v>Регистр фибрилляции предсердий</c:v>
                </c:pt>
                <c:pt idx="7">
                  <c:v>Регистр ВПС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440</c:v>
                </c:pt>
                <c:pt idx="1">
                  <c:v>688</c:v>
                </c:pt>
                <c:pt idx="2">
                  <c:v>1715</c:v>
                </c:pt>
                <c:pt idx="3">
                  <c:v>2289</c:v>
                </c:pt>
                <c:pt idx="4">
                  <c:v>3590</c:v>
                </c:pt>
                <c:pt idx="5">
                  <c:v>6681</c:v>
                </c:pt>
                <c:pt idx="6">
                  <c:v>7136</c:v>
                </c:pt>
                <c:pt idx="7">
                  <c:v>6547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88-4422-AB75-1AA51FA0BB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6"/>
              <c:layout>
                <c:manualLayout>
                  <c:x val="-5.6893320097051413E-3"/>
                  <c:y val="-1.7907046916462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B9-4D80-A3AA-0B901A7B5E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Регистр аневризмы аорты</c:v>
                </c:pt>
                <c:pt idx="1">
                  <c:v>Регистр больных после РЧА </c:v>
                </c:pt>
                <c:pt idx="2">
                  <c:v>Регистр больных после имплантации ЭКС</c:v>
                </c:pt>
                <c:pt idx="3">
                  <c:v>Регистр атеросклероза ветвей дуги аорты</c:v>
                </c:pt>
                <c:pt idx="4">
                  <c:v>Регистр ППС</c:v>
                </c:pt>
                <c:pt idx="5">
                  <c:v>Регистр ХСН </c:v>
                </c:pt>
                <c:pt idx="6">
                  <c:v>Регистр фибрилляции предсердий</c:v>
                </c:pt>
                <c:pt idx="7">
                  <c:v>Регистр ВПС 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486</c:v>
                </c:pt>
                <c:pt idx="1">
                  <c:v>785</c:v>
                </c:pt>
                <c:pt idx="2">
                  <c:v>1823</c:v>
                </c:pt>
                <c:pt idx="3">
                  <c:v>2966</c:v>
                </c:pt>
                <c:pt idx="4">
                  <c:v>3843</c:v>
                </c:pt>
                <c:pt idx="5">
                  <c:v>7030</c:v>
                </c:pt>
                <c:pt idx="6">
                  <c:v>7596</c:v>
                </c:pt>
                <c:pt idx="7">
                  <c:v>8112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088-4422-AB75-1AA51FA0B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333440"/>
        <c:axId val="182334976"/>
      </c:barChart>
      <c:catAx>
        <c:axId val="182333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0" baseline="0">
                <a:latin typeface="Arial Narrow" panose="020B0606020202030204" pitchFamily="34" charset="0"/>
              </a:defRPr>
            </a:pPr>
            <a:endParaRPr lang="ru-RU"/>
          </a:p>
        </c:txPr>
        <c:crossAx val="182334976"/>
        <c:crosses val="autoZero"/>
        <c:auto val="1"/>
        <c:lblAlgn val="ctr"/>
        <c:lblOffset val="100"/>
        <c:noMultiLvlLbl val="0"/>
      </c:catAx>
      <c:valAx>
        <c:axId val="182334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2333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72590037421837E-2"/>
          <c:y val="4.9863137364113901E-2"/>
          <c:w val="0.91146489595103453"/>
          <c:h val="0.58668567870253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Среднее время перевода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558398831901349E-3"/>
                  <c:y val="-7.18289024232639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6A-4F8A-8D2A-8FFDFF9A8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9 мес. 2013</c:v>
                </c:pt>
                <c:pt idx="1">
                  <c:v>9 мес. 2014</c:v>
                </c:pt>
                <c:pt idx="2">
                  <c:v>9 мес. 2015</c:v>
                </c:pt>
                <c:pt idx="3">
                  <c:v>9 мес. 2016</c:v>
                </c:pt>
                <c:pt idx="4">
                  <c:v>9 мес. 2017</c:v>
                </c:pt>
                <c:pt idx="5">
                  <c:v>9 мес. 2018</c:v>
                </c:pt>
                <c:pt idx="6">
                  <c:v>9 мес. 2019</c:v>
                </c:pt>
                <c:pt idx="7">
                  <c:v>9 мес. 2020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17.3</c:v>
                </c:pt>
                <c:pt idx="1">
                  <c:v>17</c:v>
                </c:pt>
                <c:pt idx="2">
                  <c:v>13.9</c:v>
                </c:pt>
                <c:pt idx="3">
                  <c:v>10.5</c:v>
                </c:pt>
                <c:pt idx="4">
                  <c:v>10.4</c:v>
                </c:pt>
                <c:pt idx="5">
                  <c:v>9</c:v>
                </c:pt>
                <c:pt idx="6">
                  <c:v>3.5</c:v>
                </c:pt>
                <c:pt idx="7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6A-4F8A-8D2A-8FFDFF9A88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ОКС с подъемом 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9 мес. 2013</c:v>
                </c:pt>
                <c:pt idx="1">
                  <c:v>9 мес. 2014</c:v>
                </c:pt>
                <c:pt idx="2">
                  <c:v>9 мес. 2015</c:v>
                </c:pt>
                <c:pt idx="3">
                  <c:v>9 мес. 2016</c:v>
                </c:pt>
                <c:pt idx="4">
                  <c:v>9 мес. 2017</c:v>
                </c:pt>
                <c:pt idx="5">
                  <c:v>9 мес. 2018</c:v>
                </c:pt>
                <c:pt idx="6">
                  <c:v>9 мес. 2019</c:v>
                </c:pt>
                <c:pt idx="7">
                  <c:v>9 мес. 2020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14.5</c:v>
                </c:pt>
                <c:pt idx="1">
                  <c:v>17.100000000000001</c:v>
                </c:pt>
                <c:pt idx="2">
                  <c:v>13.2</c:v>
                </c:pt>
                <c:pt idx="3">
                  <c:v>10.4</c:v>
                </c:pt>
                <c:pt idx="4">
                  <c:v>9.9</c:v>
                </c:pt>
                <c:pt idx="5">
                  <c:v>8.7000000000000011</c:v>
                </c:pt>
                <c:pt idx="6">
                  <c:v>3.9</c:v>
                </c:pt>
                <c:pt idx="7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6A-4F8A-8D2A-8FFDFF9A88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ОКС без подъема 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9 мес. 2013</c:v>
                </c:pt>
                <c:pt idx="1">
                  <c:v>9 мес. 2014</c:v>
                </c:pt>
                <c:pt idx="2">
                  <c:v>9 мес. 2015</c:v>
                </c:pt>
                <c:pt idx="3">
                  <c:v>9 мес. 2016</c:v>
                </c:pt>
                <c:pt idx="4">
                  <c:v>9 мес. 2017</c:v>
                </c:pt>
                <c:pt idx="5">
                  <c:v>9 мес. 2018</c:v>
                </c:pt>
                <c:pt idx="6">
                  <c:v>9 мес. 2019</c:v>
                </c:pt>
                <c:pt idx="7">
                  <c:v>9 мес. 2020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18.100000000000001</c:v>
                </c:pt>
                <c:pt idx="1">
                  <c:v>16.899999999999999</c:v>
                </c:pt>
                <c:pt idx="2">
                  <c:v>14.6</c:v>
                </c:pt>
                <c:pt idx="3">
                  <c:v>10.6</c:v>
                </c:pt>
                <c:pt idx="4">
                  <c:v>11.1</c:v>
                </c:pt>
                <c:pt idx="5">
                  <c:v>9.4</c:v>
                </c:pt>
                <c:pt idx="6">
                  <c:v>2.6</c:v>
                </c:pt>
                <c:pt idx="7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6A-4F8A-8D2A-8FFDFF9A88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9955584"/>
        <c:axId val="179957120"/>
      </c:barChart>
      <c:catAx>
        <c:axId val="17995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957120"/>
        <c:crosses val="autoZero"/>
        <c:auto val="1"/>
        <c:lblAlgn val="ctr"/>
        <c:lblOffset val="100"/>
        <c:noMultiLvlLbl val="0"/>
      </c:catAx>
      <c:valAx>
        <c:axId val="17995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955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022531394816821E-3"/>
          <c:y val="0.76901326439919648"/>
          <c:w val="0.98218818436369559"/>
          <c:h val="0.20943828661894778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33333333333332E-2"/>
          <c:y val="0.16443389006159809"/>
          <c:w val="0.97916667771899124"/>
          <c:h val="0.708434659523427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Инфаркт миокарда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diamond"/>
            <c:size val="8"/>
            <c:spPr>
              <a:ln w="57150"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3.2239984339298228E-2"/>
                  <c:y val="-6.8950929320610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C7-41AC-9421-5C4466129CB3}"/>
                </c:ext>
              </c:extLst>
            </c:dLbl>
            <c:dLbl>
              <c:idx val="1"/>
              <c:layout>
                <c:manualLayout>
                  <c:x val="-2.9462093090988573E-2"/>
                  <c:y val="-8.3991182049731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C7-41AC-9421-5C4466129CB3}"/>
                </c:ext>
              </c:extLst>
            </c:dLbl>
            <c:dLbl>
              <c:idx val="2"/>
              <c:layout>
                <c:manualLayout>
                  <c:x val="-3.501774295971348E-2"/>
                  <c:y val="-8.6571913820275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C7-41AC-9421-5C4466129CB3}"/>
                </c:ext>
              </c:extLst>
            </c:dLbl>
            <c:dLbl>
              <c:idx val="3"/>
              <c:layout>
                <c:manualLayout>
                  <c:x val="-3.552027005161347E-2"/>
                  <c:y val="-7.7458986038588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C7-41AC-9421-5C4466129CB3}"/>
                </c:ext>
              </c:extLst>
            </c:dLbl>
            <c:dLbl>
              <c:idx val="4"/>
              <c:layout>
                <c:manualLayout>
                  <c:x val="-3.7795501580128732E-2"/>
                  <c:y val="-5.3910933764561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C7-41AC-9421-5C4466129CB3}"/>
                </c:ext>
              </c:extLst>
            </c:dLbl>
            <c:dLbl>
              <c:idx val="5"/>
              <c:layout>
                <c:manualLayout>
                  <c:x val="-2.7186861562473307E-2"/>
                  <c:y val="-7.0241423792418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C7-41AC-9421-5C4466129CB3}"/>
                </c:ext>
              </c:extLst>
            </c:dLbl>
            <c:dLbl>
              <c:idx val="6"/>
              <c:layout>
                <c:manualLayout>
                  <c:x val="-3.0053215616350881E-2"/>
                  <c:y val="-6.4313841671912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C7-41AC-9421-5C4466129C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22.1</c:v>
                </c:pt>
                <c:pt idx="1">
                  <c:v>22.2</c:v>
                </c:pt>
                <c:pt idx="2">
                  <c:v>20.5</c:v>
                </c:pt>
                <c:pt idx="3">
                  <c:v>20.8</c:v>
                </c:pt>
                <c:pt idx="4">
                  <c:v>20.399999999999999</c:v>
                </c:pt>
                <c:pt idx="5">
                  <c:v>18.899999999999999</c:v>
                </c:pt>
                <c:pt idx="6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38A-4B69-8BE1-045BC5156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149440"/>
        <c:axId val="179171712"/>
      </c:lineChart>
      <c:catAx>
        <c:axId val="17914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171712"/>
        <c:crosses val="autoZero"/>
        <c:auto val="1"/>
        <c:lblAlgn val="ctr"/>
        <c:lblOffset val="100"/>
        <c:noMultiLvlLbl val="0"/>
      </c:catAx>
      <c:valAx>
        <c:axId val="179171712"/>
        <c:scaling>
          <c:orientation val="minMax"/>
          <c:max val="30"/>
          <c:min val="10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179149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476278440062537"/>
          <c:y val="0.59813158620235607"/>
          <c:w val="0.38211714438350047"/>
          <c:h val="8.462099890135664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242533016661334E-2"/>
          <c:y val="2.5517935444610507E-2"/>
          <c:w val="0.91850192522220531"/>
          <c:h val="0.77549163227952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spPr>
            <a:ln w="57150">
              <a:solidFill>
                <a:srgbClr val="0000FF"/>
              </a:solidFill>
            </a:ln>
          </c:spPr>
          <c:marker>
            <c:symbol val="diamond"/>
            <c:size val="8"/>
            <c:spPr>
              <a:ln w="57150">
                <a:solidFill>
                  <a:srgbClr val="0000FF"/>
                </a:solidFill>
              </a:ln>
            </c:spPr>
          </c:marker>
          <c:dLbls>
            <c:dLbl>
              <c:idx val="0"/>
              <c:layout>
                <c:manualLayout>
                  <c:x val="-3.9694704521524002E-2"/>
                  <c:y val="4.8991470083570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DA-4922-8955-984052F934DB}"/>
                </c:ext>
              </c:extLst>
            </c:dLbl>
            <c:dLbl>
              <c:idx val="1"/>
              <c:layout>
                <c:manualLayout>
                  <c:x val="-4.2675690901600914E-2"/>
                  <c:y val="4.6541896579391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DA-4922-8955-984052F934DB}"/>
                </c:ext>
              </c:extLst>
            </c:dLbl>
            <c:dLbl>
              <c:idx val="2"/>
              <c:layout>
                <c:manualLayout>
                  <c:x val="-5.5190155862721427E-2"/>
                  <c:y val="4.4092323075214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DA-4922-8955-984052F934DB}"/>
                </c:ext>
              </c:extLst>
            </c:dLbl>
            <c:dLbl>
              <c:idx val="3"/>
              <c:layout>
                <c:manualLayout>
                  <c:x val="-4.1171187468845655E-2"/>
                  <c:y val="3.1844455554321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DA-4922-8955-984052F934DB}"/>
                </c:ext>
              </c:extLst>
            </c:dLbl>
            <c:dLbl>
              <c:idx val="4"/>
              <c:layout>
                <c:manualLayout>
                  <c:x val="-4.5712841149411848E-2"/>
                  <c:y val="4.6541896579391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DA-4922-8955-984052F934DB}"/>
                </c:ext>
              </c:extLst>
            </c:dLbl>
            <c:dLbl>
              <c:idx val="5"/>
              <c:layout>
                <c:manualLayout>
                  <c:x val="-4.1862337615603533E-2"/>
                  <c:y val="4.48205955094079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575,7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1DA-4922-8955-984052F934DB}"/>
                </c:ext>
              </c:extLst>
            </c:dLbl>
            <c:dLbl>
              <c:idx val="6"/>
              <c:layout>
                <c:manualLayout>
                  <c:x val="-2.9865346899852492E-2"/>
                  <c:y val="4.529991774973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DA-4922-8955-984052F934DB}"/>
                </c:ext>
              </c:extLst>
            </c:dLbl>
            <c:dLbl>
              <c:idx val="7"/>
              <c:layout>
                <c:manualLayout>
                  <c:x val="-3.4276152434416673E-2"/>
                  <c:y val="4.5801449633912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2B-42BC-B001-130EBD946302}"/>
                </c:ext>
              </c:extLst>
            </c:dLbl>
            <c:dLbl>
              <c:idx val="8"/>
              <c:layout>
                <c:manualLayout>
                  <c:x val="-2.9991633380114634E-2"/>
                  <c:y val="-2.7480869780347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2B-42BC-B001-130EBD946302}"/>
                </c:ext>
              </c:extLst>
            </c:dLbl>
            <c:dLbl>
              <c:idx val="9"/>
              <c:layout>
                <c:manualLayout>
                  <c:x val="-2.7135287343913218E-2"/>
                  <c:y val="4.2748019658318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575,7*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12B-42BC-B001-130EBD9463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806.4</c:v>
                </c:pt>
                <c:pt idx="1">
                  <c:v>753</c:v>
                </c:pt>
                <c:pt idx="2">
                  <c:v>737.1</c:v>
                </c:pt>
                <c:pt idx="3">
                  <c:v>698.1</c:v>
                </c:pt>
                <c:pt idx="4">
                  <c:v>653.9</c:v>
                </c:pt>
                <c:pt idx="5">
                  <c:v>635.29999999999995</c:v>
                </c:pt>
                <c:pt idx="6">
                  <c:v>616.4</c:v>
                </c:pt>
                <c:pt idx="7">
                  <c:v>587.6</c:v>
                </c:pt>
                <c:pt idx="8">
                  <c:v>583.1</c:v>
                </c:pt>
                <c:pt idx="9">
                  <c:v>575.70000000000005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1DA-4922-8955-984052F934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ПФО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ymbol val="square"/>
            <c:size val="6"/>
            <c:spPr>
              <a:ln w="57150"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3.654498849477205E-2"/>
                  <c:y val="-3.91931760668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DA-4922-8955-984052F934DB}"/>
                </c:ext>
              </c:extLst>
            </c:dLbl>
            <c:dLbl>
              <c:idx val="1"/>
              <c:layout>
                <c:manualLayout>
                  <c:x val="-1.9066950519011461E-2"/>
                  <c:y val="-4.6541896579391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DA-4922-8955-984052F934DB}"/>
                </c:ext>
              </c:extLst>
            </c:dLbl>
            <c:dLbl>
              <c:idx val="2"/>
              <c:layout>
                <c:manualLayout>
                  <c:x val="-2.0655863062262452E-2"/>
                  <c:y val="-3.4294029058499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DA-4922-8955-984052F934DB}"/>
                </c:ext>
              </c:extLst>
            </c:dLbl>
            <c:dLbl>
              <c:idx val="3"/>
              <c:layout>
                <c:manualLayout>
                  <c:x val="-2.2244775605514466E-2"/>
                  <c:y val="-5.3890617091929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DA-4922-8955-984052F934DB}"/>
                </c:ext>
              </c:extLst>
            </c:dLbl>
            <c:dLbl>
              <c:idx val="4"/>
              <c:layout>
                <c:manualLayout>
                  <c:x val="-2.3833688148764451E-2"/>
                  <c:y val="-5.3890617091929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1DA-4922-8955-984052F934DB}"/>
                </c:ext>
              </c:extLst>
            </c:dLbl>
            <c:dLbl>
              <c:idx val="5"/>
              <c:layout>
                <c:manualLayout>
                  <c:x val="-3.2961333621217198E-2"/>
                  <c:y val="-6.315939870544914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61DA-4922-8955-984052F934DB}"/>
                </c:ext>
              </c:extLst>
            </c:dLbl>
            <c:dLbl>
              <c:idx val="6"/>
              <c:layout>
                <c:manualLayout>
                  <c:x val="-8.1132823983176613E-3"/>
                  <c:y val="-3.9193368946660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1DA-4922-8955-984052F934DB}"/>
                </c:ext>
              </c:extLst>
            </c:dLbl>
            <c:dLbl>
              <c:idx val="7"/>
              <c:layout>
                <c:manualLayout>
                  <c:x val="-3.5704325452517206E-2"/>
                  <c:y val="-5.4023026470532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A3-4B1D-8056-B221D4B5BB4D}"/>
                </c:ext>
              </c:extLst>
            </c:dLbl>
            <c:dLbl>
              <c:idx val="8"/>
              <c:layout>
                <c:manualLayout>
                  <c:x val="-3.5704325452517241E-2"/>
                  <c:y val="-4.2748019658318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2B-42BC-B001-130EBD946302}"/>
                </c:ext>
              </c:extLst>
            </c:dLbl>
            <c:dLbl>
              <c:idx val="9"/>
              <c:layout>
                <c:manualLayout>
                  <c:x val="-2.2850768289611103E-2"/>
                  <c:y val="-4.88548796095070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603*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12B-42BC-B001-130EBD9463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850.9</c:v>
                </c:pt>
                <c:pt idx="1">
                  <c:v>796.7</c:v>
                </c:pt>
                <c:pt idx="2">
                  <c:v>757.3</c:v>
                </c:pt>
                <c:pt idx="3">
                  <c:v>736</c:v>
                </c:pt>
                <c:pt idx="4">
                  <c:v>691.1</c:v>
                </c:pt>
                <c:pt idx="5">
                  <c:v>666.5</c:v>
                </c:pt>
                <c:pt idx="6">
                  <c:v>622.29999999999995</c:v>
                </c:pt>
                <c:pt idx="7">
                  <c:v>600.29999999999995</c:v>
                </c:pt>
                <c:pt idx="8">
                  <c:v>626.20000000000005</c:v>
                </c:pt>
                <c:pt idx="9">
                  <c:v>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61DA-4922-8955-984052F934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РБ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ln w="57150"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4.9945286315286504E-2"/>
                  <c:y val="4.1642749571035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1DA-4922-8955-984052F934DB}"/>
                </c:ext>
              </c:extLst>
            </c:dLbl>
            <c:dLbl>
              <c:idx val="1"/>
              <c:layout>
                <c:manualLayout>
                  <c:x val="-4.5262915723228533E-2"/>
                  <c:y val="4.6541896579391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1DA-4922-8955-984052F934DB}"/>
                </c:ext>
              </c:extLst>
            </c:dLbl>
            <c:dLbl>
              <c:idx val="2"/>
              <c:layout>
                <c:manualLayout>
                  <c:x val="-4.8384496117934599E-2"/>
                  <c:y val="4.6541896579391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1DA-4922-8955-984052F934DB}"/>
                </c:ext>
              </c:extLst>
            </c:dLbl>
            <c:dLbl>
              <c:idx val="3"/>
              <c:layout>
                <c:manualLayout>
                  <c:x val="-5.3066866709991903E-2"/>
                  <c:y val="4.8991470083570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1DA-4922-8955-984052F934DB}"/>
                </c:ext>
              </c:extLst>
            </c:dLbl>
            <c:dLbl>
              <c:idx val="4"/>
              <c:layout>
                <c:manualLayout>
                  <c:x val="-4.6823705920581132E-2"/>
                  <c:y val="5.1441043587749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1DA-4922-8955-984052F934DB}"/>
                </c:ext>
              </c:extLst>
            </c:dLbl>
            <c:dLbl>
              <c:idx val="5"/>
              <c:layout>
                <c:manualLayout>
                  <c:x val="-3.7856930799956855E-2"/>
                  <c:y val="6.9515048878452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1DA-4922-8955-984052F934DB}"/>
                </c:ext>
              </c:extLst>
            </c:dLbl>
            <c:dLbl>
              <c:idx val="6"/>
              <c:layout>
                <c:manualLayout>
                  <c:x val="-1.2486321578821626E-2"/>
                  <c:y val="4.05172698528999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509,3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61DA-4922-8955-984052F934DB}"/>
                </c:ext>
              </c:extLst>
            </c:dLbl>
            <c:dLbl>
              <c:idx val="7"/>
              <c:layout>
                <c:manualLayout>
                  <c:x val="-3.7132610925186341E-2"/>
                  <c:y val="6.0378676643536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A3-4B1D-8056-B221D4B5BB4D}"/>
                </c:ext>
              </c:extLst>
            </c:dLbl>
            <c:dLbl>
              <c:idx val="8"/>
              <c:layout>
                <c:manualLayout>
                  <c:x val="-3.9988844506819388E-2"/>
                  <c:y val="5.8015169536289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2B-42BC-B001-130EBD946302}"/>
                </c:ext>
              </c:extLst>
            </c:dLbl>
            <c:dLbl>
              <c:idx val="9"/>
              <c:layout>
                <c:manualLayout>
                  <c:x val="-2.7135287343913208E-2"/>
                  <c:y val="5.49617395606955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502,9**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12B-42BC-B001-130EBD9463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659.5</c:v>
                </c:pt>
                <c:pt idx="1">
                  <c:v>680.9</c:v>
                </c:pt>
                <c:pt idx="2">
                  <c:v>609.5</c:v>
                </c:pt>
                <c:pt idx="3">
                  <c:v>601.79999999999995</c:v>
                </c:pt>
                <c:pt idx="4">
                  <c:v>549.9</c:v>
                </c:pt>
                <c:pt idx="5">
                  <c:v>536.20000000000005</c:v>
                </c:pt>
                <c:pt idx="6">
                  <c:v>532.70000000000005</c:v>
                </c:pt>
                <c:pt idx="7">
                  <c:v>509.3</c:v>
                </c:pt>
                <c:pt idx="8">
                  <c:v>564.9</c:v>
                </c:pt>
                <c:pt idx="9">
                  <c:v>502.9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61DA-4922-8955-984052F93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807104"/>
        <c:axId val="172424192"/>
      </c:lineChart>
      <c:catAx>
        <c:axId val="1718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 Narrow" pitchFamily="34" charset="0"/>
              </a:defRPr>
            </a:pPr>
            <a:endParaRPr lang="ru-RU"/>
          </a:p>
        </c:txPr>
        <c:crossAx val="172424192"/>
        <c:crosses val="autoZero"/>
        <c:auto val="1"/>
        <c:lblAlgn val="ctr"/>
        <c:lblOffset val="100"/>
        <c:noMultiLvlLbl val="0"/>
      </c:catAx>
      <c:valAx>
        <c:axId val="172424192"/>
        <c:scaling>
          <c:orientation val="minMax"/>
          <c:min val="4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itchFamily="34" charset="0"/>
              </a:defRPr>
            </a:pPr>
            <a:endParaRPr lang="ru-RU"/>
          </a:p>
        </c:txPr>
        <c:crossAx val="171807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752689913275339"/>
          <c:y val="0"/>
          <c:w val="0.4907344182950088"/>
          <c:h val="0.25790577823685368"/>
        </c:manualLayout>
      </c:layout>
      <c:overlay val="0"/>
      <c:txPr>
        <a:bodyPr/>
        <a:lstStyle/>
        <a:p>
          <a:pPr>
            <a:defRPr sz="2800" b="1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Общая смертность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8.1301882636822264E-4"/>
          <c:y val="0.7344518610387257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165694428109136E-5"/>
          <c:y val="1.2802844010932247E-2"/>
          <c:w val="0.97366334880912353"/>
          <c:h val="0.6293422197258760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РБ</c:v>
                </c:pt>
              </c:strCache>
            </c:strRef>
          </c:tx>
          <c:spPr>
            <a:ln w="76200" cap="rnd" cmpd="thickThin">
              <a:solidFill>
                <a:srgbClr val="7DC24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7DC242"/>
              </a:solidFill>
              <a:ln w="7620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6055031410317808E-2"/>
                  <c:y val="-0.125922145885705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41-4217-8FE7-58B8B908A824}"/>
                </c:ext>
              </c:extLst>
            </c:dLbl>
            <c:dLbl>
              <c:idx val="1"/>
              <c:layout>
                <c:manualLayout>
                  <c:x val="-4.0157797288563904E-2"/>
                  <c:y val="-0.121268434355542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49-4830-A999-84EA2D7C9D41}"/>
                </c:ext>
              </c:extLst>
            </c:dLbl>
            <c:dLbl>
              <c:idx val="2"/>
              <c:layout>
                <c:manualLayout>
                  <c:x val="-4.0019676176331627E-2"/>
                  <c:y val="0.165572525466478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49-4830-A999-84EA2D7C9D41}"/>
                </c:ext>
              </c:extLst>
            </c:dLbl>
            <c:dLbl>
              <c:idx val="3"/>
              <c:layout>
                <c:manualLayout>
                  <c:x val="-3.6681718600467719E-2"/>
                  <c:y val="0.184942378171989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49-4830-A999-84EA2D7C9D41}"/>
                </c:ext>
              </c:extLst>
            </c:dLbl>
            <c:dLbl>
              <c:idx val="4"/>
              <c:layout>
                <c:manualLayout>
                  <c:x val="-2.4412018978355411E-2"/>
                  <c:y val="0.1508908083375002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11,7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749-4830-A999-84EA2D7C9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9 мес.2015</c:v>
                </c:pt>
                <c:pt idx="1">
                  <c:v>9 мес. 2016</c:v>
                </c:pt>
                <c:pt idx="2">
                  <c:v>9 мес.2017</c:v>
                </c:pt>
                <c:pt idx="3">
                  <c:v>9 мес.2018</c:v>
                </c:pt>
                <c:pt idx="4">
                  <c:v>9 мес. 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13.5</c:v>
                </c:pt>
                <c:pt idx="1">
                  <c:v>13</c:v>
                </c:pt>
                <c:pt idx="2">
                  <c:v>12.5</c:v>
                </c:pt>
                <c:pt idx="3">
                  <c:v>12.6</c:v>
                </c:pt>
                <c:pt idx="4">
                  <c:v>12.2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1A-4275-AF90-A98EA01E7D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ln w="76200" cap="rnd" cmpd="thinThick">
              <a:solidFill>
                <a:srgbClr val="EC1A3C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rgbClr val="EC1A3C"/>
              </a:solidFill>
              <a:ln w="7620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8477875762826315E-2"/>
                  <c:y val="0.115821523244583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49-4830-A999-84EA2D7C9D41}"/>
                </c:ext>
              </c:extLst>
            </c:dLbl>
            <c:dLbl>
              <c:idx val="1"/>
              <c:layout>
                <c:manualLayout>
                  <c:x val="-4.0247887487889746E-2"/>
                  <c:y val="0.141795727133864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41-4217-8FE7-58B8B908A824}"/>
                </c:ext>
              </c:extLst>
            </c:dLbl>
            <c:dLbl>
              <c:idx val="2"/>
              <c:layout>
                <c:manualLayout>
                  <c:x val="-4.6331840321835585E-2"/>
                  <c:y val="-0.162594584802331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49-4830-A999-84EA2D7C9D41}"/>
                </c:ext>
              </c:extLst>
            </c:dLbl>
            <c:dLbl>
              <c:idx val="3"/>
              <c:layout>
                <c:manualLayout>
                  <c:x val="-3.3955047879670533E-2"/>
                  <c:y val="-0.138108443304859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49-4830-A999-84EA2D7C9D41}"/>
                </c:ext>
              </c:extLst>
            </c:dLbl>
            <c:dLbl>
              <c:idx val="4"/>
              <c:layout>
                <c:manualLayout>
                  <c:x val="-2.4404743861316802E-2"/>
                  <c:y val="-0.124659054325266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49-4830-A999-84EA2D7C9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9 мес.2015</c:v>
                </c:pt>
                <c:pt idx="1">
                  <c:v>9 мес. 2016</c:v>
                </c:pt>
                <c:pt idx="2">
                  <c:v>9 мес.2017</c:v>
                </c:pt>
                <c:pt idx="3">
                  <c:v>9 мес.2018</c:v>
                </c:pt>
                <c:pt idx="4">
                  <c:v>9 мес. 2019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13.2</c:v>
                </c:pt>
                <c:pt idx="1">
                  <c:v>12.9</c:v>
                </c:pt>
                <c:pt idx="2">
                  <c:v>12.6</c:v>
                </c:pt>
                <c:pt idx="3">
                  <c:v>12.6</c:v>
                </c:pt>
                <c:pt idx="4">
                  <c:v>12.4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1A-4275-AF90-A98EA01E7D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226496"/>
        <c:axId val="179228032"/>
      </c:lineChart>
      <c:catAx>
        <c:axId val="179226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9228032"/>
        <c:crosses val="autoZero"/>
        <c:auto val="1"/>
        <c:lblAlgn val="ctr"/>
        <c:lblOffset val="100"/>
        <c:noMultiLvlLbl val="0"/>
      </c:catAx>
      <c:valAx>
        <c:axId val="179228032"/>
        <c:scaling>
          <c:orientation val="minMax"/>
          <c:min val="12.2"/>
        </c:scaling>
        <c:delete val="1"/>
        <c:axPos val="l"/>
        <c:numFmt formatCode="General" sourceLinked="1"/>
        <c:majorTickMark val="none"/>
        <c:minorTickMark val="none"/>
        <c:tickLblPos val="none"/>
        <c:crossAx val="1792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47248647331123E-2"/>
          <c:y val="3.3243137007748655E-2"/>
          <c:w val="0.82747366793407695"/>
          <c:h val="0.64473483441249879"/>
        </c:manualLayout>
      </c:layou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ln cmpd="thinThick">
              <a:solidFill>
                <a:srgbClr val="EC1A3C"/>
              </a:solidFill>
            </a:ln>
            <a:effectLst/>
          </c:spPr>
          <c:marker>
            <c:symbol val="circle"/>
            <c:size val="10"/>
            <c:spPr>
              <a:solidFill>
                <a:srgbClr val="EC1A3C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marker>
          <c:dLbls>
            <c:dLbl>
              <c:idx val="0"/>
              <c:layout>
                <c:manualLayout>
                  <c:x val="-9.14998584117220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E1-4D88-9FCF-398A884FD9E3}"/>
                </c:ext>
              </c:extLst>
            </c:dLbl>
            <c:dLbl>
              <c:idx val="1"/>
              <c:layout>
                <c:manualLayout>
                  <c:x val="-4.3760801849084534E-2"/>
                  <c:y val="-0.15423739768526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E1-4D88-9FCF-398A884FD9E3}"/>
                </c:ext>
              </c:extLst>
            </c:dLbl>
            <c:dLbl>
              <c:idx val="2"/>
              <c:layout>
                <c:manualLayout>
                  <c:x val="-3.9782547135531358E-2"/>
                  <c:y val="-0.158528703133251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E1-4D88-9FCF-398A884FD9E3}"/>
                </c:ext>
              </c:extLst>
            </c:dLbl>
            <c:dLbl>
              <c:idx val="3"/>
              <c:layout>
                <c:manualLayout>
                  <c:x val="-3.5804292421978592E-2"/>
                  <c:y val="-0.136324068165815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E1-4D88-9FCF-398A884FD9E3}"/>
                </c:ext>
              </c:extLst>
            </c:dLbl>
            <c:dLbl>
              <c:idx val="4"/>
              <c:layout>
                <c:manualLayout>
                  <c:x val="1.3260849045175311E-3"/>
                  <c:y val="-9.2959948732618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E1-4D88-9FCF-398A884FD9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9 мес. 2015</c:v>
                </c:pt>
                <c:pt idx="1">
                  <c:v>9 мес. 2016</c:v>
                </c:pt>
                <c:pt idx="2">
                  <c:v>9 мес. 2017</c:v>
                </c:pt>
                <c:pt idx="3">
                  <c:v>9 мес. 2018</c:v>
                </c:pt>
                <c:pt idx="4">
                  <c:v>9 мес. 2019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645.4</c:v>
                </c:pt>
                <c:pt idx="1">
                  <c:v>615.70000000000005</c:v>
                </c:pt>
                <c:pt idx="2">
                  <c:v>590.70000000000005</c:v>
                </c:pt>
                <c:pt idx="3">
                  <c:v>584.6</c:v>
                </c:pt>
                <c:pt idx="4">
                  <c:v>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E1-4D88-9FCF-398A884FD9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006080"/>
        <c:axId val="179028352"/>
      </c:line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РБ</c:v>
                </c:pt>
              </c:strCache>
            </c:strRef>
          </c:tx>
          <c:spPr>
            <a:ln cmpd="thickThin">
              <a:solidFill>
                <a:srgbClr val="7DC242"/>
              </a:solidFill>
            </a:ln>
            <a:effectLst/>
          </c:spPr>
          <c:marker>
            <c:symbol val="circle"/>
            <c:size val="10"/>
            <c:spPr>
              <a:solidFill>
                <a:srgbClr val="7DC242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marker>
          <c:dLbls>
            <c:dLbl>
              <c:idx val="0"/>
              <c:layout>
                <c:manualLayout>
                  <c:x val="-9.2189422562071244E-2"/>
                  <c:y val="1.284342987088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C8-4478-86F1-4B2893AEE5C5}"/>
                </c:ext>
              </c:extLst>
            </c:dLbl>
            <c:dLbl>
              <c:idx val="1"/>
              <c:layout>
                <c:manualLayout>
                  <c:x val="-4.4450365999433833E-2"/>
                  <c:y val="0.1378065313173059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C8-4478-86F1-4B2893AEE5C5}"/>
                </c:ext>
              </c:extLst>
            </c:dLbl>
            <c:dLbl>
              <c:idx val="2"/>
              <c:layout>
                <c:manualLayout>
                  <c:x val="-4.4450365999433833E-2"/>
                  <c:y val="0.130864136792504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C8-4478-86F1-4B2893AEE5C5}"/>
                </c:ext>
              </c:extLst>
            </c:dLbl>
            <c:dLbl>
              <c:idx val="3"/>
              <c:layout>
                <c:manualLayout>
                  <c:x val="-3.4498150999095339E-2"/>
                  <c:y val="0.110036953218100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C8-4478-86F1-4B2893AEE5C5}"/>
                </c:ext>
              </c:extLst>
            </c:dLbl>
            <c:dLbl>
              <c:idx val="4"/>
              <c:layout>
                <c:manualLayout>
                  <c:x val="1.9626056586861161E-3"/>
                  <c:y val="1.2843429870882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E1-4D88-9FCF-398A884FD9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9 мес. 2015</c:v>
                </c:pt>
                <c:pt idx="1">
                  <c:v>9 мес. 2016</c:v>
                </c:pt>
                <c:pt idx="2">
                  <c:v>9 мес. 2017</c:v>
                </c:pt>
                <c:pt idx="3">
                  <c:v>9 мес. 2018</c:v>
                </c:pt>
                <c:pt idx="4">
                  <c:v>9 мес. 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532.20000000000005</c:v>
                </c:pt>
                <c:pt idx="1">
                  <c:v>528.1</c:v>
                </c:pt>
                <c:pt idx="2">
                  <c:v>515.4</c:v>
                </c:pt>
                <c:pt idx="3">
                  <c:v>554.9</c:v>
                </c:pt>
                <c:pt idx="4">
                  <c:v>526.1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786-4024-9822-4B0461E92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031424"/>
        <c:axId val="179029888"/>
      </c:lineChart>
      <c:catAx>
        <c:axId val="1790060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ln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</a:ln>
        </c:spPr>
        <c:txPr>
          <a:bodyPr anchor="ctr" anchorCtr="1"/>
          <a:lstStyle/>
          <a:p>
            <a: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79028352"/>
        <c:crosses val="autoZero"/>
        <c:auto val="1"/>
        <c:lblAlgn val="ctr"/>
        <c:lblOffset val="0"/>
        <c:tickMarkSkip val="1"/>
        <c:noMultiLvlLbl val="0"/>
      </c:catAx>
      <c:valAx>
        <c:axId val="179028352"/>
        <c:scaling>
          <c:orientation val="minMax"/>
          <c:max val="700"/>
          <c:min val="450"/>
        </c:scaling>
        <c:delete val="1"/>
        <c:axPos val="l"/>
        <c:numFmt formatCode="General" sourceLinked="1"/>
        <c:majorTickMark val="out"/>
        <c:minorTickMark val="none"/>
        <c:tickLblPos val="none"/>
        <c:crossAx val="179006080"/>
        <c:crossesAt val="1"/>
        <c:crossBetween val="between"/>
      </c:valAx>
      <c:valAx>
        <c:axId val="179029888"/>
        <c:scaling>
          <c:orientation val="minMax"/>
          <c:min val="500"/>
        </c:scaling>
        <c:delete val="1"/>
        <c:axPos val="r"/>
        <c:numFmt formatCode="General" sourceLinked="1"/>
        <c:majorTickMark val="out"/>
        <c:minorTickMark val="none"/>
        <c:tickLblPos val="none"/>
        <c:crossAx val="179031424"/>
        <c:crosses val="max"/>
        <c:crossBetween val="between"/>
      </c:valAx>
      <c:catAx>
        <c:axId val="179031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90298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9474939910280351"/>
          <c:w val="0.9754548168283611"/>
          <c:h val="0.5142304938646836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ИБС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1115585268011239E-2"/>
                  <c:y val="0.109993503916108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225,9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5D5-4B26-A036-367AEACDF9C6}"/>
                </c:ext>
              </c:extLst>
            </c:dLbl>
            <c:dLbl>
              <c:idx val="1"/>
              <c:layout>
                <c:manualLayout>
                  <c:x val="-3.8213308721617864E-2"/>
                  <c:y val="0.15239824543304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D5-4B26-A036-367AEACDF9C6}"/>
                </c:ext>
              </c:extLst>
            </c:dLbl>
            <c:dLbl>
              <c:idx val="2"/>
              <c:layout>
                <c:manualLayout>
                  <c:x val="-3.8213308721617864E-2"/>
                  <c:y val="0.12492808338756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D5-4B26-A036-367AEACDF9C6}"/>
                </c:ext>
              </c:extLst>
            </c:dLbl>
            <c:dLbl>
              <c:idx val="3"/>
              <c:layout>
                <c:manualLayout>
                  <c:x val="-2.9394844106574686E-2"/>
                  <c:y val="0.13087732315457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D5-4B26-A036-367AEACDF9C6}"/>
                </c:ext>
              </c:extLst>
            </c:dLbl>
            <c:dLbl>
              <c:idx val="4"/>
              <c:layout>
                <c:manualLayout>
                  <c:x val="-3.6743640506246518E-2"/>
                  <c:y val="0.12125339248020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D5-4B26-A036-367AEACDF9C6}"/>
                </c:ext>
              </c:extLst>
            </c:dLbl>
            <c:dLbl>
              <c:idx val="5"/>
              <c:layout>
                <c:manualLayout>
                  <c:x val="-4.2622654859843546E-2"/>
                  <c:y val="0.13857587252210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B5-4881-8CD4-8722BB442EE9}"/>
                </c:ext>
              </c:extLst>
            </c:dLbl>
            <c:dLbl>
              <c:idx val="6"/>
              <c:layout>
                <c:manualLayout>
                  <c:x val="-4.7345149263924656E-2"/>
                  <c:y val="0.11600496770200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D5-4B26-A036-367AEACDF9C6}"/>
                </c:ext>
              </c:extLst>
            </c:dLbl>
            <c:dLbl>
              <c:idx val="7"/>
              <c:layout>
                <c:manualLayout>
                  <c:x val="-3.9258906922514616E-2"/>
                  <c:y val="0.13280171250813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D5-4B26-A036-367AEACDF9C6}"/>
                </c:ext>
              </c:extLst>
            </c:dLbl>
            <c:dLbl>
              <c:idx val="8"/>
              <c:layout>
                <c:manualLayout>
                  <c:x val="-2.4508259702059949E-2"/>
                  <c:y val="0.11757969352611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D5-4B26-A036-367AEACDF9C6}"/>
                </c:ext>
              </c:extLst>
            </c:dLbl>
            <c:dLbl>
              <c:idx val="9"/>
              <c:layout>
                <c:manualLayout>
                  <c:x val="-2.9750723075316742E-2"/>
                  <c:y val="0.15747258241147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3C-4613-9F76-76CBE3B09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2018*</c:v>
                </c:pt>
                <c:pt idx="1">
                  <c:v>январь</c:v>
                </c:pt>
                <c:pt idx="2">
                  <c:v>февраль</c:v>
                </c:pt>
                <c:pt idx="3">
                  <c:v>март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</c:v>
                </c:pt>
                <c:pt idx="7">
                  <c:v>июль</c:v>
                </c:pt>
                <c:pt idx="8">
                  <c:v>август</c:v>
                </c:pt>
                <c:pt idx="9">
                  <c:v>сентябрь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225.9</c:v>
                </c:pt>
                <c:pt idx="1">
                  <c:v>258.7</c:v>
                </c:pt>
                <c:pt idx="2">
                  <c:v>261.5</c:v>
                </c:pt>
                <c:pt idx="3">
                  <c:v>250.2</c:v>
                </c:pt>
                <c:pt idx="4">
                  <c:v>235.9</c:v>
                </c:pt>
                <c:pt idx="5">
                  <c:v>228.5</c:v>
                </c:pt>
                <c:pt idx="6">
                  <c:v>221.1</c:v>
                </c:pt>
                <c:pt idx="7">
                  <c:v>214.7</c:v>
                </c:pt>
                <c:pt idx="8">
                  <c:v>209.3</c:v>
                </c:pt>
                <c:pt idx="9">
                  <c:v>205.2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5D5-4B26-A036-367AEACDF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945408"/>
        <c:axId val="178967680"/>
      </c:lineChart>
      <c:catAx>
        <c:axId val="178945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8967680"/>
        <c:crosses val="autoZero"/>
        <c:auto val="1"/>
        <c:lblAlgn val="ctr"/>
        <c:lblOffset val="100"/>
        <c:noMultiLvlLbl val="0"/>
      </c:catAx>
      <c:valAx>
        <c:axId val="178967680"/>
        <c:scaling>
          <c:orientation val="minMax"/>
          <c:min val="100"/>
        </c:scaling>
        <c:delete val="1"/>
        <c:axPos val="l"/>
        <c:numFmt formatCode="General" sourceLinked="1"/>
        <c:majorTickMark val="out"/>
        <c:minorTickMark val="none"/>
        <c:tickLblPos val="none"/>
        <c:crossAx val="178945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97702144961973E-2"/>
          <c:y val="4.3367701207802922E-2"/>
          <c:w val="0.81009130126886963"/>
          <c:h val="0.4736192037269638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РБ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diamond"/>
            <c:size val="8"/>
            <c:spPr>
              <a:ln w="57150"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3.6664187638880005E-2"/>
                  <c:y val="-0.1714584353319726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38A-4B69-8BE1-045BC515635C}"/>
                </c:ext>
              </c:extLst>
            </c:dLbl>
            <c:dLbl>
              <c:idx val="1"/>
              <c:layout>
                <c:manualLayout>
                  <c:x val="-2.7837763012181892E-2"/>
                  <c:y val="-0.15932427846886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8A-4B69-8BE1-045BC515635C}"/>
                </c:ext>
              </c:extLst>
            </c:dLbl>
            <c:dLbl>
              <c:idx val="2"/>
              <c:layout>
                <c:manualLayout>
                  <c:x val="-3.2789666254098536E-2"/>
                  <c:y val="-0.16691338984436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8A-4B69-8BE1-045BC515635C}"/>
                </c:ext>
              </c:extLst>
            </c:dLbl>
            <c:dLbl>
              <c:idx val="3"/>
              <c:layout>
                <c:manualLayout>
                  <c:x val="-3.4054694229112836E-2"/>
                  <c:y val="-0.11764773874698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8A-4B69-8BE1-045BC515635C}"/>
                </c:ext>
              </c:extLst>
            </c:dLbl>
            <c:dLbl>
              <c:idx val="4"/>
              <c:layout>
                <c:manualLayout>
                  <c:x val="-3.0099106826193437E-2"/>
                  <c:y val="-0.13943423471919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8A-4B69-8BE1-045BC515635C}"/>
                </c:ext>
              </c:extLst>
            </c:dLbl>
            <c:dLbl>
              <c:idx val="5"/>
              <c:layout>
                <c:manualLayout>
                  <c:x val="-3.4905344566767652E-2"/>
                  <c:y val="-0.19629642778414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8A-4B69-8BE1-045BC515635C}"/>
                </c:ext>
              </c:extLst>
            </c:dLbl>
            <c:dLbl>
              <c:idx val="6"/>
              <c:layout>
                <c:manualLayout>
                  <c:x val="-3.399643212285381E-2"/>
                  <c:y val="-0.186427775883436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8A-4B69-8BE1-045BC515635C}"/>
                </c:ext>
              </c:extLst>
            </c:dLbl>
            <c:dLbl>
              <c:idx val="7"/>
              <c:layout>
                <c:manualLayout>
                  <c:x val="-3.0257469619891546E-2"/>
                  <c:y val="-0.17977514484146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8A-4B69-8BE1-045BC515635C}"/>
                </c:ext>
              </c:extLst>
            </c:dLbl>
            <c:dLbl>
              <c:idx val="8"/>
              <c:layout>
                <c:manualLayout>
                  <c:x val="-2.5223462944794172E-2"/>
                  <c:y val="-0.183282383336985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8A-4B69-8BE1-045BC515635C}"/>
                </c:ext>
              </c:extLst>
            </c:dLbl>
            <c:dLbl>
              <c:idx val="9"/>
              <c:layout>
                <c:manualLayout>
                  <c:x val="-2.5782766260122089E-2"/>
                  <c:y val="-0.19922347582086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08-4341-8660-ED09CDAAA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2018*</c:v>
                </c:pt>
                <c:pt idx="1">
                  <c:v>январь</c:v>
                </c:pt>
                <c:pt idx="2">
                  <c:v>февраль</c:v>
                </c:pt>
                <c:pt idx="3">
                  <c:v>март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</c:v>
                </c:pt>
                <c:pt idx="7">
                  <c:v>июль</c:v>
                </c:pt>
                <c:pt idx="8">
                  <c:v>август</c:v>
                </c:pt>
                <c:pt idx="9">
                  <c:v>сентябрь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18.899999999999999</c:v>
                </c:pt>
                <c:pt idx="1">
                  <c:v>21.3</c:v>
                </c:pt>
                <c:pt idx="2">
                  <c:v>20.8</c:v>
                </c:pt>
                <c:pt idx="3">
                  <c:v>22.1</c:v>
                </c:pt>
                <c:pt idx="4">
                  <c:v>21.8</c:v>
                </c:pt>
                <c:pt idx="5">
                  <c:v>20.100000000000001</c:v>
                </c:pt>
                <c:pt idx="6">
                  <c:v>20</c:v>
                </c:pt>
                <c:pt idx="7">
                  <c:v>19.399999999999999</c:v>
                </c:pt>
                <c:pt idx="8">
                  <c:v>19.399999999999999</c:v>
                </c:pt>
                <c:pt idx="9">
                  <c:v>19.100000000000001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38A-4B69-8BE1-045BC5156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069696"/>
        <c:axId val="179071232"/>
      </c:lineChart>
      <c:catAx>
        <c:axId val="17906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rial Narrow" pitchFamily="34" charset="0"/>
              </a:defRPr>
            </a:pPr>
            <a:endParaRPr lang="ru-RU"/>
          </a:p>
        </c:txPr>
        <c:crossAx val="179071232"/>
        <c:crosses val="autoZero"/>
        <c:auto val="1"/>
        <c:lblAlgn val="ctr"/>
        <c:lblOffset val="100"/>
        <c:noMultiLvlLbl val="0"/>
      </c:catAx>
      <c:valAx>
        <c:axId val="179071232"/>
        <c:scaling>
          <c:orientation val="minMax"/>
          <c:max val="30"/>
          <c:min val="10"/>
        </c:scaling>
        <c:delete val="1"/>
        <c:axPos val="l"/>
        <c:numFmt formatCode="General" sourceLinked="1"/>
        <c:majorTickMark val="out"/>
        <c:minorTickMark val="none"/>
        <c:tickLblPos val="none"/>
        <c:crossAx val="179069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575087549378069"/>
          <c:w val="0.90703873337382634"/>
          <c:h val="0.5278489178038897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РБ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9"/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1680870045350005E-2"/>
                  <c:y val="-0.2345618283361997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564,9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B78-45EB-8B81-16C297BBC725}"/>
                </c:ext>
              </c:extLst>
            </c:dLbl>
            <c:dLbl>
              <c:idx val="2"/>
              <c:layout>
                <c:manualLayout>
                  <c:x val="-3.7093936095655589E-2"/>
                  <c:y val="-0.133829526126867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78-45EB-8B81-16C297BBC725}"/>
                </c:ext>
              </c:extLst>
            </c:dLbl>
            <c:dLbl>
              <c:idx val="4"/>
              <c:layout>
                <c:manualLayout>
                  <c:x val="-3.9746105904690625E-2"/>
                  <c:y val="-0.1661366325793002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E1-4D88-9FCF-398A884FD9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2018 г.*</c:v>
                </c:pt>
                <c:pt idx="1">
                  <c:v>январь</c:v>
                </c:pt>
                <c:pt idx="2">
                  <c:v>февраль</c:v>
                </c:pt>
                <c:pt idx="3">
                  <c:v>март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</c:v>
                </c:pt>
                <c:pt idx="7">
                  <c:v>июль</c:v>
                </c:pt>
                <c:pt idx="8">
                  <c:v>август</c:v>
                </c:pt>
                <c:pt idx="9">
                  <c:v>сентябрь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564.9</c:v>
                </c:pt>
                <c:pt idx="1">
                  <c:v>641.1</c:v>
                </c:pt>
                <c:pt idx="2">
                  <c:v>650.6</c:v>
                </c:pt>
                <c:pt idx="3">
                  <c:v>636.20000000000005</c:v>
                </c:pt>
                <c:pt idx="4">
                  <c:v>617.5</c:v>
                </c:pt>
                <c:pt idx="5">
                  <c:v>598.5</c:v>
                </c:pt>
                <c:pt idx="6">
                  <c:v>578.9</c:v>
                </c:pt>
                <c:pt idx="7">
                  <c:v>560.1</c:v>
                </c:pt>
                <c:pt idx="8">
                  <c:v>540.6</c:v>
                </c:pt>
                <c:pt idx="9">
                  <c:v>526.1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786-4024-9822-4B0461E92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897856"/>
        <c:axId val="179896320"/>
      </c:lineChart>
      <c:valAx>
        <c:axId val="179896320"/>
        <c:scaling>
          <c:orientation val="minMax"/>
          <c:min val="500"/>
        </c:scaling>
        <c:delete val="1"/>
        <c:axPos val="r"/>
        <c:numFmt formatCode="General" sourceLinked="1"/>
        <c:majorTickMark val="out"/>
        <c:minorTickMark val="none"/>
        <c:tickLblPos val="none"/>
        <c:crossAx val="179897856"/>
        <c:crosses val="max"/>
        <c:crossBetween val="between"/>
      </c:valAx>
      <c:catAx>
        <c:axId val="179897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98963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rotY val="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79912016618696E-2"/>
          <c:y val="4.8729817664068302E-2"/>
          <c:w val="0.81205790386008025"/>
          <c:h val="0.735758379893854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Проконсультировано*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9 мес. 2015 г.</c:v>
                </c:pt>
                <c:pt idx="1">
                  <c:v>9 мес. 2016 г.</c:v>
                </c:pt>
                <c:pt idx="2">
                  <c:v>9 мес. 2017 г.</c:v>
                </c:pt>
                <c:pt idx="3">
                  <c:v>9 мес. 2018 г.</c:v>
                </c:pt>
                <c:pt idx="4">
                  <c:v>9 мес. 2019 г.</c:v>
                </c:pt>
                <c:pt idx="5">
                  <c:v>9 мес. 2020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</c:v>
                </c:pt>
                <c:pt idx="1">
                  <c:v>59</c:v>
                </c:pt>
                <c:pt idx="2">
                  <c:v>477</c:v>
                </c:pt>
                <c:pt idx="3">
                  <c:v>595</c:v>
                </c:pt>
                <c:pt idx="4">
                  <c:v>1001</c:v>
                </c:pt>
                <c:pt idx="5">
                  <c:v>2070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A5-482A-AB71-DBBE50FAA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79676288"/>
        <c:axId val="179658112"/>
        <c:axId val="0"/>
      </c:bar3DChart>
      <c:valAx>
        <c:axId val="179658112"/>
        <c:scaling>
          <c:orientation val="minMax"/>
          <c:max val="11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9676288"/>
        <c:crosses val="autoZero"/>
        <c:crossBetween val="between"/>
      </c:valAx>
      <c:catAx>
        <c:axId val="179676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965811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24330686789151371"/>
          <c:y val="2.0782756676118751E-2"/>
          <c:w val="0.30491612275865465"/>
          <c:h val="8.224989301412213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968291414867035E-2"/>
          <c:y val="5.3419361368896709E-3"/>
          <c:w val="0.64398709443088142"/>
          <c:h val="0.994658063863110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Зарегистрировано 29 случаев ИМ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679-4206-8907-56E9E64476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679-4206-8907-56E9E64476E4}"/>
              </c:ext>
            </c:extLst>
          </c:dPt>
          <c:dLbls>
            <c:dLbl>
              <c:idx val="1"/>
              <c:layout>
                <c:manualLayout>
                  <c:x val="0.19353532974804197"/>
                  <c:y val="-0.1557923827070296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79-4206-8907-56E9E644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 подъемом ST</c:v>
                </c:pt>
                <c:pt idx="1">
                  <c:v>без подъема ST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2961</c:v>
                </c:pt>
                <c:pt idx="1">
                  <c:v>5166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9-4206-8907-56E9E64476E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6812747723322"/>
          <c:y val="0.23931572393141087"/>
          <c:w val="0.31510004667959907"/>
          <c:h val="0.27169576053137245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 гр. Риска</c:v>
                </c:pt>
                <c:pt idx="1">
                  <c:v>2 гр. Риска</c:v>
                </c:pt>
                <c:pt idx="2">
                  <c:v>3 гр. Риска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3764</c:v>
                </c:pt>
                <c:pt idx="1">
                  <c:v>3214</c:v>
                </c:pt>
                <c:pt idx="2">
                  <c:v>13682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B2-4A37-873E-F00B8FAE02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 гр. Риска</c:v>
                </c:pt>
                <c:pt idx="1">
                  <c:v>2 гр. Риска</c:v>
                </c:pt>
                <c:pt idx="2">
                  <c:v>3 гр. Риска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16140</c:v>
                </c:pt>
                <c:pt idx="1">
                  <c:v>6152</c:v>
                </c:pt>
                <c:pt idx="2">
                  <c:v>32799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B2-4A37-873E-F00B8FAE027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 гр. Риска</c:v>
                </c:pt>
                <c:pt idx="1">
                  <c:v>2 гр. Риска</c:v>
                </c:pt>
                <c:pt idx="2">
                  <c:v>3 гр. Риска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19216</c:v>
                </c:pt>
                <c:pt idx="1">
                  <c:v>6571</c:v>
                </c:pt>
                <c:pt idx="2">
                  <c:v>25233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B2-4A37-873E-F00B8FAE027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 гр. Риска</c:v>
                </c:pt>
                <c:pt idx="1">
                  <c:v>2 гр. Риска</c:v>
                </c:pt>
                <c:pt idx="2">
                  <c:v>3 гр. Риска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20870</c:v>
                </c:pt>
                <c:pt idx="1">
                  <c:v>5458</c:v>
                </c:pt>
                <c:pt idx="2">
                  <c:v>17731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B2-4A37-873E-F00B8FAE0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786112"/>
        <c:axId val="183787904"/>
        <c:axId val="0"/>
      </c:bar3DChart>
      <c:catAx>
        <c:axId val="18378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787904"/>
        <c:crosses val="autoZero"/>
        <c:auto val="1"/>
        <c:lblAlgn val="ctr"/>
        <c:lblOffset val="100"/>
        <c:noMultiLvlLbl val="0"/>
      </c:catAx>
      <c:valAx>
        <c:axId val="18378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7861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867214184178972E-2"/>
          <c:y val="3.7140501968503992E-2"/>
          <c:w val="0.77592468208179854"/>
          <c:h val="0.657963426769006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Зарегистрировано с ИБС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9 мес. 2017</c:v>
                </c:pt>
                <c:pt idx="1">
                  <c:v>9 мес. 2018</c:v>
                </c:pt>
                <c:pt idx="2">
                  <c:v>9 мес. 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155635</c:v>
                </c:pt>
                <c:pt idx="1">
                  <c:v>143742</c:v>
                </c:pt>
                <c:pt idx="2">
                  <c:v>150447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BD-4A4C-B37A-CDF905C55A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взяты на ДУ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665199673184356E-2"/>
                  <c:y val="-3.1065261754541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BD-4A4C-B37A-CDF905C55A4F}"/>
                </c:ext>
              </c:extLst>
            </c:dLbl>
            <c:dLbl>
              <c:idx val="1"/>
              <c:layout>
                <c:manualLayout>
                  <c:x val="4.6763341202968073E-2"/>
                  <c:y val="-9.37505481847058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BD-4A4C-B37A-CDF905C55A4F}"/>
                </c:ext>
              </c:extLst>
            </c:dLbl>
            <c:dLbl>
              <c:idx val="2"/>
              <c:layout>
                <c:manualLayout>
                  <c:x val="3.7599435591801546E-2"/>
                  <c:y val="-1.5625456820587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BD-4A4C-B37A-CDF905C55A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9 мес. 2017</c:v>
                </c:pt>
                <c:pt idx="1">
                  <c:v>9 мес. 2018</c:v>
                </c:pt>
                <c:pt idx="2">
                  <c:v>9 мес. 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77306</c:v>
                </c:pt>
                <c:pt idx="1">
                  <c:v>105188</c:v>
                </c:pt>
                <c:pt idx="2">
                  <c:v>113089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BD-4A4C-B37A-CDF905C55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163712"/>
        <c:axId val="180165248"/>
        <c:axId val="0"/>
      </c:bar3DChart>
      <c:catAx>
        <c:axId val="180163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80165248"/>
        <c:crosses val="autoZero"/>
        <c:auto val="1"/>
        <c:lblAlgn val="ctr"/>
        <c:lblOffset val="100"/>
        <c:noMultiLvlLbl val="0"/>
      </c:catAx>
      <c:valAx>
        <c:axId val="180165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80163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262006205482677"/>
          <c:y val="0.83997232630718022"/>
          <c:w val="0.66979822991697879"/>
          <c:h val="0.16002767369282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 Narrow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867214184178972E-2"/>
          <c:y val="3.7140501968503992E-2"/>
          <c:w val="0.75749085853549736"/>
          <c:h val="0.66179764748361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Зарегистрировано с ИМ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1.1662139552651381E-2"/>
                  <c:y val="-4.6412971658120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7D-4F3D-905F-104E2EA6E4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9 мес. 2017</c:v>
                </c:pt>
                <c:pt idx="1">
                  <c:v>9 мес. 2018</c:v>
                </c:pt>
                <c:pt idx="2">
                  <c:v>9 мес. 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3785</c:v>
                </c:pt>
                <c:pt idx="1">
                  <c:v>3691</c:v>
                </c:pt>
                <c:pt idx="2">
                  <c:v>3480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7D-4F3D-905F-104E2EA6E4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взяты на ДУ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3.9749530300442426E-2"/>
                  <c:y val="-3.2174787596699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7D-4F3D-905F-104E2EA6E495}"/>
                </c:ext>
              </c:extLst>
            </c:dLbl>
            <c:dLbl>
              <c:idx val="1"/>
              <c:layout>
                <c:manualLayout>
                  <c:x val="3.218566860790785E-2"/>
                  <c:y val="-1.4016351984282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7D-4F3D-905F-104E2EA6E495}"/>
                </c:ext>
              </c:extLst>
            </c:dLbl>
            <c:dLbl>
              <c:idx val="2"/>
              <c:layout>
                <c:manualLayout>
                  <c:x val="3.7599380712841392E-2"/>
                  <c:y val="-1.5625456820587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7D-4F3D-905F-104E2EA6E4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9 мес. 2017</c:v>
                </c:pt>
                <c:pt idx="1">
                  <c:v>9 мес. 2018</c:v>
                </c:pt>
                <c:pt idx="2">
                  <c:v>9 мес. 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2318</c:v>
                </c:pt>
                <c:pt idx="1">
                  <c:v>3256</c:v>
                </c:pt>
                <c:pt idx="2">
                  <c:v>3024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7D-4F3D-905F-104E2EA6E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209152"/>
        <c:axId val="180210688"/>
        <c:axId val="0"/>
      </c:bar3DChart>
      <c:catAx>
        <c:axId val="180209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80210688"/>
        <c:crosses val="autoZero"/>
        <c:auto val="1"/>
        <c:lblAlgn val="ctr"/>
        <c:lblOffset val="100"/>
        <c:noMultiLvlLbl val="0"/>
      </c:catAx>
      <c:valAx>
        <c:axId val="180210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80209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0367706341816385E-2"/>
          <c:y val="0.81822000838290698"/>
          <c:w val="0.89353040512619908"/>
          <c:h val="0.17654919655391901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 Narrow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больных с острым коронарным синдромом с подъемом сегмента ST, с которым выполнен тромболизис (на догоспитальном и госпитальном этапах)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2019 г.</c:v>
                </c:pt>
                <c:pt idx="5">
                  <c:v>8 месяцев 2020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25.5</c:v>
                </c:pt>
                <c:pt idx="1">
                  <c:v>25.03</c:v>
                </c:pt>
                <c:pt idx="2">
                  <c:v>28.59</c:v>
                </c:pt>
                <c:pt idx="3">
                  <c:v>25.12</c:v>
                </c:pt>
                <c:pt idx="4">
                  <c:v>25.48</c:v>
                </c:pt>
                <c:pt idx="5">
                  <c:v>21.86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C-4219-A078-EE4AD58AC3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ангиопластик коронарных артерий, проведенных больным с острым коронарным синдромом, к общему числу выбывших больных, перенесших острый коронарный синдром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2019 г.</c:v>
                </c:pt>
                <c:pt idx="5">
                  <c:v>8 месяцев 2020 г.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24.9</c:v>
                </c:pt>
                <c:pt idx="1">
                  <c:v>26.6</c:v>
                </c:pt>
                <c:pt idx="2">
                  <c:v>29.58</c:v>
                </c:pt>
                <c:pt idx="3">
                  <c:v>34.25</c:v>
                </c:pt>
                <c:pt idx="4">
                  <c:v>53.28</c:v>
                </c:pt>
                <c:pt idx="5">
                  <c:v>58.73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C-4219-A078-EE4AD58AC3A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Для больных с острым коронарным синдромом умерших в первые сутки от  числа всех умерших с острым коронарным синдромом за период госпитализации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2019 г.</c:v>
                </c:pt>
                <c:pt idx="5">
                  <c:v>8 месяцев 2020 г.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33.4</c:v>
                </c:pt>
                <c:pt idx="1">
                  <c:v>31.63</c:v>
                </c:pt>
                <c:pt idx="2">
                  <c:v>27.96</c:v>
                </c:pt>
                <c:pt idx="3">
                  <c:v>28.57</c:v>
                </c:pt>
                <c:pt idx="4">
                  <c:v>30.36</c:v>
                </c:pt>
                <c:pt idx="5">
                  <c:v>24.93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FC-4219-A078-EE4AD58AC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375936"/>
        <c:axId val="180377472"/>
      </c:barChart>
      <c:catAx>
        <c:axId val="180375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0377472"/>
        <c:crosses val="autoZero"/>
        <c:auto val="1"/>
        <c:lblAlgn val="ctr"/>
        <c:lblOffset val="100"/>
        <c:noMultiLvlLbl val="0"/>
      </c:catAx>
      <c:valAx>
        <c:axId val="180377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03759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35821945709737"/>
          <c:y val="5.7544909975989066E-2"/>
          <c:w val="0.70175586096039777"/>
          <c:h val="0.798834143145092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них в ГБУЗ РКЦ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944663167104158E-3"/>
                  <c:y val="-0.21080722213660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9A-43BB-B259-E5DEF4F03F34}"/>
                </c:ext>
              </c:extLst>
            </c:dLbl>
            <c:dLbl>
              <c:idx val="1"/>
              <c:layout>
                <c:manualLayout>
                  <c:x val="1.430030621172354E-2"/>
                  <c:y val="-0.308617142898100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9A-43BB-B259-E5DEF4F03F34}"/>
                </c:ext>
              </c:extLst>
            </c:dLbl>
            <c:dLbl>
              <c:idx val="2"/>
              <c:layout>
                <c:manualLayout>
                  <c:x val="1.6678040244969421E-2"/>
                  <c:y val="-0.34433226057319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9A-43BB-B259-E5DEF4F03F34}"/>
                </c:ext>
              </c:extLst>
            </c:dLbl>
            <c:dLbl>
              <c:idx val="3"/>
              <c:layout>
                <c:manualLayout>
                  <c:x val="7.944663167104158E-3"/>
                  <c:y val="-0.410734828746626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24571*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F9A-43BB-B259-E5DEF4F03F34}"/>
                </c:ext>
              </c:extLst>
            </c:dLbl>
            <c:dLbl>
              <c:idx val="4"/>
              <c:layout>
                <c:manualLayout>
                  <c:x val="6.3556501730038413E-3"/>
                  <c:y val="5.5790229657022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9A-43BB-B259-E5DEF4F03F34}"/>
                </c:ext>
              </c:extLst>
            </c:dLbl>
            <c:spPr>
              <a:solidFill>
                <a:srgbClr val="CCFFCC"/>
              </a:solidFill>
            </c:spPr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22470</c:v>
                </c:pt>
                <c:pt idx="1">
                  <c:v>23519</c:v>
                </c:pt>
                <c:pt idx="2">
                  <c:v>24042</c:v>
                </c:pt>
                <c:pt idx="3">
                  <c:v>24571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9A-43BB-B259-E5DEF4F03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839168"/>
        <c:axId val="180840704"/>
        <c:axId val="0"/>
      </c:bar3DChart>
      <c:catAx>
        <c:axId val="18083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ru-RU"/>
          </a:p>
        </c:txPr>
        <c:crossAx val="180840704"/>
        <c:crosses val="autoZero"/>
        <c:auto val="1"/>
        <c:lblAlgn val="ctr"/>
        <c:lblOffset val="100"/>
        <c:noMultiLvlLbl val="0"/>
      </c:catAx>
      <c:valAx>
        <c:axId val="180840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itchFamily="34" charset="0"/>
              </a:defRPr>
            </a:pPr>
            <a:endParaRPr lang="ru-RU"/>
          </a:p>
        </c:txPr>
        <c:crossAx val="18083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501795469524382"/>
          <c:y val="0"/>
          <c:w val="0.62764824580618939"/>
          <c:h val="0.963409683206956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Регистр легочной гипертензии</c:v>
                </c:pt>
                <c:pt idx="1">
                  <c:v>Регистр ОКС</c:v>
                </c:pt>
                <c:pt idx="2">
                  <c:v>Регистр пациентов высокого СС риска</c:v>
                </c:pt>
                <c:pt idx="3">
                  <c:v>Регистр ИБС</c:v>
                </c:pt>
                <c:pt idx="4">
                  <c:v>Регистр Артериальная гипертензия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1F0E-42AB-9534-53982DC99A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3.0234207982783373E-3"/>
                  <c:y val="8.888864003180304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F0E-42AB-9534-53982DC99A67}"/>
                </c:ext>
              </c:extLst>
            </c:dLbl>
            <c:dLbl>
              <c:idx val="1"/>
              <c:layout>
                <c:manualLayout>
                  <c:x val="0"/>
                  <c:y val="1.481477333863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F4-4BF7-A0FE-37BC3B94ABC2}"/>
                </c:ext>
              </c:extLst>
            </c:dLbl>
            <c:dLbl>
              <c:idx val="2"/>
              <c:layout>
                <c:manualLayout>
                  <c:x val="-3.0234207982783373E-3"/>
                  <c:y val="1.1851818670907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F4-4BF7-A0FE-37BC3B94ABC2}"/>
                </c:ext>
              </c:extLst>
            </c:dLbl>
            <c:dLbl>
              <c:idx val="3"/>
              <c:layout>
                <c:manualLayout>
                  <c:x val="0"/>
                  <c:y val="1.481477333863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F4-4BF7-A0FE-37BC3B94ABC2}"/>
                </c:ext>
              </c:extLst>
            </c:dLbl>
            <c:dLbl>
              <c:idx val="4"/>
              <c:layout>
                <c:manualLayout>
                  <c:x val="4.7828170601060063E-5"/>
                  <c:y val="1.1851818670907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F4-4BF7-A0FE-37BC3B94AB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Регистр легочной гипертензии</c:v>
                </c:pt>
                <c:pt idx="1">
                  <c:v>Регистр ОКС</c:v>
                </c:pt>
                <c:pt idx="2">
                  <c:v>Регистр пациентов высокого СС риска</c:v>
                </c:pt>
                <c:pt idx="3">
                  <c:v>Регистр ИБС</c:v>
                </c:pt>
                <c:pt idx="4">
                  <c:v>Регистр Артериальная гипертензия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5325</c:v>
                </c:pt>
                <c:pt idx="1">
                  <c:v>10140</c:v>
                </c:pt>
                <c:pt idx="2">
                  <c:v>149173</c:v>
                </c:pt>
                <c:pt idx="3">
                  <c:v>213291</c:v>
                </c:pt>
                <c:pt idx="4">
                  <c:v>585174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0E-42AB-9534-53982DC99A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3.023420798278274E-3"/>
                  <c:y val="-1.48147733386340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F0E-42AB-9534-53982DC99A67}"/>
                </c:ext>
              </c:extLst>
            </c:dLbl>
            <c:dLbl>
              <c:idx val="1"/>
              <c:layout>
                <c:manualLayout>
                  <c:x val="-1.5117103991391019E-3"/>
                  <c:y val="-2.3703637341814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F4-4BF7-A0FE-37BC3B94ABC2}"/>
                </c:ext>
              </c:extLst>
            </c:dLbl>
            <c:dLbl>
              <c:idx val="2"/>
              <c:layout>
                <c:manualLayout>
                  <c:x val="-4.5351311974174803E-3"/>
                  <c:y val="-2.3703637341814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F4-4BF7-A0FE-37BC3B94ABC2}"/>
                </c:ext>
              </c:extLst>
            </c:dLbl>
            <c:dLbl>
              <c:idx val="3"/>
              <c:layout>
                <c:manualLayout>
                  <c:x val="-1.5117103991392693E-3"/>
                  <c:y val="-2.370363734181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F4-4BF7-A0FE-37BC3B94ABC2}"/>
                </c:ext>
              </c:extLst>
            </c:dLbl>
            <c:dLbl>
              <c:idx val="4"/>
              <c:layout>
                <c:manualLayout>
                  <c:x val="-2.2171496393689638E-16"/>
                  <c:y val="-1.5078406313006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F4-4BF7-A0FE-37BC3B94AB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Регистр легочной гипертензии</c:v>
                </c:pt>
                <c:pt idx="1">
                  <c:v>Регистр ОКС</c:v>
                </c:pt>
                <c:pt idx="2">
                  <c:v>Регистр пациентов высокого СС риска</c:v>
                </c:pt>
                <c:pt idx="3">
                  <c:v>Регистр ИБС</c:v>
                </c:pt>
                <c:pt idx="4">
                  <c:v>Регистр Артериальная гипертензия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6534</c:v>
                </c:pt>
                <c:pt idx="1">
                  <c:v>24360</c:v>
                </c:pt>
                <c:pt idx="2">
                  <c:v>208294</c:v>
                </c:pt>
                <c:pt idx="3">
                  <c:v>249776</c:v>
                </c:pt>
                <c:pt idx="4">
                  <c:v>699944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0E-42AB-9534-53982DC99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651520"/>
        <c:axId val="182657408"/>
      </c:barChart>
      <c:catAx>
        <c:axId val="182651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0" baseline="0">
                <a:latin typeface="Arial Narrow" panose="020B0606020202030204" pitchFamily="34" charset="0"/>
              </a:defRPr>
            </a:pPr>
            <a:endParaRPr lang="ru-RU"/>
          </a:p>
        </c:txPr>
        <c:crossAx val="182657408"/>
        <c:crosses val="autoZero"/>
        <c:auto val="1"/>
        <c:lblAlgn val="ctr"/>
        <c:lblOffset val="100"/>
        <c:noMultiLvlLbl val="0"/>
      </c:catAx>
      <c:valAx>
        <c:axId val="182657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2651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72590037421365E-2"/>
          <c:y val="0.10246449224939919"/>
          <c:w val="0.91146489595103319"/>
          <c:h val="0.58668567870253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Среднее время перевода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5583988319013533E-3"/>
                  <c:y val="-7.18289024232639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52-4D92-BD92-936D6F772A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12 мес. 2017</c:v>
                </c:pt>
                <c:pt idx="1">
                  <c:v>12 мес. 2018</c:v>
                </c:pt>
                <c:pt idx="2">
                  <c:v>12 мес. 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10.200000000000001</c:v>
                </c:pt>
                <c:pt idx="1">
                  <c:v>7.4</c:v>
                </c:pt>
                <c:pt idx="2" formatCode="0.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52-4D92-BD92-936D6F772A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ОКС с подъемом 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12 мес. 2017</c:v>
                </c:pt>
                <c:pt idx="1">
                  <c:v>12 мес. 2018</c:v>
                </c:pt>
                <c:pt idx="2">
                  <c:v>12 мес. 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9.9</c:v>
                </c:pt>
                <c:pt idx="1">
                  <c:v>7.3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52-4D92-BD92-936D6F772A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ОКС без подъема 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12 мес. 2017</c:v>
                </c:pt>
                <c:pt idx="1">
                  <c:v>12 мес. 2018</c:v>
                </c:pt>
                <c:pt idx="2">
                  <c:v>12 мес. 2019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10.9</c:v>
                </c:pt>
                <c:pt idx="1">
                  <c:v>7.6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52-4D92-BD92-936D6F772A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2559872"/>
        <c:axId val="182561408"/>
      </c:barChart>
      <c:catAx>
        <c:axId val="18255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 Narrow" pitchFamily="34" charset="0"/>
              </a:defRPr>
            </a:pPr>
            <a:endParaRPr lang="ru-RU"/>
          </a:p>
        </c:txPr>
        <c:crossAx val="182561408"/>
        <c:crosses val="autoZero"/>
        <c:auto val="1"/>
        <c:lblAlgn val="ctr"/>
        <c:lblOffset val="100"/>
        <c:noMultiLvlLbl val="0"/>
      </c:catAx>
      <c:valAx>
        <c:axId val="182561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2559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0225313948168227E-3"/>
          <c:y val="0.76901326439919804"/>
          <c:w val="0.98218818436369559"/>
          <c:h val="0.20943828661894812"/>
        </c:manualLayout>
      </c:layout>
      <c:overlay val="0"/>
      <c:txPr>
        <a:bodyPr/>
        <a:lstStyle/>
        <a:p>
          <a:pPr>
            <a:defRPr sz="2000" b="0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14937003386259E-2"/>
          <c:y val="6.4539889927072394E-2"/>
          <c:w val="0.91146489595103397"/>
          <c:h val="0.58668567870253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Среднее время перевода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5583988319013533E-3"/>
                  <c:y val="-7.18289024232639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B5-4ED9-882D-E01403BFDC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12 мес. 2013</c:v>
                </c:pt>
                <c:pt idx="1">
                  <c:v>12 мес. 2014</c:v>
                </c:pt>
                <c:pt idx="2">
                  <c:v>12 мес. 2015</c:v>
                </c:pt>
                <c:pt idx="3">
                  <c:v>12 мес. 2016</c:v>
                </c:pt>
                <c:pt idx="4">
                  <c:v>12 мес. 2017</c:v>
                </c:pt>
                <c:pt idx="5">
                  <c:v>12 мес. 2018</c:v>
                </c:pt>
                <c:pt idx="6">
                  <c:v>12 мес. 2019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</c:v>
                </c:pt>
                <c:pt idx="1">
                  <c:v>16.899999999999999</c:v>
                </c:pt>
                <c:pt idx="2">
                  <c:v>13.4</c:v>
                </c:pt>
                <c:pt idx="3">
                  <c:v>9.8000000000000007</c:v>
                </c:pt>
                <c:pt idx="4">
                  <c:v>10.200000000000001</c:v>
                </c:pt>
                <c:pt idx="5">
                  <c:v>7.4</c:v>
                </c:pt>
                <c:pt idx="6" formatCode="0.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B5-4ED9-882D-E01403BFDC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ОКС с подъемом 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12 мес. 2013</c:v>
                </c:pt>
                <c:pt idx="1">
                  <c:v>12 мес. 2014</c:v>
                </c:pt>
                <c:pt idx="2">
                  <c:v>12 мес. 2015</c:v>
                </c:pt>
                <c:pt idx="3">
                  <c:v>12 мес. 2016</c:v>
                </c:pt>
                <c:pt idx="4">
                  <c:v>12 мес. 2017</c:v>
                </c:pt>
                <c:pt idx="5">
                  <c:v>12 мес. 2018</c:v>
                </c:pt>
                <c:pt idx="6">
                  <c:v>12 мес. 2019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15.7</c:v>
                </c:pt>
                <c:pt idx="1">
                  <c:v>16.7</c:v>
                </c:pt>
                <c:pt idx="2">
                  <c:v>12.5</c:v>
                </c:pt>
                <c:pt idx="3">
                  <c:v>9.9</c:v>
                </c:pt>
                <c:pt idx="4">
                  <c:v>9.9</c:v>
                </c:pt>
                <c:pt idx="5">
                  <c:v>7.3</c:v>
                </c:pt>
                <c:pt idx="6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B5-4ED9-882D-E01403BFDC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ОКС без подъема 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12 мес. 2013</c:v>
                </c:pt>
                <c:pt idx="1">
                  <c:v>12 мес. 2014</c:v>
                </c:pt>
                <c:pt idx="2">
                  <c:v>12 мес. 2015</c:v>
                </c:pt>
                <c:pt idx="3">
                  <c:v>12 мес. 2016</c:v>
                </c:pt>
                <c:pt idx="4">
                  <c:v>12 мес. 2017</c:v>
                </c:pt>
                <c:pt idx="5">
                  <c:v>12 мес. 2018</c:v>
                </c:pt>
                <c:pt idx="6">
                  <c:v>12 мес. 2019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19.2</c:v>
                </c:pt>
                <c:pt idx="1">
                  <c:v>17.3</c:v>
                </c:pt>
                <c:pt idx="2">
                  <c:v>14.2</c:v>
                </c:pt>
                <c:pt idx="3">
                  <c:v>9.6</c:v>
                </c:pt>
                <c:pt idx="4">
                  <c:v>10.9</c:v>
                </c:pt>
                <c:pt idx="5">
                  <c:v>7.6</c:v>
                </c:pt>
                <c:pt idx="6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B5-4ED9-882D-E01403BFDC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3616256"/>
        <c:axId val="183617792"/>
      </c:barChart>
      <c:catAx>
        <c:axId val="18361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617792"/>
        <c:crosses val="autoZero"/>
        <c:auto val="1"/>
        <c:lblAlgn val="ctr"/>
        <c:lblOffset val="100"/>
        <c:noMultiLvlLbl val="0"/>
      </c:catAx>
      <c:valAx>
        <c:axId val="183617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3616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811819463600703E-2"/>
          <c:y val="0.78139003073732549"/>
          <c:w val="0.98218818436369559"/>
          <c:h val="0.20943828661894795"/>
        </c:manualLayout>
      </c:layout>
      <c:overlay val="0"/>
      <c:txPr>
        <a:bodyPr/>
        <a:lstStyle/>
        <a:p>
          <a:pPr>
            <a:defRPr sz="16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C00000"/>
                </a:solidFill>
                <a:latin typeface="Arial Narrow" pitchFamily="34" charset="0"/>
              </a:defRPr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Проконсультировано</a:t>
            </a:r>
          </a:p>
        </c:rich>
      </c:tx>
      <c:layout>
        <c:manualLayout>
          <c:xMode val="edge"/>
          <c:yMode val="edge"/>
          <c:x val="0.38163396762904661"/>
          <c:y val="3.0593308562423113E-3"/>
        </c:manualLayout>
      </c:layout>
      <c:overlay val="0"/>
    </c:title>
    <c:autoTitleDeleted val="0"/>
    <c:view3D>
      <c:rotX val="0"/>
      <c:rotY val="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474737532808401E-2"/>
          <c:y val="9.3717467606480004E-2"/>
          <c:w val="0.82235859580052473"/>
          <c:h val="0.782493817559366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Проконсультировано*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636242033750626E-2"/>
                  <c:y val="-7.695795185906581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1800" dirty="0"/>
                      <a:t>665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199-476F-8447-0FE662C01372}"/>
                </c:ext>
              </c:extLst>
            </c:dLbl>
            <c:dLbl>
              <c:idx val="1"/>
              <c:layout>
                <c:manualLayout>
                  <c:x val="7.5972803448351904E-3"/>
                  <c:y val="-1.175071822795468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1800" dirty="0"/>
                      <a:t>808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199-476F-8447-0FE662C01372}"/>
                </c:ext>
              </c:extLst>
            </c:dLbl>
            <c:dLbl>
              <c:idx val="2"/>
              <c:layout>
                <c:manualLayout>
                  <c:x val="1.250542892939902E-3"/>
                  <c:y val="-8.671336112177724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1469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199-476F-8447-0FE662C013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 2018 г.</c:v>
                </c:pt>
                <c:pt idx="2">
                  <c:v>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665</c:v>
                </c:pt>
                <c:pt idx="1">
                  <c:v>808</c:v>
                </c:pt>
                <c:pt idx="2">
                  <c:v>1469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A5-482A-AB71-DBBE50FAA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023296"/>
        <c:axId val="184021760"/>
        <c:axId val="0"/>
      </c:bar3DChart>
      <c:valAx>
        <c:axId val="184021760"/>
        <c:scaling>
          <c:orientation val="minMax"/>
          <c:max val="1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itchFamily="34" charset="0"/>
              </a:defRPr>
            </a:pPr>
            <a:endParaRPr lang="ru-RU"/>
          </a:p>
        </c:txPr>
        <c:crossAx val="184023296"/>
        <c:crosses val="autoZero"/>
        <c:crossBetween val="between"/>
      </c:valAx>
      <c:catAx>
        <c:axId val="184023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 Narrow" pitchFamily="34" charset="0"/>
              </a:defRPr>
            </a:pPr>
            <a:endParaRPr lang="ru-RU"/>
          </a:p>
        </c:txPr>
        <c:crossAx val="1840217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932195975503068E-2"/>
          <c:y val="6.3582461709044233E-2"/>
          <c:w val="0.68381955380577431"/>
          <c:h val="0.62388004800870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Переведено пациентов с ОКС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dirty="0">
                        <a:latin typeface="Times New Roman" pitchFamily="18" charset="0"/>
                        <a:cs typeface="Times New Roman" pitchFamily="18" charset="0"/>
                      </a:rPr>
                      <a:t>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43C-4E70-B52F-D33D8B90E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  <c:pt idx="5">
                  <c:v>2018 г.</c:v>
                </c:pt>
                <c:pt idx="6">
                  <c:v>2019 г.</c:v>
                </c:pt>
                <c:pt idx="7">
                  <c:v>9 месяцев 2020 г.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258</c:v>
                </c:pt>
                <c:pt idx="1">
                  <c:v>295</c:v>
                </c:pt>
                <c:pt idx="2">
                  <c:v>285</c:v>
                </c:pt>
                <c:pt idx="3">
                  <c:v>370</c:v>
                </c:pt>
                <c:pt idx="4">
                  <c:v>341</c:v>
                </c:pt>
                <c:pt idx="5">
                  <c:v>388</c:v>
                </c:pt>
                <c:pt idx="6">
                  <c:v>232</c:v>
                </c:pt>
                <c:pt idx="7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C-4E70-B52F-D33D8B90E7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ОКС с подъемом 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  <c:pt idx="5">
                  <c:v>2018 г.</c:v>
                </c:pt>
                <c:pt idx="6">
                  <c:v>2019 г.</c:v>
                </c:pt>
                <c:pt idx="7">
                  <c:v>9 месяцев 2020 г.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373</c:v>
                </c:pt>
                <c:pt idx="1">
                  <c:v>428</c:v>
                </c:pt>
                <c:pt idx="2">
                  <c:v>512</c:v>
                </c:pt>
                <c:pt idx="3">
                  <c:v>709</c:v>
                </c:pt>
                <c:pt idx="4">
                  <c:v>693</c:v>
                </c:pt>
                <c:pt idx="5">
                  <c:v>878</c:v>
                </c:pt>
                <c:pt idx="6">
                  <c:v>704</c:v>
                </c:pt>
                <c:pt idx="7">
                  <c:v>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3C-4E70-B52F-D33D8B90E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491200"/>
        <c:axId val="183513472"/>
      </c:barChart>
      <c:catAx>
        <c:axId val="18349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513472"/>
        <c:crosses val="autoZero"/>
        <c:auto val="1"/>
        <c:lblAlgn val="ctr"/>
        <c:lblOffset val="100"/>
        <c:noMultiLvlLbl val="0"/>
      </c:catAx>
      <c:valAx>
        <c:axId val="18351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491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45286526684174"/>
          <c:y val="7.8981025358889359E-2"/>
          <c:w val="0.22496456692913386"/>
          <c:h val="0.30774084814315089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703630796150537E-2"/>
          <c:y val="0.17478792799350482"/>
          <c:w val="0.5844012467191595"/>
          <c:h val="0.7168374119443825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Выявлено с гиперхолестеринемией (ГХ)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9 мес. 2016</c:v>
                </c:pt>
                <c:pt idx="1">
                  <c:v>9 мес. 2017</c:v>
                </c:pt>
                <c:pt idx="2">
                  <c:v>9 мес. 2018</c:v>
                </c:pt>
                <c:pt idx="3">
                  <c:v>9 мес. 2019</c:v>
                </c:pt>
                <c:pt idx="4">
                  <c:v>9 мес. 2020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1580</c:v>
                </c:pt>
                <c:pt idx="1">
                  <c:v>6942</c:v>
                </c:pt>
                <c:pt idx="2">
                  <c:v>4890</c:v>
                </c:pt>
                <c:pt idx="3">
                  <c:v>5174</c:v>
                </c:pt>
                <c:pt idx="4">
                  <c:v>1610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9-4AB1-9C97-0A20755005F3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Выявлено с АГ (АГ)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9 мес. 2016</c:v>
                </c:pt>
                <c:pt idx="1">
                  <c:v>9 мес. 2017</c:v>
                </c:pt>
                <c:pt idx="2">
                  <c:v>9 мес. 2018</c:v>
                </c:pt>
                <c:pt idx="3">
                  <c:v>9 мес. 2019</c:v>
                </c:pt>
                <c:pt idx="4">
                  <c:v>9 мес. 2020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1100</c:v>
                </c:pt>
                <c:pt idx="1">
                  <c:v>2866</c:v>
                </c:pt>
                <c:pt idx="2">
                  <c:v>2193</c:v>
                </c:pt>
                <c:pt idx="3">
                  <c:v>1927</c:v>
                </c:pt>
                <c:pt idx="4">
                  <c:v>1352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49-4AB1-9C97-0A2075500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754496"/>
        <c:axId val="179756032"/>
        <c:axId val="0"/>
      </c:bar3DChart>
      <c:catAx>
        <c:axId val="179754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ru-RU"/>
          </a:p>
        </c:txPr>
        <c:crossAx val="179756032"/>
        <c:crosses val="autoZero"/>
        <c:auto val="1"/>
        <c:lblAlgn val="ctr"/>
        <c:lblOffset val="100"/>
        <c:noMultiLvlLbl val="0"/>
      </c:catAx>
      <c:valAx>
        <c:axId val="1797560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>
                <a:latin typeface="Arial Narrow" pitchFamily="34" charset="0"/>
              </a:defRPr>
            </a:pPr>
            <a:endParaRPr lang="ru-RU"/>
          </a:p>
        </c:txPr>
        <c:crossAx val="179754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4382655293088424E-2"/>
          <c:y val="1.9444398856592323E-2"/>
          <c:w val="0.57617290026246659"/>
          <c:h val="0.10237379700362312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overlay val="0"/>
      <c:spPr>
        <a:ln>
          <a:noFill/>
        </a:ln>
      </c:sp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Выявлено в 2019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ГХ</c:v>
                </c:pt>
                <c:pt idx="1">
                  <c:v>АГ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13.3</c:v>
                </c:pt>
                <c:pt idx="1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A8-449B-80ED-473A51B9837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967410323709538E-2"/>
          <c:y val="6.8381356144019634E-2"/>
          <c:w val="0.49351356080489939"/>
          <c:h val="0.677820876443570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Проконсультировано*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6 мес. 2017 г.</c:v>
                </c:pt>
                <c:pt idx="1">
                  <c:v>6 мес. 2018 г.</c:v>
                </c:pt>
                <c:pt idx="2">
                  <c:v>6 мес. 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898</c:v>
                </c:pt>
                <c:pt idx="1">
                  <c:v>696</c:v>
                </c:pt>
                <c:pt idx="2">
                  <c:v>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56-471A-BF1A-378C6FC7B2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ОКС с подъемом 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6 мес. 2017 г.</c:v>
                </c:pt>
                <c:pt idx="1">
                  <c:v>6 мес. 2018 г.</c:v>
                </c:pt>
                <c:pt idx="2">
                  <c:v>6 мес. 2019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105</c:v>
                </c:pt>
                <c:pt idx="1">
                  <c:v>88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56-471A-BF1A-378C6FC7B2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Из них госпитализировано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6 мес. 2017 г.</c:v>
                </c:pt>
                <c:pt idx="1">
                  <c:v>6 мес. 2018 г.</c:v>
                </c:pt>
                <c:pt idx="2">
                  <c:v>6 мес. 2019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40</c:v>
                </c:pt>
                <c:pt idx="1">
                  <c:v>18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56-471A-BF1A-378C6FC7B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083200"/>
        <c:axId val="184084736"/>
      </c:barChart>
      <c:catAx>
        <c:axId val="18408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084736"/>
        <c:crosses val="autoZero"/>
        <c:auto val="1"/>
        <c:lblAlgn val="ctr"/>
        <c:lblOffset val="100"/>
        <c:noMultiLvlLbl val="0"/>
      </c:catAx>
      <c:valAx>
        <c:axId val="184084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0832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479363517060368"/>
          <c:y val="7.074534242809076E-2"/>
          <c:w val="0.31731822763031803"/>
          <c:h val="0.52354111479506926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Проконсультировано</a:t>
            </a:r>
          </a:p>
        </c:rich>
      </c:tx>
      <c:layout>
        <c:manualLayout>
          <c:xMode val="edge"/>
          <c:yMode val="edge"/>
          <c:x val="0.33412835659539097"/>
          <c:y val="0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326937398163115E-2"/>
          <c:y val="9.3717407080043266E-2"/>
          <c:w val="0.93467306260183713"/>
          <c:h val="0.7685881703923481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Проконсультировано*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6 мес. 2017 г.</c:v>
                </c:pt>
                <c:pt idx="1">
                  <c:v>6 мес. 2018 г.</c:v>
                </c:pt>
                <c:pt idx="2">
                  <c:v>6 мес. 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253</c:v>
                </c:pt>
                <c:pt idx="1">
                  <c:v>403</c:v>
                </c:pt>
                <c:pt idx="2">
                  <c:v>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17-495C-BE2F-3200B2AF1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564928"/>
        <c:axId val="184758656"/>
        <c:axId val="0"/>
      </c:bar3DChart>
      <c:catAx>
        <c:axId val="18356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758656"/>
        <c:crosses val="autoZero"/>
        <c:auto val="1"/>
        <c:lblAlgn val="ctr"/>
        <c:lblOffset val="100"/>
        <c:noMultiLvlLbl val="0"/>
      </c:catAx>
      <c:valAx>
        <c:axId val="184758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56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5353237095363E-2"/>
          <c:y val="0.12906251930300755"/>
          <c:w val="0.68487160979877515"/>
          <c:h val="0.634020096646865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Проконсультировано*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 2013 г.</c:v>
                </c:pt>
                <c:pt idx="1">
                  <c:v> 2014 г.</c:v>
                </c:pt>
                <c:pt idx="2">
                  <c:v> 2015 г.</c:v>
                </c:pt>
                <c:pt idx="3">
                  <c:v> 2016 г.</c:v>
                </c:pt>
                <c:pt idx="4">
                  <c:v> 2017 г.</c:v>
                </c:pt>
                <c:pt idx="5">
                  <c:v>2018 г.</c:v>
                </c:pt>
                <c:pt idx="6">
                  <c:v>2019 г.</c:v>
                </c:pt>
                <c:pt idx="7">
                  <c:v>9 месяцев 2020 г.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67</c:v>
                </c:pt>
                <c:pt idx="1">
                  <c:v>70</c:v>
                </c:pt>
                <c:pt idx="2">
                  <c:v>80</c:v>
                </c:pt>
                <c:pt idx="3">
                  <c:v>61</c:v>
                </c:pt>
                <c:pt idx="4">
                  <c:v>1807</c:v>
                </c:pt>
                <c:pt idx="5">
                  <c:v>1336</c:v>
                </c:pt>
                <c:pt idx="6">
                  <c:v>1076</c:v>
                </c:pt>
                <c:pt idx="7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5-410E-8CCF-0F78F0A288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ОКС с подъемом 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 2013 г.</c:v>
                </c:pt>
                <c:pt idx="1">
                  <c:v> 2014 г.</c:v>
                </c:pt>
                <c:pt idx="2">
                  <c:v> 2015 г.</c:v>
                </c:pt>
                <c:pt idx="3">
                  <c:v> 2016 г.</c:v>
                </c:pt>
                <c:pt idx="4">
                  <c:v> 2017 г.</c:v>
                </c:pt>
                <c:pt idx="5">
                  <c:v>2018 г.</c:v>
                </c:pt>
                <c:pt idx="6">
                  <c:v>2019 г.</c:v>
                </c:pt>
                <c:pt idx="7">
                  <c:v>9 месяцев 2020 г.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100</c:v>
                </c:pt>
                <c:pt idx="1">
                  <c:v>94</c:v>
                </c:pt>
                <c:pt idx="2">
                  <c:v>122</c:v>
                </c:pt>
                <c:pt idx="3">
                  <c:v>153</c:v>
                </c:pt>
                <c:pt idx="4">
                  <c:v>193</c:v>
                </c:pt>
                <c:pt idx="5">
                  <c:v>176</c:v>
                </c:pt>
                <c:pt idx="6">
                  <c:v>130</c:v>
                </c:pt>
                <c:pt idx="7">
                  <c:v>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5-410E-8CCF-0F78F0A2887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Из них госпитализировано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 2013 г.</c:v>
                </c:pt>
                <c:pt idx="1">
                  <c:v> 2014 г.</c:v>
                </c:pt>
                <c:pt idx="2">
                  <c:v> 2015 г.</c:v>
                </c:pt>
                <c:pt idx="3">
                  <c:v> 2016 г.</c:v>
                </c:pt>
                <c:pt idx="4">
                  <c:v> 2017 г.</c:v>
                </c:pt>
                <c:pt idx="5">
                  <c:v>2018 г.</c:v>
                </c:pt>
                <c:pt idx="6">
                  <c:v>2019 г.</c:v>
                </c:pt>
                <c:pt idx="7">
                  <c:v>9 месяцев 2020 г.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1186</c:v>
                </c:pt>
                <c:pt idx="1">
                  <c:v>1083</c:v>
                </c:pt>
                <c:pt idx="2">
                  <c:v>1205</c:v>
                </c:pt>
                <c:pt idx="3">
                  <c:v>1766</c:v>
                </c:pt>
                <c:pt idx="4">
                  <c:v>73</c:v>
                </c:pt>
                <c:pt idx="5">
                  <c:v>43</c:v>
                </c:pt>
                <c:pt idx="6">
                  <c:v>79</c:v>
                </c:pt>
                <c:pt idx="7">
                  <c:v>3178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65-410E-8CCF-0F78F0A28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855744"/>
        <c:axId val="183865728"/>
      </c:barChart>
      <c:catAx>
        <c:axId val="1838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865728"/>
        <c:crosses val="autoZero"/>
        <c:auto val="1"/>
        <c:lblAlgn val="ctr"/>
        <c:lblOffset val="100"/>
        <c:noMultiLvlLbl val="0"/>
      </c:catAx>
      <c:valAx>
        <c:axId val="183865728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8557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4934842519685063"/>
          <c:y val="0.19286298653022288"/>
          <c:w val="0.24926268591426101"/>
          <c:h val="0.21454851292962671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79493192493631"/>
          <c:y val="5.5062693782023588E-2"/>
          <c:w val="0.49093408172768993"/>
          <c:h val="0.7305962061102512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Зарегистрировано с ИБС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</c:v>
                </c:pt>
                <c:pt idx="6">
                  <c:v>8 месяцев 2020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90467</c:v>
                </c:pt>
                <c:pt idx="1">
                  <c:v>9417</c:v>
                </c:pt>
                <c:pt idx="2">
                  <c:v>103152</c:v>
                </c:pt>
                <c:pt idx="3">
                  <c:v>108215</c:v>
                </c:pt>
                <c:pt idx="4">
                  <c:v>116454</c:v>
                </c:pt>
                <c:pt idx="5">
                  <c:v>161258</c:v>
                </c:pt>
                <c:pt idx="6">
                  <c:v>111808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79-45D2-8298-59BB2C24F0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взятых под диспансерное наблюдение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</c:v>
                </c:pt>
                <c:pt idx="6">
                  <c:v>8 месяцев 2020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187244</c:v>
                </c:pt>
                <c:pt idx="1">
                  <c:v>183795</c:v>
                </c:pt>
                <c:pt idx="2">
                  <c:v>180550</c:v>
                </c:pt>
                <c:pt idx="3">
                  <c:v>179638</c:v>
                </c:pt>
                <c:pt idx="4">
                  <c:v>189369</c:v>
                </c:pt>
                <c:pt idx="5">
                  <c:v>218810</c:v>
                </c:pt>
                <c:pt idx="6">
                  <c:v>135035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79-45D2-8298-59BB2C24F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790016"/>
        <c:axId val="184800000"/>
      </c:barChart>
      <c:catAx>
        <c:axId val="18479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800000"/>
        <c:crosses val="autoZero"/>
        <c:auto val="1"/>
        <c:lblAlgn val="ctr"/>
        <c:lblOffset val="100"/>
        <c:noMultiLvlLbl val="0"/>
      </c:catAx>
      <c:valAx>
        <c:axId val="1848000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7900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992044320652384"/>
          <c:y val="0.16666801550803015"/>
          <c:w val="0.2570076480241687"/>
          <c:h val="0.3895640643685435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99353097033667"/>
          <c:y val="5.6870344966316301E-2"/>
          <c:w val="0.50780437140262058"/>
          <c:h val="0.72844159570936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Зарегистрировано с ОКС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dirty="0">
                        <a:latin typeface="Times New Roman" pitchFamily="18" charset="0"/>
                        <a:cs typeface="Times New Roman" pitchFamily="18" charset="0"/>
                      </a:rPr>
                      <a:t>6704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51-40DA-8C38-749C8FF63D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</c:v>
                </c:pt>
                <c:pt idx="6">
                  <c:v>8 месяцев 2020 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6751</c:v>
                </c:pt>
                <c:pt idx="1">
                  <c:v>7628</c:v>
                </c:pt>
                <c:pt idx="2">
                  <c:v>12399</c:v>
                </c:pt>
                <c:pt idx="3">
                  <c:v>10682</c:v>
                </c:pt>
                <c:pt idx="4">
                  <c:v>4394</c:v>
                </c:pt>
                <c:pt idx="5">
                  <c:v>4096</c:v>
                </c:pt>
                <c:pt idx="6">
                  <c:v>4581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51-40DA-8C38-749C8FF63D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взятых под диспансерное наблюдение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</c:v>
                </c:pt>
                <c:pt idx="6">
                  <c:v>8 месяцев 2020 г.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15317</c:v>
                </c:pt>
                <c:pt idx="1">
                  <c:v>15360</c:v>
                </c:pt>
                <c:pt idx="2">
                  <c:v>13589</c:v>
                </c:pt>
                <c:pt idx="3">
                  <c:v>13121</c:v>
                </c:pt>
                <c:pt idx="4">
                  <c:v>8612</c:v>
                </c:pt>
                <c:pt idx="5">
                  <c:v>7807</c:v>
                </c:pt>
                <c:pt idx="6">
                  <c:v>5677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51-40DA-8C38-749C8FF63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492800"/>
        <c:axId val="184494336"/>
      </c:barChart>
      <c:catAx>
        <c:axId val="18449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494336"/>
        <c:crosses val="autoZero"/>
        <c:auto val="1"/>
        <c:lblAlgn val="ctr"/>
        <c:lblOffset val="100"/>
        <c:noMultiLvlLbl val="0"/>
      </c:catAx>
      <c:valAx>
        <c:axId val="1844943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492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65508328954892"/>
          <c:y val="3.7558375627750551E-2"/>
          <c:w val="0.28996812863776855"/>
          <c:h val="0.64052345090448182"/>
        </c:manualLayout>
      </c:layout>
      <c:overlay val="0"/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AD082-17AE-4C88-8CBE-403CE11D6039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E9E3CF-3733-495F-87EF-A4D1021C4237}">
      <dgm:prSet phldrT="[Текст]" custT="1"/>
      <dgm:spPr/>
      <dgm:t>
        <a:bodyPr/>
        <a:lstStyle/>
        <a:p>
          <a:pPr algn="ctr"/>
          <a:r>
            <a:rPr lang="ru-RU" sz="1400" dirty="0">
              <a:latin typeface="Times New Roman" pitchFamily="18" charset="0"/>
              <a:cs typeface="Times New Roman" pitchFamily="18" charset="0"/>
            </a:rPr>
            <a:t> Республиканский логистический центр (далее – РЛЦ), позволяет осуществлять мониторинг и маршрутизацию пациентов в режиме реального времени в любой точке региона. РЛЦ обеспечивает медицинским организациям и системе здравоохранения взаимодействие и руководство оперативной информацией для принятия управленческих решений по организации медицинской помощи по кардиологическому профилю.</a:t>
          </a:r>
        </a:p>
        <a:p>
          <a:pPr algn="ctr"/>
          <a:endParaRPr lang="ru-RU" sz="1400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400" dirty="0">
              <a:latin typeface="Times New Roman" pitchFamily="18" charset="0"/>
              <a:cs typeface="Times New Roman" pitchFamily="18" charset="0"/>
            </a:rPr>
            <a:t>Регион деятельности РЛС – Республика Башкортостан (население более 4 млн чел, площадь  143 000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кв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км, 54 муниципальных района, 20 городов)</a:t>
          </a:r>
        </a:p>
      </dgm:t>
    </dgm:pt>
    <dgm:pt modelId="{8C149EBB-D0F8-45D0-A4C5-C4E2E2D7765A}" type="sibTrans" cxnId="{FE1F5AE3-EF0D-415D-97C7-DC4386D79A35}">
      <dgm:prSet/>
      <dgm:spPr/>
      <dgm:t>
        <a:bodyPr/>
        <a:lstStyle/>
        <a:p>
          <a:endParaRPr lang="ru-RU"/>
        </a:p>
      </dgm:t>
    </dgm:pt>
    <dgm:pt modelId="{203C4218-96DB-45AB-8277-34168F865C63}" type="parTrans" cxnId="{FE1F5AE3-EF0D-415D-97C7-DC4386D79A35}">
      <dgm:prSet/>
      <dgm:spPr/>
      <dgm:t>
        <a:bodyPr/>
        <a:lstStyle/>
        <a:p>
          <a:endParaRPr lang="ru-RU"/>
        </a:p>
      </dgm:t>
    </dgm:pt>
    <dgm:pt modelId="{AB719879-20FF-4576-8B45-9325A925BB95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913F7684-7E40-4B47-BE49-90DBBC1C487B}" type="sibTrans" cxnId="{E4EA1C87-942B-4453-91DD-24FA31398B5E}">
      <dgm:prSet/>
      <dgm:spPr/>
      <dgm:t>
        <a:bodyPr/>
        <a:lstStyle/>
        <a:p>
          <a:endParaRPr lang="ru-RU"/>
        </a:p>
      </dgm:t>
    </dgm:pt>
    <dgm:pt modelId="{08C32E2D-15B5-47A9-B8F3-93F9CA183697}" type="parTrans" cxnId="{E4EA1C87-942B-4453-91DD-24FA31398B5E}">
      <dgm:prSet/>
      <dgm:spPr/>
      <dgm:t>
        <a:bodyPr/>
        <a:lstStyle/>
        <a:p>
          <a:endParaRPr lang="ru-RU"/>
        </a:p>
      </dgm:t>
    </dgm:pt>
    <dgm:pt modelId="{127C9F07-49AA-4007-A575-1FB7D3E8CF87}" type="pres">
      <dgm:prSet presAssocID="{B9CAD082-17AE-4C88-8CBE-403CE11D6039}" presName="Name0" presStyleCnt="0">
        <dgm:presLayoutVars>
          <dgm:chMax/>
          <dgm:chPref/>
          <dgm:dir/>
          <dgm:animLvl val="lvl"/>
        </dgm:presLayoutVars>
      </dgm:prSet>
      <dgm:spPr/>
    </dgm:pt>
    <dgm:pt modelId="{9316F685-B880-4AF0-A875-14D7EECD7902}" type="pres">
      <dgm:prSet presAssocID="{AB719879-20FF-4576-8B45-9325A925BB95}" presName="composite" presStyleCnt="0"/>
      <dgm:spPr/>
    </dgm:pt>
    <dgm:pt modelId="{6F162284-EC67-4EC4-98CA-EDEDA4054E55}" type="pres">
      <dgm:prSet presAssocID="{AB719879-20FF-4576-8B45-9325A925BB95}" presName="ParentAccentShape" presStyleLbl="trBgShp" presStyleIdx="0" presStyleCnt="2" custScaleX="87688" custScaleY="84602" custLinFactNeighborX="-4253" custLinFactNeighborY="-3815"/>
      <dgm:spPr/>
    </dgm:pt>
    <dgm:pt modelId="{4C0556BB-9920-4852-ABFB-4908ECFBB3F3}" type="pres">
      <dgm:prSet presAssocID="{AB719879-20FF-4576-8B45-9325A925BB95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61E4BC44-B41C-4F43-8F32-D53D967D5F32}" type="pres">
      <dgm:prSet presAssocID="{AB719879-20FF-4576-8B45-9325A925BB95}" presName="ChildText" presStyleLbl="revTx" presStyleIdx="1" presStyleCnt="2" custScaleX="132732" custLinFactNeighborX="-6669">
        <dgm:presLayoutVars>
          <dgm:chMax val="0"/>
          <dgm:chPref val="0"/>
        </dgm:presLayoutVars>
      </dgm:prSet>
      <dgm:spPr/>
    </dgm:pt>
    <dgm:pt modelId="{ACD29760-3F9C-46D4-A45D-8DB55B68621C}" type="pres">
      <dgm:prSet presAssocID="{AB719879-20FF-4576-8B45-9325A925BB95}" presName="ChildAccentShape" presStyleLbl="trBgShp" presStyleIdx="1" presStyleCnt="2" custLinFactNeighborX="80797" custLinFactNeighborY="-5483"/>
      <dgm:spPr/>
    </dgm:pt>
    <dgm:pt modelId="{AC9978F3-2F3B-47D6-AF35-F1AF758EE7D1}" type="pres">
      <dgm:prSet presAssocID="{AB719879-20FF-4576-8B45-9325A925BB95}" presName="Image" presStyleLbl="alignImgPlace1" presStyleIdx="0" presStyleCnt="1" custScaleX="83546" custScaleY="81603" custLinFactNeighborX="-6530" custLinFactNeighborY="14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02AC5707-DDD5-4A26-92C5-A40A7CC4798D}" type="presOf" srcId="{20E9E3CF-3733-495F-87EF-A4D1021C4237}" destId="{61E4BC44-B41C-4F43-8F32-D53D967D5F32}" srcOrd="0" destOrd="0" presId="urn:microsoft.com/office/officeart/2009/3/layout/SnapshotPictureList"/>
    <dgm:cxn modelId="{656B2609-9CEB-4707-94CD-5F858B12AEE4}" type="presOf" srcId="{AB719879-20FF-4576-8B45-9325A925BB95}" destId="{4C0556BB-9920-4852-ABFB-4908ECFBB3F3}" srcOrd="0" destOrd="0" presId="urn:microsoft.com/office/officeart/2009/3/layout/SnapshotPictureList"/>
    <dgm:cxn modelId="{E4EA1C87-942B-4453-91DD-24FA31398B5E}" srcId="{B9CAD082-17AE-4C88-8CBE-403CE11D6039}" destId="{AB719879-20FF-4576-8B45-9325A925BB95}" srcOrd="0" destOrd="0" parTransId="{08C32E2D-15B5-47A9-B8F3-93F9CA183697}" sibTransId="{913F7684-7E40-4B47-BE49-90DBBC1C487B}"/>
    <dgm:cxn modelId="{93C681AC-1291-49D7-935D-2B70C03ACB25}" type="presOf" srcId="{B9CAD082-17AE-4C88-8CBE-403CE11D6039}" destId="{127C9F07-49AA-4007-A575-1FB7D3E8CF87}" srcOrd="0" destOrd="0" presId="urn:microsoft.com/office/officeart/2009/3/layout/SnapshotPictureList"/>
    <dgm:cxn modelId="{FE1F5AE3-EF0D-415D-97C7-DC4386D79A35}" srcId="{AB719879-20FF-4576-8B45-9325A925BB95}" destId="{20E9E3CF-3733-495F-87EF-A4D1021C4237}" srcOrd="0" destOrd="0" parTransId="{203C4218-96DB-45AB-8277-34168F865C63}" sibTransId="{8C149EBB-D0F8-45D0-A4C5-C4E2E2D7765A}"/>
    <dgm:cxn modelId="{ECFF1997-620D-4243-A3AD-13324100C9F7}" type="presParOf" srcId="{127C9F07-49AA-4007-A575-1FB7D3E8CF87}" destId="{9316F685-B880-4AF0-A875-14D7EECD7902}" srcOrd="0" destOrd="0" presId="urn:microsoft.com/office/officeart/2009/3/layout/SnapshotPictureList"/>
    <dgm:cxn modelId="{C03463D5-35FC-4E85-B7E5-0DD362DD07C9}" type="presParOf" srcId="{9316F685-B880-4AF0-A875-14D7EECD7902}" destId="{6F162284-EC67-4EC4-98CA-EDEDA4054E55}" srcOrd="0" destOrd="0" presId="urn:microsoft.com/office/officeart/2009/3/layout/SnapshotPictureList"/>
    <dgm:cxn modelId="{A8DB4440-ADD7-48C6-A1A1-59A415355F5D}" type="presParOf" srcId="{9316F685-B880-4AF0-A875-14D7EECD7902}" destId="{4C0556BB-9920-4852-ABFB-4908ECFBB3F3}" srcOrd="1" destOrd="0" presId="urn:microsoft.com/office/officeart/2009/3/layout/SnapshotPictureList"/>
    <dgm:cxn modelId="{9580CCD2-6D11-4DE6-9612-112FB58ADA47}" type="presParOf" srcId="{9316F685-B880-4AF0-A875-14D7EECD7902}" destId="{61E4BC44-B41C-4F43-8F32-D53D967D5F32}" srcOrd="2" destOrd="0" presId="urn:microsoft.com/office/officeart/2009/3/layout/SnapshotPictureList"/>
    <dgm:cxn modelId="{9B7F1ACB-AC41-485B-BA42-37052D2F4C3E}" type="presParOf" srcId="{9316F685-B880-4AF0-A875-14D7EECD7902}" destId="{ACD29760-3F9C-46D4-A45D-8DB55B68621C}" srcOrd="3" destOrd="0" presId="urn:microsoft.com/office/officeart/2009/3/layout/SnapshotPictureList"/>
    <dgm:cxn modelId="{E595195E-DFBB-4CD6-8FEB-4ACE3624820B}" type="presParOf" srcId="{9316F685-B880-4AF0-A875-14D7EECD7902}" destId="{AC9978F3-2F3B-47D6-AF35-F1AF758EE7D1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6D05BA-CC96-4917-BEA4-0FD3944DE4AB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EBB4116-CF41-450A-A04A-3A3796EA98EA}">
      <dgm:prSet phldrT="[Текст]" custT="1"/>
      <dgm:spPr/>
      <dgm:t>
        <a:bodyPr/>
        <a:lstStyle/>
        <a:p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CFF96B2A-3751-4E7B-B104-94BA64CA34A9}" type="parTrans" cxnId="{F3839857-6BA4-49E2-B8BB-241DF59CA9B6}">
      <dgm:prSet/>
      <dgm:spPr/>
      <dgm:t>
        <a:bodyPr/>
        <a:lstStyle/>
        <a:p>
          <a:endParaRPr lang="ru-RU"/>
        </a:p>
      </dgm:t>
    </dgm:pt>
    <dgm:pt modelId="{AA90DA33-65D9-4D10-A667-0F620C76AA4F}" type="sibTrans" cxnId="{F3839857-6BA4-49E2-B8BB-241DF59CA9B6}">
      <dgm:prSet/>
      <dgm:spPr/>
      <dgm:t>
        <a:bodyPr/>
        <a:lstStyle/>
        <a:p>
          <a:endParaRPr lang="ru-RU"/>
        </a:p>
      </dgm:t>
    </dgm:pt>
    <dgm:pt modelId="{64EC0ED2-A400-4F4E-B697-B44B93F9BBB8}">
      <dgm:prSet phldrT="[Текст]"/>
      <dgm:spPr/>
      <dgm:t>
        <a:bodyPr/>
        <a:lstStyle/>
        <a:p>
          <a:endParaRPr lang="ru-RU" dirty="0"/>
        </a:p>
      </dgm:t>
    </dgm:pt>
    <dgm:pt modelId="{3CE70AF9-6529-4C4A-A7E5-A16E662B9269}" type="parTrans" cxnId="{BD32705A-9A27-44E1-8BFA-1B159C71211D}">
      <dgm:prSet/>
      <dgm:spPr/>
      <dgm:t>
        <a:bodyPr/>
        <a:lstStyle/>
        <a:p>
          <a:endParaRPr lang="ru-RU"/>
        </a:p>
      </dgm:t>
    </dgm:pt>
    <dgm:pt modelId="{E01ABC45-2D99-44B5-9AFA-A0F45296B5B6}" type="sibTrans" cxnId="{BD32705A-9A27-44E1-8BFA-1B159C71211D}">
      <dgm:prSet/>
      <dgm:spPr/>
      <dgm:t>
        <a:bodyPr/>
        <a:lstStyle/>
        <a:p>
          <a:endParaRPr lang="ru-RU"/>
        </a:p>
      </dgm:t>
    </dgm:pt>
    <dgm:pt modelId="{A3354ABD-CBE1-4C94-A66B-0DF1BC3A4698}">
      <dgm:prSet phldrT="[Текст]" custT="1"/>
      <dgm:spPr/>
      <dgm:t>
        <a:bodyPr/>
        <a:lstStyle/>
        <a:p>
          <a:r>
            <a:rPr lang="ru-RU" sz="1600" dirty="0" err="1">
              <a:latin typeface="Times New Roman" pitchFamily="18" charset="0"/>
              <a:cs typeface="Times New Roman" pitchFamily="18" charset="0"/>
            </a:rPr>
            <a:t>Инвалидизация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;</a:t>
          </a:r>
          <a:r>
            <a:rPr lang="ru-RU" sz="2400" dirty="0"/>
            <a:t> </a:t>
          </a:r>
        </a:p>
      </dgm:t>
    </dgm:pt>
    <dgm:pt modelId="{1C5D1A03-43EE-41E3-A725-DCC5C2FC19B5}" type="parTrans" cxnId="{C8A6829B-8295-45F4-B122-C7D16F7B94CE}">
      <dgm:prSet/>
      <dgm:spPr/>
      <dgm:t>
        <a:bodyPr/>
        <a:lstStyle/>
        <a:p>
          <a:endParaRPr lang="ru-RU"/>
        </a:p>
      </dgm:t>
    </dgm:pt>
    <dgm:pt modelId="{BE5357F8-44B5-474F-8F6E-F3911DC1CDD8}" type="sibTrans" cxnId="{C8A6829B-8295-45F4-B122-C7D16F7B94CE}">
      <dgm:prSet/>
      <dgm:spPr/>
      <dgm:t>
        <a:bodyPr/>
        <a:lstStyle/>
        <a:p>
          <a:endParaRPr lang="ru-RU"/>
        </a:p>
      </dgm:t>
    </dgm:pt>
    <dgm:pt modelId="{D29E0E65-E05B-4794-B5B0-1B929CAD26F5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Увеличение смертности;</a:t>
          </a:r>
        </a:p>
      </dgm:t>
    </dgm:pt>
    <dgm:pt modelId="{1E50AE75-1B17-4B99-8ECB-096EBA462775}" type="parTrans" cxnId="{241B00C2-2FCF-404D-9E61-B733D30AACDD}">
      <dgm:prSet/>
      <dgm:spPr/>
      <dgm:t>
        <a:bodyPr/>
        <a:lstStyle/>
        <a:p>
          <a:endParaRPr lang="ru-RU"/>
        </a:p>
      </dgm:t>
    </dgm:pt>
    <dgm:pt modelId="{FA2236C9-8892-4A5C-BD43-7481A1D27D7B}" type="sibTrans" cxnId="{241B00C2-2FCF-404D-9E61-B733D30AACDD}">
      <dgm:prSet/>
      <dgm:spPr/>
      <dgm:t>
        <a:bodyPr/>
        <a:lstStyle/>
        <a:p>
          <a:endParaRPr lang="ru-RU"/>
        </a:p>
      </dgm:t>
    </dgm:pt>
    <dgm:pt modelId="{A7173039-4C39-4F04-859B-167CBE08C519}">
      <dgm:prSet phldrT="[Текст]" custT="1"/>
      <dgm:spPr/>
      <dgm:t>
        <a:bodyPr/>
        <a:lstStyle/>
        <a:p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C2EE499C-A8D8-4E35-9CB1-A3F3F49AC49C}" type="parTrans" cxnId="{3C6DF099-C1B0-40D8-8F02-3A1D0936F0B3}">
      <dgm:prSet/>
      <dgm:spPr/>
      <dgm:t>
        <a:bodyPr/>
        <a:lstStyle/>
        <a:p>
          <a:endParaRPr lang="ru-RU"/>
        </a:p>
      </dgm:t>
    </dgm:pt>
    <dgm:pt modelId="{5444B5CC-69D8-42B4-AF58-A6D284DB8F49}" type="sibTrans" cxnId="{3C6DF099-C1B0-40D8-8F02-3A1D0936F0B3}">
      <dgm:prSet/>
      <dgm:spPr/>
      <dgm:t>
        <a:bodyPr/>
        <a:lstStyle/>
        <a:p>
          <a:endParaRPr lang="ru-RU"/>
        </a:p>
      </dgm:t>
    </dgm:pt>
    <dgm:pt modelId="{20ED06B1-EE8E-4674-B5E2-73CD25AB5823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Направление в профильную медицинскую организацию в максимально короткие сроки;</a:t>
          </a:r>
        </a:p>
      </dgm:t>
    </dgm:pt>
    <dgm:pt modelId="{813D505F-B9DC-46F6-97DD-DBFC950596CB}" type="parTrans" cxnId="{3C91BA5F-1EE6-4BA7-87F0-D7F56CC2E95F}">
      <dgm:prSet/>
      <dgm:spPr/>
      <dgm:t>
        <a:bodyPr/>
        <a:lstStyle/>
        <a:p>
          <a:endParaRPr lang="ru-RU"/>
        </a:p>
      </dgm:t>
    </dgm:pt>
    <dgm:pt modelId="{9E227712-DB48-46EE-897E-16C0A82577D0}" type="sibTrans" cxnId="{3C91BA5F-1EE6-4BA7-87F0-D7F56CC2E95F}">
      <dgm:prSet/>
      <dgm:spPr/>
      <dgm:t>
        <a:bodyPr/>
        <a:lstStyle/>
        <a:p>
          <a:endParaRPr lang="ru-RU"/>
        </a:p>
      </dgm:t>
    </dgm:pt>
    <dgm:pt modelId="{4171CEC8-5AAE-4BA5-AD63-DF2B2A367EA4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Оказание медицинской помощи в полном объеме;</a:t>
          </a:r>
        </a:p>
      </dgm:t>
    </dgm:pt>
    <dgm:pt modelId="{EBD5B211-95C7-48CF-AC9F-FAAC143C6F27}" type="parTrans" cxnId="{421AC304-1CAC-43B7-9BDD-BCAA706DEDFC}">
      <dgm:prSet/>
      <dgm:spPr/>
      <dgm:t>
        <a:bodyPr/>
        <a:lstStyle/>
        <a:p>
          <a:endParaRPr lang="ru-RU"/>
        </a:p>
      </dgm:t>
    </dgm:pt>
    <dgm:pt modelId="{DAB7034B-7949-4B9C-A3B4-CB9A43A75F7F}" type="sibTrans" cxnId="{421AC304-1CAC-43B7-9BDD-BCAA706DEDFC}">
      <dgm:prSet/>
      <dgm:spPr/>
      <dgm:t>
        <a:bodyPr/>
        <a:lstStyle/>
        <a:p>
          <a:endParaRPr lang="ru-RU"/>
        </a:p>
      </dgm:t>
    </dgm:pt>
    <dgm:pt modelId="{D794928B-A546-422B-B5E9-0C63B706E09D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Оказание хирургической помощи в кратчайшие сроки;</a:t>
          </a:r>
        </a:p>
      </dgm:t>
    </dgm:pt>
    <dgm:pt modelId="{96613B2C-B229-4E75-BD2D-C87FF6A4A009}" type="parTrans" cxnId="{42189EC9-33B8-4EFE-9AD9-6EA003606947}">
      <dgm:prSet/>
      <dgm:spPr/>
      <dgm:t>
        <a:bodyPr/>
        <a:lstStyle/>
        <a:p>
          <a:endParaRPr lang="ru-RU"/>
        </a:p>
      </dgm:t>
    </dgm:pt>
    <dgm:pt modelId="{3135E4C9-BD6E-4B1E-ADCA-976288EC43F0}" type="sibTrans" cxnId="{42189EC9-33B8-4EFE-9AD9-6EA003606947}">
      <dgm:prSet/>
      <dgm:spPr/>
      <dgm:t>
        <a:bodyPr/>
        <a:lstStyle/>
        <a:p>
          <a:endParaRPr lang="ru-RU"/>
        </a:p>
      </dgm:t>
    </dgm:pt>
    <dgm:pt modelId="{6CD7568B-E963-4737-AFBD-DBED3A4E3DBA}" type="pres">
      <dgm:prSet presAssocID="{EE6D05BA-CC96-4917-BEA4-0FD3944DE4AB}" presName="layout" presStyleCnt="0">
        <dgm:presLayoutVars>
          <dgm:chMax/>
          <dgm:chPref/>
          <dgm:dir/>
          <dgm:resizeHandles/>
        </dgm:presLayoutVars>
      </dgm:prSet>
      <dgm:spPr/>
    </dgm:pt>
    <dgm:pt modelId="{746BA48F-ECD2-4380-80AB-8698E779A041}" type="pres">
      <dgm:prSet presAssocID="{6EBB4116-CF41-450A-A04A-3A3796EA98EA}" presName="root" presStyleCnt="0">
        <dgm:presLayoutVars>
          <dgm:chMax/>
          <dgm:chPref/>
        </dgm:presLayoutVars>
      </dgm:prSet>
      <dgm:spPr/>
    </dgm:pt>
    <dgm:pt modelId="{DDF2579A-46B5-4A72-9E15-50820694D518}" type="pres">
      <dgm:prSet presAssocID="{6EBB4116-CF41-450A-A04A-3A3796EA98EA}" presName="rootComposite" presStyleCnt="0">
        <dgm:presLayoutVars/>
      </dgm:prSet>
      <dgm:spPr/>
    </dgm:pt>
    <dgm:pt modelId="{34D98831-CBDE-44B3-BBD9-C7711B5B1ABA}" type="pres">
      <dgm:prSet presAssocID="{6EBB4116-CF41-450A-A04A-3A3796EA98EA}" presName="ParentAccent" presStyleLbl="alignNode1" presStyleIdx="0" presStyleCnt="2" custScaleY="169625"/>
      <dgm:spPr/>
    </dgm:pt>
    <dgm:pt modelId="{81781BE1-AB4C-4CBB-8C8E-F9E283966130}" type="pres">
      <dgm:prSet presAssocID="{6EBB4116-CF41-450A-A04A-3A3796EA98EA}" presName="ParentSmallAccent" presStyleLbl="fgAcc1" presStyleIdx="0" presStyleCnt="2" custLinFactNeighborX="7631" custLinFactNeighborY="-41365"/>
      <dgm:spPr/>
    </dgm:pt>
    <dgm:pt modelId="{BD3C4D19-6F53-42B5-BA01-98D8A06DBC4F}" type="pres">
      <dgm:prSet presAssocID="{6EBB4116-CF41-450A-A04A-3A3796EA98EA}" presName="Parent" presStyleLbl="revTx" presStyleIdx="0" presStyleCnt="8" custLinFactNeighborX="-1868" custLinFactNeighborY="3222">
        <dgm:presLayoutVars>
          <dgm:chMax/>
          <dgm:chPref val="4"/>
          <dgm:bulletEnabled val="1"/>
        </dgm:presLayoutVars>
      </dgm:prSet>
      <dgm:spPr/>
    </dgm:pt>
    <dgm:pt modelId="{EC81C88D-9ABF-42C5-9303-2BB2930F4B7A}" type="pres">
      <dgm:prSet presAssocID="{6EBB4116-CF41-450A-A04A-3A3796EA98EA}" presName="childShape" presStyleCnt="0">
        <dgm:presLayoutVars>
          <dgm:chMax val="0"/>
          <dgm:chPref val="0"/>
        </dgm:presLayoutVars>
      </dgm:prSet>
      <dgm:spPr/>
    </dgm:pt>
    <dgm:pt modelId="{A5130A5C-3919-4044-925F-D058278604DE}" type="pres">
      <dgm:prSet presAssocID="{64EC0ED2-A400-4F4E-B697-B44B93F9BBB8}" presName="childComposite" presStyleCnt="0">
        <dgm:presLayoutVars>
          <dgm:chMax val="0"/>
          <dgm:chPref val="0"/>
        </dgm:presLayoutVars>
      </dgm:prSet>
      <dgm:spPr/>
    </dgm:pt>
    <dgm:pt modelId="{313D33DD-555A-4523-81E6-8627A2E96FBA}" type="pres">
      <dgm:prSet presAssocID="{64EC0ED2-A400-4F4E-B697-B44B93F9BBB8}" presName="ChildAccent" presStyleLbl="solidFgAcc1" presStyleIdx="0" presStyleCnt="6"/>
      <dgm:spPr/>
    </dgm:pt>
    <dgm:pt modelId="{532893EA-F115-48D2-B9D8-E511A3FABE33}" type="pres">
      <dgm:prSet presAssocID="{64EC0ED2-A400-4F4E-B697-B44B93F9BBB8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3B771451-B011-4F25-93F8-8098D4BF2A4F}" type="pres">
      <dgm:prSet presAssocID="{A3354ABD-CBE1-4C94-A66B-0DF1BC3A4698}" presName="childComposite" presStyleCnt="0">
        <dgm:presLayoutVars>
          <dgm:chMax val="0"/>
          <dgm:chPref val="0"/>
        </dgm:presLayoutVars>
      </dgm:prSet>
      <dgm:spPr/>
    </dgm:pt>
    <dgm:pt modelId="{D253ECAE-51DF-462E-80F3-5E13DCF7CAF7}" type="pres">
      <dgm:prSet presAssocID="{A3354ABD-CBE1-4C94-A66B-0DF1BC3A4698}" presName="ChildAccent" presStyleLbl="solidFgAcc1" presStyleIdx="1" presStyleCnt="6"/>
      <dgm:spPr/>
    </dgm:pt>
    <dgm:pt modelId="{616CE53E-591F-4B90-A264-59FE8B6DB150}" type="pres">
      <dgm:prSet presAssocID="{A3354ABD-CBE1-4C94-A66B-0DF1BC3A4698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2A1E079F-00CB-431C-A9A9-C4254DED6196}" type="pres">
      <dgm:prSet presAssocID="{D29E0E65-E05B-4794-B5B0-1B929CAD26F5}" presName="childComposite" presStyleCnt="0">
        <dgm:presLayoutVars>
          <dgm:chMax val="0"/>
          <dgm:chPref val="0"/>
        </dgm:presLayoutVars>
      </dgm:prSet>
      <dgm:spPr/>
    </dgm:pt>
    <dgm:pt modelId="{387D499F-F040-45EE-85CE-27530C461BC5}" type="pres">
      <dgm:prSet presAssocID="{D29E0E65-E05B-4794-B5B0-1B929CAD26F5}" presName="ChildAccent" presStyleLbl="solidFgAcc1" presStyleIdx="2" presStyleCnt="6"/>
      <dgm:spPr/>
    </dgm:pt>
    <dgm:pt modelId="{CBC6E818-8295-4AD8-82B1-9B1FA383C050}" type="pres">
      <dgm:prSet presAssocID="{D29E0E65-E05B-4794-B5B0-1B929CAD26F5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149D6009-825C-4E46-982C-7C693EB999A3}" type="pres">
      <dgm:prSet presAssocID="{A7173039-4C39-4F04-859B-167CBE08C519}" presName="root" presStyleCnt="0">
        <dgm:presLayoutVars>
          <dgm:chMax/>
          <dgm:chPref/>
        </dgm:presLayoutVars>
      </dgm:prSet>
      <dgm:spPr/>
    </dgm:pt>
    <dgm:pt modelId="{9382531F-7826-4A38-9086-47873AD536D0}" type="pres">
      <dgm:prSet presAssocID="{A7173039-4C39-4F04-859B-167CBE08C519}" presName="rootComposite" presStyleCnt="0">
        <dgm:presLayoutVars/>
      </dgm:prSet>
      <dgm:spPr/>
    </dgm:pt>
    <dgm:pt modelId="{932B71F8-D70D-4CF6-9053-208897F728CD}" type="pres">
      <dgm:prSet presAssocID="{A7173039-4C39-4F04-859B-167CBE08C519}" presName="ParentAccent" presStyleLbl="alignNode1" presStyleIdx="1" presStyleCnt="2" custScaleY="175105" custLinFactNeighborX="239" custLinFactNeighborY="119"/>
      <dgm:spPr>
        <a:solidFill>
          <a:srgbClr val="92D050"/>
        </a:solidFill>
        <a:ln>
          <a:noFill/>
        </a:ln>
      </dgm:spPr>
    </dgm:pt>
    <dgm:pt modelId="{91303AC8-81B9-448F-9912-76AFC368D6B7}" type="pres">
      <dgm:prSet presAssocID="{A7173039-4C39-4F04-859B-167CBE08C519}" presName="ParentSmallAccent" presStyleLbl="fgAcc1" presStyleIdx="1" presStyleCnt="2" custLinFactNeighborX="15631" custLinFactNeighborY="-41063"/>
      <dgm:spPr/>
    </dgm:pt>
    <dgm:pt modelId="{FA08ED43-6096-4EC8-9B47-078BCB46E2E4}" type="pres">
      <dgm:prSet presAssocID="{A7173039-4C39-4F04-859B-167CBE08C519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8288942A-C02B-4E17-9621-9CF7D46181B6}" type="pres">
      <dgm:prSet presAssocID="{A7173039-4C39-4F04-859B-167CBE08C519}" presName="childShape" presStyleCnt="0">
        <dgm:presLayoutVars>
          <dgm:chMax val="0"/>
          <dgm:chPref val="0"/>
        </dgm:presLayoutVars>
      </dgm:prSet>
      <dgm:spPr/>
    </dgm:pt>
    <dgm:pt modelId="{8E1E1FC2-B83C-48C4-89B3-C546BB80910D}" type="pres">
      <dgm:prSet presAssocID="{20ED06B1-EE8E-4674-B5E2-73CD25AB5823}" presName="childComposite" presStyleCnt="0">
        <dgm:presLayoutVars>
          <dgm:chMax val="0"/>
          <dgm:chPref val="0"/>
        </dgm:presLayoutVars>
      </dgm:prSet>
      <dgm:spPr/>
    </dgm:pt>
    <dgm:pt modelId="{27528C17-81DE-45C0-BA86-7DAD9C56C614}" type="pres">
      <dgm:prSet presAssocID="{20ED06B1-EE8E-4674-B5E2-73CD25AB5823}" presName="ChildAccent" presStyleLbl="solidFgAcc1" presStyleIdx="3" presStyleCnt="6"/>
      <dgm:spPr/>
    </dgm:pt>
    <dgm:pt modelId="{3D747EA7-A56C-4AD9-9E58-0FF050CB01DB}" type="pres">
      <dgm:prSet presAssocID="{20ED06B1-EE8E-4674-B5E2-73CD25AB5823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6EC1364F-3660-4196-93FF-C9611A306BE6}" type="pres">
      <dgm:prSet presAssocID="{4171CEC8-5AAE-4BA5-AD63-DF2B2A367EA4}" presName="childComposite" presStyleCnt="0">
        <dgm:presLayoutVars>
          <dgm:chMax val="0"/>
          <dgm:chPref val="0"/>
        </dgm:presLayoutVars>
      </dgm:prSet>
      <dgm:spPr/>
    </dgm:pt>
    <dgm:pt modelId="{8CA15C83-A915-49EB-81CE-9CC8B083A32E}" type="pres">
      <dgm:prSet presAssocID="{4171CEC8-5AAE-4BA5-AD63-DF2B2A367EA4}" presName="ChildAccent" presStyleLbl="solidFgAcc1" presStyleIdx="4" presStyleCnt="6"/>
      <dgm:spPr/>
    </dgm:pt>
    <dgm:pt modelId="{E4BF57D8-B801-4688-ABA3-917A88262074}" type="pres">
      <dgm:prSet presAssocID="{4171CEC8-5AAE-4BA5-AD63-DF2B2A367EA4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BCD4D180-2C0F-4102-8E5C-F35621894FA9}" type="pres">
      <dgm:prSet presAssocID="{D794928B-A546-422B-B5E9-0C63B706E09D}" presName="childComposite" presStyleCnt="0">
        <dgm:presLayoutVars>
          <dgm:chMax val="0"/>
          <dgm:chPref val="0"/>
        </dgm:presLayoutVars>
      </dgm:prSet>
      <dgm:spPr/>
    </dgm:pt>
    <dgm:pt modelId="{163BFF35-11A5-42F8-AF4A-95F946C6D77B}" type="pres">
      <dgm:prSet presAssocID="{D794928B-A546-422B-B5E9-0C63B706E09D}" presName="ChildAccent" presStyleLbl="solidFgAcc1" presStyleIdx="5" presStyleCnt="6"/>
      <dgm:spPr/>
    </dgm:pt>
    <dgm:pt modelId="{D0AA4F38-88C0-4DF4-BF72-4E84B4B41D67}" type="pres">
      <dgm:prSet presAssocID="{D794928B-A546-422B-B5E9-0C63B706E09D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C81C0D04-5ACD-422B-99CB-B9869960896D}" type="presOf" srcId="{4171CEC8-5AAE-4BA5-AD63-DF2B2A367EA4}" destId="{E4BF57D8-B801-4688-ABA3-917A88262074}" srcOrd="0" destOrd="0" presId="urn:microsoft.com/office/officeart/2008/layout/SquareAccentList"/>
    <dgm:cxn modelId="{421AC304-1CAC-43B7-9BDD-BCAA706DEDFC}" srcId="{A7173039-4C39-4F04-859B-167CBE08C519}" destId="{4171CEC8-5AAE-4BA5-AD63-DF2B2A367EA4}" srcOrd="1" destOrd="0" parTransId="{EBD5B211-95C7-48CF-AC9F-FAAC143C6F27}" sibTransId="{DAB7034B-7949-4B9C-A3B4-CB9A43A75F7F}"/>
    <dgm:cxn modelId="{DEBF732D-0F20-4EFC-B277-BD1E5191F752}" type="presOf" srcId="{A3354ABD-CBE1-4C94-A66B-0DF1BC3A4698}" destId="{616CE53E-591F-4B90-A264-59FE8B6DB150}" srcOrd="0" destOrd="0" presId="urn:microsoft.com/office/officeart/2008/layout/SquareAccentList"/>
    <dgm:cxn modelId="{9856F85B-A0B4-4390-A7C7-EC03AC2FD0C8}" type="presOf" srcId="{A7173039-4C39-4F04-859B-167CBE08C519}" destId="{FA08ED43-6096-4EC8-9B47-078BCB46E2E4}" srcOrd="0" destOrd="0" presId="urn:microsoft.com/office/officeart/2008/layout/SquareAccentList"/>
    <dgm:cxn modelId="{3C91BA5F-1EE6-4BA7-87F0-D7F56CC2E95F}" srcId="{A7173039-4C39-4F04-859B-167CBE08C519}" destId="{20ED06B1-EE8E-4674-B5E2-73CD25AB5823}" srcOrd="0" destOrd="0" parTransId="{813D505F-B9DC-46F6-97DD-DBFC950596CB}" sibTransId="{9E227712-DB48-46EE-897E-16C0A82577D0}"/>
    <dgm:cxn modelId="{F329E16F-1DDE-42F9-B3E4-0556F5687AB3}" type="presOf" srcId="{D29E0E65-E05B-4794-B5B0-1B929CAD26F5}" destId="{CBC6E818-8295-4AD8-82B1-9B1FA383C050}" srcOrd="0" destOrd="0" presId="urn:microsoft.com/office/officeart/2008/layout/SquareAccentList"/>
    <dgm:cxn modelId="{F3839857-6BA4-49E2-B8BB-241DF59CA9B6}" srcId="{EE6D05BA-CC96-4917-BEA4-0FD3944DE4AB}" destId="{6EBB4116-CF41-450A-A04A-3A3796EA98EA}" srcOrd="0" destOrd="0" parTransId="{CFF96B2A-3751-4E7B-B104-94BA64CA34A9}" sibTransId="{AA90DA33-65D9-4D10-A667-0F620C76AA4F}"/>
    <dgm:cxn modelId="{BD32705A-9A27-44E1-8BFA-1B159C71211D}" srcId="{6EBB4116-CF41-450A-A04A-3A3796EA98EA}" destId="{64EC0ED2-A400-4F4E-B697-B44B93F9BBB8}" srcOrd="0" destOrd="0" parTransId="{3CE70AF9-6529-4C4A-A7E5-A16E662B9269}" sibTransId="{E01ABC45-2D99-44B5-9AFA-A0F45296B5B6}"/>
    <dgm:cxn modelId="{15455F8A-EFA8-45A6-BB8D-7E498EB01F32}" type="presOf" srcId="{20ED06B1-EE8E-4674-B5E2-73CD25AB5823}" destId="{3D747EA7-A56C-4AD9-9E58-0FF050CB01DB}" srcOrd="0" destOrd="0" presId="urn:microsoft.com/office/officeart/2008/layout/SquareAccentList"/>
    <dgm:cxn modelId="{C2CBC490-0B87-4152-8D6B-D663AFB95BB3}" type="presOf" srcId="{64EC0ED2-A400-4F4E-B697-B44B93F9BBB8}" destId="{532893EA-F115-48D2-B9D8-E511A3FABE33}" srcOrd="0" destOrd="0" presId="urn:microsoft.com/office/officeart/2008/layout/SquareAccentList"/>
    <dgm:cxn modelId="{3C6DF099-C1B0-40D8-8F02-3A1D0936F0B3}" srcId="{EE6D05BA-CC96-4917-BEA4-0FD3944DE4AB}" destId="{A7173039-4C39-4F04-859B-167CBE08C519}" srcOrd="1" destOrd="0" parTransId="{C2EE499C-A8D8-4E35-9CB1-A3F3F49AC49C}" sibTransId="{5444B5CC-69D8-42B4-AF58-A6D284DB8F49}"/>
    <dgm:cxn modelId="{C8A6829B-8295-45F4-B122-C7D16F7B94CE}" srcId="{6EBB4116-CF41-450A-A04A-3A3796EA98EA}" destId="{A3354ABD-CBE1-4C94-A66B-0DF1BC3A4698}" srcOrd="1" destOrd="0" parTransId="{1C5D1A03-43EE-41E3-A725-DCC5C2FC19B5}" sibTransId="{BE5357F8-44B5-474F-8F6E-F3911DC1CDD8}"/>
    <dgm:cxn modelId="{241B00C2-2FCF-404D-9E61-B733D30AACDD}" srcId="{6EBB4116-CF41-450A-A04A-3A3796EA98EA}" destId="{D29E0E65-E05B-4794-B5B0-1B929CAD26F5}" srcOrd="2" destOrd="0" parTransId="{1E50AE75-1B17-4B99-8ECB-096EBA462775}" sibTransId="{FA2236C9-8892-4A5C-BD43-7481A1D27D7B}"/>
    <dgm:cxn modelId="{42189EC9-33B8-4EFE-9AD9-6EA003606947}" srcId="{A7173039-4C39-4F04-859B-167CBE08C519}" destId="{D794928B-A546-422B-B5E9-0C63B706E09D}" srcOrd="2" destOrd="0" parTransId="{96613B2C-B229-4E75-BD2D-C87FF6A4A009}" sibTransId="{3135E4C9-BD6E-4B1E-ADCA-976288EC43F0}"/>
    <dgm:cxn modelId="{749D16DA-E683-47F1-99CC-1BE9E14907E5}" type="presOf" srcId="{6EBB4116-CF41-450A-A04A-3A3796EA98EA}" destId="{BD3C4D19-6F53-42B5-BA01-98D8A06DBC4F}" srcOrd="0" destOrd="0" presId="urn:microsoft.com/office/officeart/2008/layout/SquareAccentList"/>
    <dgm:cxn modelId="{47885FED-9ECA-4BD8-81EC-E83B4BF48D57}" type="presOf" srcId="{D794928B-A546-422B-B5E9-0C63B706E09D}" destId="{D0AA4F38-88C0-4DF4-BF72-4E84B4B41D67}" srcOrd="0" destOrd="0" presId="urn:microsoft.com/office/officeart/2008/layout/SquareAccentList"/>
    <dgm:cxn modelId="{237D4FF0-1C87-4FD6-BB4D-1B1B8B22758D}" type="presOf" srcId="{EE6D05BA-CC96-4917-BEA4-0FD3944DE4AB}" destId="{6CD7568B-E963-4737-AFBD-DBED3A4E3DBA}" srcOrd="0" destOrd="0" presId="urn:microsoft.com/office/officeart/2008/layout/SquareAccentList"/>
    <dgm:cxn modelId="{1987B283-D517-4F7F-8885-3EFC78D94DDF}" type="presParOf" srcId="{6CD7568B-E963-4737-AFBD-DBED3A4E3DBA}" destId="{746BA48F-ECD2-4380-80AB-8698E779A041}" srcOrd="0" destOrd="0" presId="urn:microsoft.com/office/officeart/2008/layout/SquareAccentList"/>
    <dgm:cxn modelId="{FDD59C48-D6E4-414B-BF36-7E5A7001EA16}" type="presParOf" srcId="{746BA48F-ECD2-4380-80AB-8698E779A041}" destId="{DDF2579A-46B5-4A72-9E15-50820694D518}" srcOrd="0" destOrd="0" presId="urn:microsoft.com/office/officeart/2008/layout/SquareAccentList"/>
    <dgm:cxn modelId="{6C3E66E5-D2E0-49A9-80BB-E5AD78969C09}" type="presParOf" srcId="{DDF2579A-46B5-4A72-9E15-50820694D518}" destId="{34D98831-CBDE-44B3-BBD9-C7711B5B1ABA}" srcOrd="0" destOrd="0" presId="urn:microsoft.com/office/officeart/2008/layout/SquareAccentList"/>
    <dgm:cxn modelId="{C37585C8-03BA-45CC-BED2-7462B04A8594}" type="presParOf" srcId="{DDF2579A-46B5-4A72-9E15-50820694D518}" destId="{81781BE1-AB4C-4CBB-8C8E-F9E283966130}" srcOrd="1" destOrd="0" presId="urn:microsoft.com/office/officeart/2008/layout/SquareAccentList"/>
    <dgm:cxn modelId="{01EA9471-A7EA-453A-A907-D3D5A5D39FC2}" type="presParOf" srcId="{DDF2579A-46B5-4A72-9E15-50820694D518}" destId="{BD3C4D19-6F53-42B5-BA01-98D8A06DBC4F}" srcOrd="2" destOrd="0" presId="urn:microsoft.com/office/officeart/2008/layout/SquareAccentList"/>
    <dgm:cxn modelId="{7A6CC6CA-4069-4175-8D53-9E0EDE0BC18B}" type="presParOf" srcId="{746BA48F-ECD2-4380-80AB-8698E779A041}" destId="{EC81C88D-9ABF-42C5-9303-2BB2930F4B7A}" srcOrd="1" destOrd="0" presId="urn:microsoft.com/office/officeart/2008/layout/SquareAccentList"/>
    <dgm:cxn modelId="{FC5880D9-A35D-4CF1-9368-65E76EFC6E25}" type="presParOf" srcId="{EC81C88D-9ABF-42C5-9303-2BB2930F4B7A}" destId="{A5130A5C-3919-4044-925F-D058278604DE}" srcOrd="0" destOrd="0" presId="urn:microsoft.com/office/officeart/2008/layout/SquareAccentList"/>
    <dgm:cxn modelId="{C6A50991-6F7F-4616-8982-6713712B5062}" type="presParOf" srcId="{A5130A5C-3919-4044-925F-D058278604DE}" destId="{313D33DD-555A-4523-81E6-8627A2E96FBA}" srcOrd="0" destOrd="0" presId="urn:microsoft.com/office/officeart/2008/layout/SquareAccentList"/>
    <dgm:cxn modelId="{B49E466E-1E81-4F23-8FFF-99D428652BDD}" type="presParOf" srcId="{A5130A5C-3919-4044-925F-D058278604DE}" destId="{532893EA-F115-48D2-B9D8-E511A3FABE33}" srcOrd="1" destOrd="0" presId="urn:microsoft.com/office/officeart/2008/layout/SquareAccentList"/>
    <dgm:cxn modelId="{B887735A-88F9-41FC-82EC-B21D769292AD}" type="presParOf" srcId="{EC81C88D-9ABF-42C5-9303-2BB2930F4B7A}" destId="{3B771451-B011-4F25-93F8-8098D4BF2A4F}" srcOrd="1" destOrd="0" presId="urn:microsoft.com/office/officeart/2008/layout/SquareAccentList"/>
    <dgm:cxn modelId="{60BC115F-6F88-4E58-8C34-8365EA671167}" type="presParOf" srcId="{3B771451-B011-4F25-93F8-8098D4BF2A4F}" destId="{D253ECAE-51DF-462E-80F3-5E13DCF7CAF7}" srcOrd="0" destOrd="0" presId="urn:microsoft.com/office/officeart/2008/layout/SquareAccentList"/>
    <dgm:cxn modelId="{DFB3F5B7-4860-4CCB-882F-22EDB7284236}" type="presParOf" srcId="{3B771451-B011-4F25-93F8-8098D4BF2A4F}" destId="{616CE53E-591F-4B90-A264-59FE8B6DB150}" srcOrd="1" destOrd="0" presId="urn:microsoft.com/office/officeart/2008/layout/SquareAccentList"/>
    <dgm:cxn modelId="{4DD964E6-46EC-4D41-A4FC-189BAA2C4EA6}" type="presParOf" srcId="{EC81C88D-9ABF-42C5-9303-2BB2930F4B7A}" destId="{2A1E079F-00CB-431C-A9A9-C4254DED6196}" srcOrd="2" destOrd="0" presId="urn:microsoft.com/office/officeart/2008/layout/SquareAccentList"/>
    <dgm:cxn modelId="{169D4745-2F86-4CF1-B450-83CF30CC8958}" type="presParOf" srcId="{2A1E079F-00CB-431C-A9A9-C4254DED6196}" destId="{387D499F-F040-45EE-85CE-27530C461BC5}" srcOrd="0" destOrd="0" presId="urn:microsoft.com/office/officeart/2008/layout/SquareAccentList"/>
    <dgm:cxn modelId="{3CD6723D-5753-47F2-B90E-78BBF608821C}" type="presParOf" srcId="{2A1E079F-00CB-431C-A9A9-C4254DED6196}" destId="{CBC6E818-8295-4AD8-82B1-9B1FA383C050}" srcOrd="1" destOrd="0" presId="urn:microsoft.com/office/officeart/2008/layout/SquareAccentList"/>
    <dgm:cxn modelId="{FF8411E4-8298-488A-9C57-4FC629079604}" type="presParOf" srcId="{6CD7568B-E963-4737-AFBD-DBED3A4E3DBA}" destId="{149D6009-825C-4E46-982C-7C693EB999A3}" srcOrd="1" destOrd="0" presId="urn:microsoft.com/office/officeart/2008/layout/SquareAccentList"/>
    <dgm:cxn modelId="{D697FC51-DD9B-47D6-A710-FE33C6D76269}" type="presParOf" srcId="{149D6009-825C-4E46-982C-7C693EB999A3}" destId="{9382531F-7826-4A38-9086-47873AD536D0}" srcOrd="0" destOrd="0" presId="urn:microsoft.com/office/officeart/2008/layout/SquareAccentList"/>
    <dgm:cxn modelId="{D379558D-72FD-4E54-9A70-B3E13208F89E}" type="presParOf" srcId="{9382531F-7826-4A38-9086-47873AD536D0}" destId="{932B71F8-D70D-4CF6-9053-208897F728CD}" srcOrd="0" destOrd="0" presId="urn:microsoft.com/office/officeart/2008/layout/SquareAccentList"/>
    <dgm:cxn modelId="{73C30677-7F36-4314-8DF4-E8CE4649F88A}" type="presParOf" srcId="{9382531F-7826-4A38-9086-47873AD536D0}" destId="{91303AC8-81B9-448F-9912-76AFC368D6B7}" srcOrd="1" destOrd="0" presId="urn:microsoft.com/office/officeart/2008/layout/SquareAccentList"/>
    <dgm:cxn modelId="{5D960ED0-A121-4592-BFA8-AB4AD4F888FE}" type="presParOf" srcId="{9382531F-7826-4A38-9086-47873AD536D0}" destId="{FA08ED43-6096-4EC8-9B47-078BCB46E2E4}" srcOrd="2" destOrd="0" presId="urn:microsoft.com/office/officeart/2008/layout/SquareAccentList"/>
    <dgm:cxn modelId="{07FFB92A-92D1-4455-A88E-B9C3CF790237}" type="presParOf" srcId="{149D6009-825C-4E46-982C-7C693EB999A3}" destId="{8288942A-C02B-4E17-9621-9CF7D46181B6}" srcOrd="1" destOrd="0" presId="urn:microsoft.com/office/officeart/2008/layout/SquareAccentList"/>
    <dgm:cxn modelId="{571B0FA2-3760-4F99-A3CE-1CBAA311CC5C}" type="presParOf" srcId="{8288942A-C02B-4E17-9621-9CF7D46181B6}" destId="{8E1E1FC2-B83C-48C4-89B3-C546BB80910D}" srcOrd="0" destOrd="0" presId="urn:microsoft.com/office/officeart/2008/layout/SquareAccentList"/>
    <dgm:cxn modelId="{82970B91-8959-4024-BFD6-A8C4EDEECE06}" type="presParOf" srcId="{8E1E1FC2-B83C-48C4-89B3-C546BB80910D}" destId="{27528C17-81DE-45C0-BA86-7DAD9C56C614}" srcOrd="0" destOrd="0" presId="urn:microsoft.com/office/officeart/2008/layout/SquareAccentList"/>
    <dgm:cxn modelId="{1788CA3B-E2DD-40AC-9202-698B4F43C76D}" type="presParOf" srcId="{8E1E1FC2-B83C-48C4-89B3-C546BB80910D}" destId="{3D747EA7-A56C-4AD9-9E58-0FF050CB01DB}" srcOrd="1" destOrd="0" presId="urn:microsoft.com/office/officeart/2008/layout/SquareAccentList"/>
    <dgm:cxn modelId="{539466AE-D655-4CDF-B949-D5E8EA6C5554}" type="presParOf" srcId="{8288942A-C02B-4E17-9621-9CF7D46181B6}" destId="{6EC1364F-3660-4196-93FF-C9611A306BE6}" srcOrd="1" destOrd="0" presId="urn:microsoft.com/office/officeart/2008/layout/SquareAccentList"/>
    <dgm:cxn modelId="{09117ADE-9B4F-4AC2-9E30-635856B588D2}" type="presParOf" srcId="{6EC1364F-3660-4196-93FF-C9611A306BE6}" destId="{8CA15C83-A915-49EB-81CE-9CC8B083A32E}" srcOrd="0" destOrd="0" presId="urn:microsoft.com/office/officeart/2008/layout/SquareAccentList"/>
    <dgm:cxn modelId="{CCB08DAE-E0B0-425D-A73B-ECDEE4AE47E6}" type="presParOf" srcId="{6EC1364F-3660-4196-93FF-C9611A306BE6}" destId="{E4BF57D8-B801-4688-ABA3-917A88262074}" srcOrd="1" destOrd="0" presId="urn:microsoft.com/office/officeart/2008/layout/SquareAccentList"/>
    <dgm:cxn modelId="{4B796106-7B76-4FC0-B43D-7BF00DF0B021}" type="presParOf" srcId="{8288942A-C02B-4E17-9621-9CF7D46181B6}" destId="{BCD4D180-2C0F-4102-8E5C-F35621894FA9}" srcOrd="2" destOrd="0" presId="urn:microsoft.com/office/officeart/2008/layout/SquareAccentList"/>
    <dgm:cxn modelId="{D06A33D3-19AD-4472-B434-AB52C87FF91F}" type="presParOf" srcId="{BCD4D180-2C0F-4102-8E5C-F35621894FA9}" destId="{163BFF35-11A5-42F8-AF4A-95F946C6D77B}" srcOrd="0" destOrd="0" presId="urn:microsoft.com/office/officeart/2008/layout/SquareAccentList"/>
    <dgm:cxn modelId="{6EF95098-D99B-43A0-81B9-78A46CA6AFED}" type="presParOf" srcId="{BCD4D180-2C0F-4102-8E5C-F35621894FA9}" destId="{D0AA4F38-88C0-4DF4-BF72-4E84B4B41D6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1F5701-1FAB-4508-9142-A5A4E390091D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427B334-73A0-4F78-BC91-F7AE3371DABF}">
      <dgm:prSet phldrT="[Текст]"/>
      <dgm:spPr>
        <a:solidFill>
          <a:schemeClr val="bg2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настоящее время реализуется стратегия по активному сотрудничеству с медицинскими организациями региона и других субъектов Российской Федерации, а также с организациями других стран. Сотрудничество направлено на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бенчмаркинг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(сравнение) ключевых показателей процессов лечения пациентов используемых РЛЦ.</a:t>
          </a:r>
          <a:endParaRPr lang="ru-RU" b="1" dirty="0">
            <a:solidFill>
              <a:schemeClr val="tx1"/>
            </a:solidFill>
          </a:endParaRPr>
        </a:p>
      </dgm:t>
    </dgm:pt>
    <dgm:pt modelId="{8D9F23F8-6402-4599-861B-9FA6FE75654E}" type="parTrans" cxnId="{689EA61B-49F1-44E8-B643-9BAD4CE3ECD3}">
      <dgm:prSet/>
      <dgm:spPr/>
      <dgm:t>
        <a:bodyPr/>
        <a:lstStyle/>
        <a:p>
          <a:endParaRPr lang="ru-RU"/>
        </a:p>
      </dgm:t>
    </dgm:pt>
    <dgm:pt modelId="{BB9D77C7-2508-48B6-A456-55BE9854ED98}" type="sibTrans" cxnId="{689EA61B-49F1-44E8-B643-9BAD4CE3ECD3}">
      <dgm:prSet/>
      <dgm:spPr/>
      <dgm:t>
        <a:bodyPr/>
        <a:lstStyle/>
        <a:p>
          <a:endParaRPr lang="ru-RU"/>
        </a:p>
      </dgm:t>
    </dgm:pt>
    <dgm:pt modelId="{0DA039F5-1B99-47C1-8424-BBAFF728E4A8}">
      <dgm:prSet/>
      <dgm:spPr/>
    </dgm:pt>
    <dgm:pt modelId="{0BDD8CF2-1575-406A-AD20-F2B9E269616C}" type="parTrans" cxnId="{C8F5ABEF-E735-4F04-A3D3-CA4CFD01A742}">
      <dgm:prSet/>
      <dgm:spPr/>
      <dgm:t>
        <a:bodyPr/>
        <a:lstStyle/>
        <a:p>
          <a:endParaRPr lang="ru-RU"/>
        </a:p>
      </dgm:t>
    </dgm:pt>
    <dgm:pt modelId="{AAEA3624-CC11-414F-AF64-8446E3F710D2}" type="sibTrans" cxnId="{C8F5ABEF-E735-4F04-A3D3-CA4CFD01A742}">
      <dgm:prSet/>
      <dgm:spPr/>
      <dgm:t>
        <a:bodyPr/>
        <a:lstStyle/>
        <a:p>
          <a:endParaRPr lang="ru-RU"/>
        </a:p>
      </dgm:t>
    </dgm:pt>
    <dgm:pt modelId="{A3C1419B-2866-4BF8-9DC1-F50AF9AD67A5}" type="pres">
      <dgm:prSet presAssocID="{571F5701-1FAB-4508-9142-A5A4E390091D}" presName="Name0" presStyleCnt="0">
        <dgm:presLayoutVars>
          <dgm:chMax val="1"/>
          <dgm:chPref val="1"/>
        </dgm:presLayoutVars>
      </dgm:prSet>
      <dgm:spPr/>
    </dgm:pt>
    <dgm:pt modelId="{B71E1663-9B67-4463-BB2B-E80DA4BDBCD3}" type="pres">
      <dgm:prSet presAssocID="{B427B334-73A0-4F78-BC91-F7AE3371DABF}" presName="Parent" presStyleLbl="node0" presStyleIdx="0" presStyleCnt="1" custLinFactNeighborX="-58569" custLinFactNeighborY="-9314">
        <dgm:presLayoutVars>
          <dgm:chMax val="5"/>
          <dgm:chPref val="5"/>
        </dgm:presLayoutVars>
      </dgm:prSet>
      <dgm:spPr/>
    </dgm:pt>
    <dgm:pt modelId="{27816962-DFF1-4E92-9A0E-5315C7225B7A}" type="pres">
      <dgm:prSet presAssocID="{B427B334-73A0-4F78-BC91-F7AE3371DABF}" presName="Accent1" presStyleLbl="node1" presStyleIdx="0" presStyleCnt="6"/>
      <dgm:spPr/>
    </dgm:pt>
    <dgm:pt modelId="{EF5F3061-7668-4B40-B241-8798F5947219}" type="pres">
      <dgm:prSet presAssocID="{B427B334-73A0-4F78-BC91-F7AE3371DABF}" presName="Accent2" presStyleLbl="node1" presStyleIdx="1" presStyleCnt="6"/>
      <dgm:spPr/>
    </dgm:pt>
    <dgm:pt modelId="{1DAA0CC1-26DD-490D-943D-B71BA88802B5}" type="pres">
      <dgm:prSet presAssocID="{B427B334-73A0-4F78-BC91-F7AE3371DABF}" presName="Accent3" presStyleLbl="node1" presStyleIdx="2" presStyleCnt="6" custLinFactX="-126384" custLinFactNeighborX="-200000" custLinFactNeighborY="-97778"/>
      <dgm:spPr/>
    </dgm:pt>
    <dgm:pt modelId="{79CD8A4F-C9A7-410A-AC70-E77ACB2E011D}" type="pres">
      <dgm:prSet presAssocID="{B427B334-73A0-4F78-BC91-F7AE3371DABF}" presName="Accent4" presStyleLbl="node1" presStyleIdx="3" presStyleCnt="6" custLinFactNeighborX="72598" custLinFactNeighborY="-75662"/>
      <dgm:spPr/>
    </dgm:pt>
    <dgm:pt modelId="{DB51E8C7-DE65-402E-935C-D2BD65C5CDE5}" type="pres">
      <dgm:prSet presAssocID="{B427B334-73A0-4F78-BC91-F7AE3371DABF}" presName="Accent5" presStyleLbl="node1" presStyleIdx="4" presStyleCnt="6" custLinFactX="200200" custLinFactNeighborX="300000" custLinFactNeighborY="-98290"/>
      <dgm:spPr/>
    </dgm:pt>
    <dgm:pt modelId="{EE06F953-6EFC-41D1-A188-1F8800C3EB9E}" type="pres">
      <dgm:prSet presAssocID="{B427B334-73A0-4F78-BC91-F7AE3371DABF}" presName="Accent6" presStyleLbl="node1" presStyleIdx="5" presStyleCnt="6" custLinFactX="-2129" custLinFactY="-300000" custLinFactNeighborX="-100000" custLinFactNeighborY="-339721"/>
      <dgm:spPr/>
    </dgm:pt>
  </dgm:ptLst>
  <dgm:cxnLst>
    <dgm:cxn modelId="{689EA61B-49F1-44E8-B643-9BAD4CE3ECD3}" srcId="{571F5701-1FAB-4508-9142-A5A4E390091D}" destId="{B427B334-73A0-4F78-BC91-F7AE3371DABF}" srcOrd="0" destOrd="0" parTransId="{8D9F23F8-6402-4599-861B-9FA6FE75654E}" sibTransId="{BB9D77C7-2508-48B6-A456-55BE9854ED98}"/>
    <dgm:cxn modelId="{25984336-6C7B-46AE-9171-4E5D45D7DC53}" type="presOf" srcId="{571F5701-1FAB-4508-9142-A5A4E390091D}" destId="{A3C1419B-2866-4BF8-9DC1-F50AF9AD67A5}" srcOrd="0" destOrd="0" presId="urn:microsoft.com/office/officeart/2009/3/layout/CircleRelationship"/>
    <dgm:cxn modelId="{C5487257-EC85-4557-AE08-968495125252}" type="presOf" srcId="{B427B334-73A0-4F78-BC91-F7AE3371DABF}" destId="{B71E1663-9B67-4463-BB2B-E80DA4BDBCD3}" srcOrd="0" destOrd="0" presId="urn:microsoft.com/office/officeart/2009/3/layout/CircleRelationship"/>
    <dgm:cxn modelId="{C8F5ABEF-E735-4F04-A3D3-CA4CFD01A742}" srcId="{571F5701-1FAB-4508-9142-A5A4E390091D}" destId="{0DA039F5-1B99-47C1-8424-BBAFF728E4A8}" srcOrd="1" destOrd="0" parTransId="{0BDD8CF2-1575-406A-AD20-F2B9E269616C}" sibTransId="{AAEA3624-CC11-414F-AF64-8446E3F710D2}"/>
    <dgm:cxn modelId="{3C48A279-3572-4FD7-92A3-A7C318F47DAA}" type="presParOf" srcId="{A3C1419B-2866-4BF8-9DC1-F50AF9AD67A5}" destId="{B71E1663-9B67-4463-BB2B-E80DA4BDBCD3}" srcOrd="0" destOrd="0" presId="urn:microsoft.com/office/officeart/2009/3/layout/CircleRelationship"/>
    <dgm:cxn modelId="{5A4CF16D-C736-4EA9-A855-27BE84022329}" type="presParOf" srcId="{A3C1419B-2866-4BF8-9DC1-F50AF9AD67A5}" destId="{27816962-DFF1-4E92-9A0E-5315C7225B7A}" srcOrd="1" destOrd="0" presId="urn:microsoft.com/office/officeart/2009/3/layout/CircleRelationship"/>
    <dgm:cxn modelId="{710A9CE0-EE9B-4151-BA4E-C60E5175654E}" type="presParOf" srcId="{A3C1419B-2866-4BF8-9DC1-F50AF9AD67A5}" destId="{EF5F3061-7668-4B40-B241-8798F5947219}" srcOrd="2" destOrd="0" presId="urn:microsoft.com/office/officeart/2009/3/layout/CircleRelationship"/>
    <dgm:cxn modelId="{958FEC82-8693-42BF-B360-8FF38ED864C1}" type="presParOf" srcId="{A3C1419B-2866-4BF8-9DC1-F50AF9AD67A5}" destId="{1DAA0CC1-26DD-490D-943D-B71BA88802B5}" srcOrd="3" destOrd="0" presId="urn:microsoft.com/office/officeart/2009/3/layout/CircleRelationship"/>
    <dgm:cxn modelId="{2A3A6A66-C232-4649-89CF-060E0B979268}" type="presParOf" srcId="{A3C1419B-2866-4BF8-9DC1-F50AF9AD67A5}" destId="{79CD8A4F-C9A7-410A-AC70-E77ACB2E011D}" srcOrd="4" destOrd="0" presId="urn:microsoft.com/office/officeart/2009/3/layout/CircleRelationship"/>
    <dgm:cxn modelId="{12C86FEC-2C10-4FDE-98EE-4EE4D4639AA9}" type="presParOf" srcId="{A3C1419B-2866-4BF8-9DC1-F50AF9AD67A5}" destId="{DB51E8C7-DE65-402E-935C-D2BD65C5CDE5}" srcOrd="5" destOrd="0" presId="urn:microsoft.com/office/officeart/2009/3/layout/CircleRelationship"/>
    <dgm:cxn modelId="{69186F90-EEC1-4538-96A0-021207F0470F}" type="presParOf" srcId="{A3C1419B-2866-4BF8-9DC1-F50AF9AD67A5}" destId="{EE06F953-6EFC-41D1-A188-1F8800C3EB9E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218EA38-72A3-4AA5-80CF-788E19ED3C8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E8FDCEC-1146-4100-AACD-C1640366C82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Усовершенствование и доработка технического задания ФК «Скрининг»</a:t>
          </a:r>
        </a:p>
      </dgm:t>
    </dgm:pt>
    <dgm:pt modelId="{A5DB131D-B3E4-4871-9448-D36B5C0749AE}" type="parTrans" cxnId="{A37E9FB8-8538-42B1-8390-96B5DD4BB6BA}">
      <dgm:prSet/>
      <dgm:spPr/>
      <dgm:t>
        <a:bodyPr/>
        <a:lstStyle/>
        <a:p>
          <a:endParaRPr lang="ru-RU"/>
        </a:p>
      </dgm:t>
    </dgm:pt>
    <dgm:pt modelId="{3D098521-A514-4704-8C58-7BB1498BB73B}" type="sibTrans" cxnId="{A37E9FB8-8538-42B1-8390-96B5DD4BB6BA}">
      <dgm:prSet/>
      <dgm:spPr/>
      <dgm:t>
        <a:bodyPr/>
        <a:lstStyle/>
        <a:p>
          <a:endParaRPr lang="ru-RU"/>
        </a:p>
      </dgm:t>
    </dgm:pt>
    <dgm:pt modelId="{BC40EA64-9337-4A4D-B69C-877AA89C845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Расширение контрольных точек мониторинга функционала «Скрининг»</a:t>
          </a:r>
        </a:p>
      </dgm:t>
    </dgm:pt>
    <dgm:pt modelId="{B10347EA-F40E-49A3-BB0D-02E1662CC1F4}" type="parTrans" cxnId="{4A0EDA25-1B41-4222-87BF-CCDE26317F61}">
      <dgm:prSet/>
      <dgm:spPr/>
      <dgm:t>
        <a:bodyPr/>
        <a:lstStyle/>
        <a:p>
          <a:endParaRPr lang="ru-RU"/>
        </a:p>
      </dgm:t>
    </dgm:pt>
    <dgm:pt modelId="{C3F26A91-7D03-41E2-9DBF-A2534DAE32A0}" type="sibTrans" cxnId="{4A0EDA25-1B41-4222-87BF-CCDE26317F61}">
      <dgm:prSet/>
      <dgm:spPr/>
      <dgm:t>
        <a:bodyPr/>
        <a:lstStyle/>
        <a:p>
          <a:endParaRPr lang="ru-RU"/>
        </a:p>
      </dgm:t>
    </dgm:pt>
    <dgm:pt modelId="{7C73B636-23AC-4799-A311-AE9D3D6DFFB2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Продолжение работ по созданию эффективных отчетных форм по управлению «Скринингом»</a:t>
          </a:r>
        </a:p>
      </dgm:t>
    </dgm:pt>
    <dgm:pt modelId="{F7B11DD9-3BAA-46E8-ACCE-0ED129090C88}" type="parTrans" cxnId="{6BB55E71-2E18-48FF-92D2-77C865A3DDB5}">
      <dgm:prSet/>
      <dgm:spPr/>
      <dgm:t>
        <a:bodyPr/>
        <a:lstStyle/>
        <a:p>
          <a:endParaRPr lang="ru-RU"/>
        </a:p>
      </dgm:t>
    </dgm:pt>
    <dgm:pt modelId="{691137D3-07AC-4EFA-B390-007930F6A112}" type="sibTrans" cxnId="{6BB55E71-2E18-48FF-92D2-77C865A3DDB5}">
      <dgm:prSet/>
      <dgm:spPr/>
      <dgm:t>
        <a:bodyPr/>
        <a:lstStyle/>
        <a:p>
          <a:endParaRPr lang="ru-RU"/>
        </a:p>
      </dgm:t>
    </dgm:pt>
    <dgm:pt modelId="{16AF8434-41D6-40A1-A34C-1609E9A4391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Расширение возможностей ФК «</a:t>
          </a:r>
          <a:r>
            <a:rPr lang="ru-RU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Лаораторная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информационная система»</a:t>
          </a:r>
        </a:p>
      </dgm:t>
    </dgm:pt>
    <dgm:pt modelId="{7D73EBB9-B3C2-4D0D-954D-AAC50323E7DB}" type="parTrans" cxnId="{EFCF6AC2-5AE1-4B94-AA0B-DB88CC7EF819}">
      <dgm:prSet/>
      <dgm:spPr/>
      <dgm:t>
        <a:bodyPr/>
        <a:lstStyle/>
        <a:p>
          <a:endParaRPr lang="ru-RU"/>
        </a:p>
      </dgm:t>
    </dgm:pt>
    <dgm:pt modelId="{D3DA8BCA-828C-46BE-BB45-D07CBE6EEC42}" type="sibTrans" cxnId="{EFCF6AC2-5AE1-4B94-AA0B-DB88CC7EF819}">
      <dgm:prSet/>
      <dgm:spPr/>
      <dgm:t>
        <a:bodyPr/>
        <a:lstStyle/>
        <a:p>
          <a:endParaRPr lang="ru-RU"/>
        </a:p>
      </dgm:t>
    </dgm:pt>
    <dgm:pt modelId="{9C888221-24D6-4584-B21E-9DC86EC34A8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Расширение возможностей ФК «Функциональная диагностика» (формализация протоколов исследований УЗДС, КАГ, Эхо-КГ)</a:t>
          </a:r>
        </a:p>
      </dgm:t>
    </dgm:pt>
    <dgm:pt modelId="{36012BD4-61B1-4A3F-AD26-AD534CAF9E72}" type="parTrans" cxnId="{4F72EA6E-0AB1-41D2-898D-EC37E46A962D}">
      <dgm:prSet/>
      <dgm:spPr/>
      <dgm:t>
        <a:bodyPr/>
        <a:lstStyle/>
        <a:p>
          <a:endParaRPr lang="ru-RU"/>
        </a:p>
      </dgm:t>
    </dgm:pt>
    <dgm:pt modelId="{86DA99F2-9C32-4232-9CB8-2F921414B6FD}" type="sibTrans" cxnId="{4F72EA6E-0AB1-41D2-898D-EC37E46A962D}">
      <dgm:prSet/>
      <dgm:spPr/>
      <dgm:t>
        <a:bodyPr/>
        <a:lstStyle/>
        <a:p>
          <a:endParaRPr lang="ru-RU"/>
        </a:p>
      </dgm:t>
    </dgm:pt>
    <dgm:pt modelId="{16160034-42B1-4765-89CF-3EDD220F02EB}" type="pres">
      <dgm:prSet presAssocID="{0218EA38-72A3-4AA5-80CF-788E19ED3C8D}" presName="linear" presStyleCnt="0">
        <dgm:presLayoutVars>
          <dgm:dir/>
          <dgm:animLvl val="lvl"/>
          <dgm:resizeHandles val="exact"/>
        </dgm:presLayoutVars>
      </dgm:prSet>
      <dgm:spPr/>
    </dgm:pt>
    <dgm:pt modelId="{45E399AC-A5BC-4952-9C9B-071E0AF6DBF6}" type="pres">
      <dgm:prSet presAssocID="{5E8FDCEC-1146-4100-AACD-C1640366C826}" presName="parentLin" presStyleCnt="0"/>
      <dgm:spPr/>
    </dgm:pt>
    <dgm:pt modelId="{521C03D2-8334-464C-B4BF-14AD466A278C}" type="pres">
      <dgm:prSet presAssocID="{5E8FDCEC-1146-4100-AACD-C1640366C826}" presName="parentLeftMargin" presStyleLbl="node1" presStyleIdx="0" presStyleCnt="5"/>
      <dgm:spPr/>
    </dgm:pt>
    <dgm:pt modelId="{90888CDA-EDE4-4A2E-B1D3-28A2ED806865}" type="pres">
      <dgm:prSet presAssocID="{5E8FDCEC-1146-4100-AACD-C1640366C82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27DFF58-7BE0-406D-A51A-25EB4EC453DF}" type="pres">
      <dgm:prSet presAssocID="{5E8FDCEC-1146-4100-AACD-C1640366C826}" presName="negativeSpace" presStyleCnt="0"/>
      <dgm:spPr/>
    </dgm:pt>
    <dgm:pt modelId="{44EFBAA8-EFA4-4F22-898B-A87AC19011A7}" type="pres">
      <dgm:prSet presAssocID="{5E8FDCEC-1146-4100-AACD-C1640366C826}" presName="childText" presStyleLbl="conFgAcc1" presStyleIdx="0" presStyleCnt="5" custLinFactNeighborY="-25654">
        <dgm:presLayoutVars>
          <dgm:bulletEnabled val="1"/>
        </dgm:presLayoutVars>
      </dgm:prSet>
      <dgm:spPr/>
    </dgm:pt>
    <dgm:pt modelId="{03B73BB0-B71A-4DAC-A68D-44346D5CD80D}" type="pres">
      <dgm:prSet presAssocID="{3D098521-A514-4704-8C58-7BB1498BB73B}" presName="spaceBetweenRectangles" presStyleCnt="0"/>
      <dgm:spPr/>
    </dgm:pt>
    <dgm:pt modelId="{687124C4-6775-4E8A-A84F-BE67913144D6}" type="pres">
      <dgm:prSet presAssocID="{16AF8434-41D6-40A1-A34C-1609E9A4391F}" presName="parentLin" presStyleCnt="0"/>
      <dgm:spPr/>
    </dgm:pt>
    <dgm:pt modelId="{9EDB2F0D-778E-4727-91B7-44E3431057B9}" type="pres">
      <dgm:prSet presAssocID="{16AF8434-41D6-40A1-A34C-1609E9A4391F}" presName="parentLeftMargin" presStyleLbl="node1" presStyleIdx="0" presStyleCnt="5"/>
      <dgm:spPr/>
    </dgm:pt>
    <dgm:pt modelId="{55B07474-2BD9-479D-B724-3A643AD2178A}" type="pres">
      <dgm:prSet presAssocID="{16AF8434-41D6-40A1-A34C-1609E9A4391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3871F0D-D100-49E6-BB6D-B0CF2B30BC75}" type="pres">
      <dgm:prSet presAssocID="{16AF8434-41D6-40A1-A34C-1609E9A4391F}" presName="negativeSpace" presStyleCnt="0"/>
      <dgm:spPr/>
    </dgm:pt>
    <dgm:pt modelId="{8FF00A2C-8A5F-4E84-962B-6774F6F86058}" type="pres">
      <dgm:prSet presAssocID="{16AF8434-41D6-40A1-A34C-1609E9A4391F}" presName="childText" presStyleLbl="conFgAcc1" presStyleIdx="1" presStyleCnt="5">
        <dgm:presLayoutVars>
          <dgm:bulletEnabled val="1"/>
        </dgm:presLayoutVars>
      </dgm:prSet>
      <dgm:spPr/>
    </dgm:pt>
    <dgm:pt modelId="{CE8A6EFC-2BE4-4334-B256-A645511449CC}" type="pres">
      <dgm:prSet presAssocID="{D3DA8BCA-828C-46BE-BB45-D07CBE6EEC42}" presName="spaceBetweenRectangles" presStyleCnt="0"/>
      <dgm:spPr/>
    </dgm:pt>
    <dgm:pt modelId="{42AE0828-086E-46B2-9653-2358BCBCFD5C}" type="pres">
      <dgm:prSet presAssocID="{BC40EA64-9337-4A4D-B69C-877AA89C8454}" presName="parentLin" presStyleCnt="0"/>
      <dgm:spPr/>
    </dgm:pt>
    <dgm:pt modelId="{F3FDEAF5-F72D-4233-990E-65F77C82A10C}" type="pres">
      <dgm:prSet presAssocID="{BC40EA64-9337-4A4D-B69C-877AA89C8454}" presName="parentLeftMargin" presStyleLbl="node1" presStyleIdx="1" presStyleCnt="5"/>
      <dgm:spPr/>
    </dgm:pt>
    <dgm:pt modelId="{28EDA224-8CA7-4CFA-803A-A87298DEFEC4}" type="pres">
      <dgm:prSet presAssocID="{BC40EA64-9337-4A4D-B69C-877AA89C8454}" presName="parentText" presStyleLbl="node1" presStyleIdx="2" presStyleCnt="5" custLinFactNeighborX="1530" custLinFactNeighborY="-3702">
        <dgm:presLayoutVars>
          <dgm:chMax val="0"/>
          <dgm:bulletEnabled val="1"/>
        </dgm:presLayoutVars>
      </dgm:prSet>
      <dgm:spPr/>
    </dgm:pt>
    <dgm:pt modelId="{2F056DFA-F911-4BF7-A6E0-32FBC8DF4EA6}" type="pres">
      <dgm:prSet presAssocID="{BC40EA64-9337-4A4D-B69C-877AA89C8454}" presName="negativeSpace" presStyleCnt="0"/>
      <dgm:spPr/>
    </dgm:pt>
    <dgm:pt modelId="{F1BCC269-10F8-4D66-8AB3-C365A350C38F}" type="pres">
      <dgm:prSet presAssocID="{BC40EA64-9337-4A4D-B69C-877AA89C8454}" presName="childText" presStyleLbl="conFgAcc1" presStyleIdx="2" presStyleCnt="5">
        <dgm:presLayoutVars>
          <dgm:bulletEnabled val="1"/>
        </dgm:presLayoutVars>
      </dgm:prSet>
      <dgm:spPr/>
    </dgm:pt>
    <dgm:pt modelId="{3C7AD190-D9C0-437C-BDD6-BD74437D48C0}" type="pres">
      <dgm:prSet presAssocID="{C3F26A91-7D03-41E2-9DBF-A2534DAE32A0}" presName="spaceBetweenRectangles" presStyleCnt="0"/>
      <dgm:spPr/>
    </dgm:pt>
    <dgm:pt modelId="{E747BB4F-5927-4FF7-ABCF-DF4043299E36}" type="pres">
      <dgm:prSet presAssocID="{9C888221-24D6-4584-B21E-9DC86EC34A84}" presName="parentLin" presStyleCnt="0"/>
      <dgm:spPr/>
    </dgm:pt>
    <dgm:pt modelId="{C816A3D3-6B58-4E18-965E-BF727DE5D14F}" type="pres">
      <dgm:prSet presAssocID="{9C888221-24D6-4584-B21E-9DC86EC34A84}" presName="parentLeftMargin" presStyleLbl="node1" presStyleIdx="2" presStyleCnt="5"/>
      <dgm:spPr/>
    </dgm:pt>
    <dgm:pt modelId="{356D949C-9797-4B0D-A40D-EAC4BF5A3E55}" type="pres">
      <dgm:prSet presAssocID="{9C888221-24D6-4584-B21E-9DC86EC34A8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C93C91E-BF01-46B6-B9AE-FB2B2601F584}" type="pres">
      <dgm:prSet presAssocID="{9C888221-24D6-4584-B21E-9DC86EC34A84}" presName="negativeSpace" presStyleCnt="0"/>
      <dgm:spPr/>
    </dgm:pt>
    <dgm:pt modelId="{F09E142F-AC35-4A92-9AEF-EFC553722BF1}" type="pres">
      <dgm:prSet presAssocID="{9C888221-24D6-4584-B21E-9DC86EC34A84}" presName="childText" presStyleLbl="conFgAcc1" presStyleIdx="3" presStyleCnt="5">
        <dgm:presLayoutVars>
          <dgm:bulletEnabled val="1"/>
        </dgm:presLayoutVars>
      </dgm:prSet>
      <dgm:spPr/>
    </dgm:pt>
    <dgm:pt modelId="{684AD4DD-57A1-4F93-A51F-481BF8D33E4B}" type="pres">
      <dgm:prSet presAssocID="{86DA99F2-9C32-4232-9CB8-2F921414B6FD}" presName="spaceBetweenRectangles" presStyleCnt="0"/>
      <dgm:spPr/>
    </dgm:pt>
    <dgm:pt modelId="{F5A83658-FCA8-454B-A9E6-8E0DE6D8BBDC}" type="pres">
      <dgm:prSet presAssocID="{7C73B636-23AC-4799-A311-AE9D3D6DFFB2}" presName="parentLin" presStyleCnt="0"/>
      <dgm:spPr/>
    </dgm:pt>
    <dgm:pt modelId="{38F29E87-D0A4-484B-806A-B6FAD5DD6F68}" type="pres">
      <dgm:prSet presAssocID="{7C73B636-23AC-4799-A311-AE9D3D6DFFB2}" presName="parentLeftMargin" presStyleLbl="node1" presStyleIdx="3" presStyleCnt="5"/>
      <dgm:spPr/>
    </dgm:pt>
    <dgm:pt modelId="{DC4614A4-C472-428A-8B8B-E4E13B5EAE91}" type="pres">
      <dgm:prSet presAssocID="{7C73B636-23AC-4799-A311-AE9D3D6DFFB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D24D5D9-8917-4406-9E10-982068779965}" type="pres">
      <dgm:prSet presAssocID="{7C73B636-23AC-4799-A311-AE9D3D6DFFB2}" presName="negativeSpace" presStyleCnt="0"/>
      <dgm:spPr/>
    </dgm:pt>
    <dgm:pt modelId="{B0456002-812B-4787-8330-DEFB25189CF2}" type="pres">
      <dgm:prSet presAssocID="{7C73B636-23AC-4799-A311-AE9D3D6DFFB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A0EDA25-1B41-4222-87BF-CCDE26317F61}" srcId="{0218EA38-72A3-4AA5-80CF-788E19ED3C8D}" destId="{BC40EA64-9337-4A4D-B69C-877AA89C8454}" srcOrd="2" destOrd="0" parTransId="{B10347EA-F40E-49A3-BB0D-02E1662CC1F4}" sibTransId="{C3F26A91-7D03-41E2-9DBF-A2534DAE32A0}"/>
    <dgm:cxn modelId="{8996DE5F-0AC6-4403-9792-8C2E49AA546A}" type="presOf" srcId="{7C73B636-23AC-4799-A311-AE9D3D6DFFB2}" destId="{DC4614A4-C472-428A-8B8B-E4E13B5EAE91}" srcOrd="1" destOrd="0" presId="urn:microsoft.com/office/officeart/2005/8/layout/list1"/>
    <dgm:cxn modelId="{A503416E-84DD-4DE2-902C-E4D16EC6C262}" type="presOf" srcId="{9C888221-24D6-4584-B21E-9DC86EC34A84}" destId="{C816A3D3-6B58-4E18-965E-BF727DE5D14F}" srcOrd="0" destOrd="0" presId="urn:microsoft.com/office/officeart/2005/8/layout/list1"/>
    <dgm:cxn modelId="{59AF506E-BD04-4F44-A534-13786F89FFA1}" type="presOf" srcId="{9C888221-24D6-4584-B21E-9DC86EC34A84}" destId="{356D949C-9797-4B0D-A40D-EAC4BF5A3E55}" srcOrd="1" destOrd="0" presId="urn:microsoft.com/office/officeart/2005/8/layout/list1"/>
    <dgm:cxn modelId="{4F72EA6E-0AB1-41D2-898D-EC37E46A962D}" srcId="{0218EA38-72A3-4AA5-80CF-788E19ED3C8D}" destId="{9C888221-24D6-4584-B21E-9DC86EC34A84}" srcOrd="3" destOrd="0" parTransId="{36012BD4-61B1-4A3F-AD26-AD534CAF9E72}" sibTransId="{86DA99F2-9C32-4232-9CB8-2F921414B6FD}"/>
    <dgm:cxn modelId="{6BB55E71-2E18-48FF-92D2-77C865A3DDB5}" srcId="{0218EA38-72A3-4AA5-80CF-788E19ED3C8D}" destId="{7C73B636-23AC-4799-A311-AE9D3D6DFFB2}" srcOrd="4" destOrd="0" parTransId="{F7B11DD9-3BAA-46E8-ACCE-0ED129090C88}" sibTransId="{691137D3-07AC-4EFA-B390-007930F6A112}"/>
    <dgm:cxn modelId="{C303A652-A480-4BFC-88EB-0BCEDCCAAD5C}" type="presOf" srcId="{0218EA38-72A3-4AA5-80CF-788E19ED3C8D}" destId="{16160034-42B1-4765-89CF-3EDD220F02EB}" srcOrd="0" destOrd="0" presId="urn:microsoft.com/office/officeart/2005/8/layout/list1"/>
    <dgm:cxn modelId="{1537F491-B4C3-4C64-A0FF-BEEC4BA70C80}" type="presOf" srcId="{BC40EA64-9337-4A4D-B69C-877AA89C8454}" destId="{28EDA224-8CA7-4CFA-803A-A87298DEFEC4}" srcOrd="1" destOrd="0" presId="urn:microsoft.com/office/officeart/2005/8/layout/list1"/>
    <dgm:cxn modelId="{B4CAE5AC-8C8E-4C3A-B498-32CD77D2AE65}" type="presOf" srcId="{7C73B636-23AC-4799-A311-AE9D3D6DFFB2}" destId="{38F29E87-D0A4-484B-806A-B6FAD5DD6F68}" srcOrd="0" destOrd="0" presId="urn:microsoft.com/office/officeart/2005/8/layout/list1"/>
    <dgm:cxn modelId="{A37E9FB8-8538-42B1-8390-96B5DD4BB6BA}" srcId="{0218EA38-72A3-4AA5-80CF-788E19ED3C8D}" destId="{5E8FDCEC-1146-4100-AACD-C1640366C826}" srcOrd="0" destOrd="0" parTransId="{A5DB131D-B3E4-4871-9448-D36B5C0749AE}" sibTransId="{3D098521-A514-4704-8C58-7BB1498BB73B}"/>
    <dgm:cxn modelId="{BB585FBE-24C4-4B0B-B650-80C8418F2B15}" type="presOf" srcId="{5E8FDCEC-1146-4100-AACD-C1640366C826}" destId="{521C03D2-8334-464C-B4BF-14AD466A278C}" srcOrd="0" destOrd="0" presId="urn:microsoft.com/office/officeart/2005/8/layout/list1"/>
    <dgm:cxn modelId="{EFCF6AC2-5AE1-4B94-AA0B-DB88CC7EF819}" srcId="{0218EA38-72A3-4AA5-80CF-788E19ED3C8D}" destId="{16AF8434-41D6-40A1-A34C-1609E9A4391F}" srcOrd="1" destOrd="0" parTransId="{7D73EBB9-B3C2-4D0D-954D-AAC50323E7DB}" sibTransId="{D3DA8BCA-828C-46BE-BB45-D07CBE6EEC42}"/>
    <dgm:cxn modelId="{9CE5C0C9-D72F-4FC7-8828-4EA758790097}" type="presOf" srcId="{BC40EA64-9337-4A4D-B69C-877AA89C8454}" destId="{F3FDEAF5-F72D-4233-990E-65F77C82A10C}" srcOrd="0" destOrd="0" presId="urn:microsoft.com/office/officeart/2005/8/layout/list1"/>
    <dgm:cxn modelId="{9485D3D8-B7F3-44A6-B408-156D4B3B0C25}" type="presOf" srcId="{5E8FDCEC-1146-4100-AACD-C1640366C826}" destId="{90888CDA-EDE4-4A2E-B1D3-28A2ED806865}" srcOrd="1" destOrd="0" presId="urn:microsoft.com/office/officeart/2005/8/layout/list1"/>
    <dgm:cxn modelId="{7009ECDE-C17B-405B-83A5-D0AAC4FCAD0F}" type="presOf" srcId="{16AF8434-41D6-40A1-A34C-1609E9A4391F}" destId="{9EDB2F0D-778E-4727-91B7-44E3431057B9}" srcOrd="0" destOrd="0" presId="urn:microsoft.com/office/officeart/2005/8/layout/list1"/>
    <dgm:cxn modelId="{F2C6CCE4-4145-4633-B639-C29E2E4FD4CD}" type="presOf" srcId="{16AF8434-41D6-40A1-A34C-1609E9A4391F}" destId="{55B07474-2BD9-479D-B724-3A643AD2178A}" srcOrd="1" destOrd="0" presId="urn:microsoft.com/office/officeart/2005/8/layout/list1"/>
    <dgm:cxn modelId="{251FBD5E-62F0-4000-87D5-210190AA9C5E}" type="presParOf" srcId="{16160034-42B1-4765-89CF-3EDD220F02EB}" destId="{45E399AC-A5BC-4952-9C9B-071E0AF6DBF6}" srcOrd="0" destOrd="0" presId="urn:microsoft.com/office/officeart/2005/8/layout/list1"/>
    <dgm:cxn modelId="{189BB9E2-438E-4E3F-94BC-1E822CA4A19A}" type="presParOf" srcId="{45E399AC-A5BC-4952-9C9B-071E0AF6DBF6}" destId="{521C03D2-8334-464C-B4BF-14AD466A278C}" srcOrd="0" destOrd="0" presId="urn:microsoft.com/office/officeart/2005/8/layout/list1"/>
    <dgm:cxn modelId="{14331B4F-EE27-4364-8FC6-F393C570524A}" type="presParOf" srcId="{45E399AC-A5BC-4952-9C9B-071E0AF6DBF6}" destId="{90888CDA-EDE4-4A2E-B1D3-28A2ED806865}" srcOrd="1" destOrd="0" presId="urn:microsoft.com/office/officeart/2005/8/layout/list1"/>
    <dgm:cxn modelId="{4C6BDD1F-4316-406C-88AA-94B39EE0E975}" type="presParOf" srcId="{16160034-42B1-4765-89CF-3EDD220F02EB}" destId="{D27DFF58-7BE0-406D-A51A-25EB4EC453DF}" srcOrd="1" destOrd="0" presId="urn:microsoft.com/office/officeart/2005/8/layout/list1"/>
    <dgm:cxn modelId="{7C63071C-D683-4D6B-A0C4-1BE53A488B0F}" type="presParOf" srcId="{16160034-42B1-4765-89CF-3EDD220F02EB}" destId="{44EFBAA8-EFA4-4F22-898B-A87AC19011A7}" srcOrd="2" destOrd="0" presId="urn:microsoft.com/office/officeart/2005/8/layout/list1"/>
    <dgm:cxn modelId="{3DD56362-8D4E-46C2-B3A4-8DE5AE65893E}" type="presParOf" srcId="{16160034-42B1-4765-89CF-3EDD220F02EB}" destId="{03B73BB0-B71A-4DAC-A68D-44346D5CD80D}" srcOrd="3" destOrd="0" presId="urn:microsoft.com/office/officeart/2005/8/layout/list1"/>
    <dgm:cxn modelId="{3A8D025F-C1A8-4D89-AEA1-92A55EEFC6A9}" type="presParOf" srcId="{16160034-42B1-4765-89CF-3EDD220F02EB}" destId="{687124C4-6775-4E8A-A84F-BE67913144D6}" srcOrd="4" destOrd="0" presId="urn:microsoft.com/office/officeart/2005/8/layout/list1"/>
    <dgm:cxn modelId="{CA0DD945-B893-447C-B1A6-EB4FC52FD5C6}" type="presParOf" srcId="{687124C4-6775-4E8A-A84F-BE67913144D6}" destId="{9EDB2F0D-778E-4727-91B7-44E3431057B9}" srcOrd="0" destOrd="0" presId="urn:microsoft.com/office/officeart/2005/8/layout/list1"/>
    <dgm:cxn modelId="{E338163A-3C30-4A17-A936-63510F16EB10}" type="presParOf" srcId="{687124C4-6775-4E8A-A84F-BE67913144D6}" destId="{55B07474-2BD9-479D-B724-3A643AD2178A}" srcOrd="1" destOrd="0" presId="urn:microsoft.com/office/officeart/2005/8/layout/list1"/>
    <dgm:cxn modelId="{BE5A1A92-E511-4E17-B3F0-D95EBED2A5AE}" type="presParOf" srcId="{16160034-42B1-4765-89CF-3EDD220F02EB}" destId="{A3871F0D-D100-49E6-BB6D-B0CF2B30BC75}" srcOrd="5" destOrd="0" presId="urn:microsoft.com/office/officeart/2005/8/layout/list1"/>
    <dgm:cxn modelId="{5B769119-1BDD-4F19-9F70-86C8A617725E}" type="presParOf" srcId="{16160034-42B1-4765-89CF-3EDD220F02EB}" destId="{8FF00A2C-8A5F-4E84-962B-6774F6F86058}" srcOrd="6" destOrd="0" presId="urn:microsoft.com/office/officeart/2005/8/layout/list1"/>
    <dgm:cxn modelId="{8884F060-92BF-4C32-AFD9-82EA5C8981B4}" type="presParOf" srcId="{16160034-42B1-4765-89CF-3EDD220F02EB}" destId="{CE8A6EFC-2BE4-4334-B256-A645511449CC}" srcOrd="7" destOrd="0" presId="urn:microsoft.com/office/officeart/2005/8/layout/list1"/>
    <dgm:cxn modelId="{EEF0FA4E-5EA8-451A-954B-DA6B40467210}" type="presParOf" srcId="{16160034-42B1-4765-89CF-3EDD220F02EB}" destId="{42AE0828-086E-46B2-9653-2358BCBCFD5C}" srcOrd="8" destOrd="0" presId="urn:microsoft.com/office/officeart/2005/8/layout/list1"/>
    <dgm:cxn modelId="{646E5B96-4BAC-4495-98E3-BEC30AC8D00A}" type="presParOf" srcId="{42AE0828-086E-46B2-9653-2358BCBCFD5C}" destId="{F3FDEAF5-F72D-4233-990E-65F77C82A10C}" srcOrd="0" destOrd="0" presId="urn:microsoft.com/office/officeart/2005/8/layout/list1"/>
    <dgm:cxn modelId="{000B2992-8B93-4AC3-B707-AB26886A23BD}" type="presParOf" srcId="{42AE0828-086E-46B2-9653-2358BCBCFD5C}" destId="{28EDA224-8CA7-4CFA-803A-A87298DEFEC4}" srcOrd="1" destOrd="0" presId="urn:microsoft.com/office/officeart/2005/8/layout/list1"/>
    <dgm:cxn modelId="{1A9ED898-FF44-44DE-BA6D-3AD8152B3A9E}" type="presParOf" srcId="{16160034-42B1-4765-89CF-3EDD220F02EB}" destId="{2F056DFA-F911-4BF7-A6E0-32FBC8DF4EA6}" srcOrd="9" destOrd="0" presId="urn:microsoft.com/office/officeart/2005/8/layout/list1"/>
    <dgm:cxn modelId="{1D612BDA-4197-497F-990F-87BBF6D9BCAE}" type="presParOf" srcId="{16160034-42B1-4765-89CF-3EDD220F02EB}" destId="{F1BCC269-10F8-4D66-8AB3-C365A350C38F}" srcOrd="10" destOrd="0" presId="urn:microsoft.com/office/officeart/2005/8/layout/list1"/>
    <dgm:cxn modelId="{C0DD0E8D-BC15-466A-B398-B4E95125E590}" type="presParOf" srcId="{16160034-42B1-4765-89CF-3EDD220F02EB}" destId="{3C7AD190-D9C0-437C-BDD6-BD74437D48C0}" srcOrd="11" destOrd="0" presId="urn:microsoft.com/office/officeart/2005/8/layout/list1"/>
    <dgm:cxn modelId="{CBA723BE-853F-413C-9B83-D7DEDAA953E0}" type="presParOf" srcId="{16160034-42B1-4765-89CF-3EDD220F02EB}" destId="{E747BB4F-5927-4FF7-ABCF-DF4043299E36}" srcOrd="12" destOrd="0" presId="urn:microsoft.com/office/officeart/2005/8/layout/list1"/>
    <dgm:cxn modelId="{A74FB6E6-DDC7-4D2E-ACDA-3C9C22154269}" type="presParOf" srcId="{E747BB4F-5927-4FF7-ABCF-DF4043299E36}" destId="{C816A3D3-6B58-4E18-965E-BF727DE5D14F}" srcOrd="0" destOrd="0" presId="urn:microsoft.com/office/officeart/2005/8/layout/list1"/>
    <dgm:cxn modelId="{AC8DEE2F-584F-4740-913B-9080B8097694}" type="presParOf" srcId="{E747BB4F-5927-4FF7-ABCF-DF4043299E36}" destId="{356D949C-9797-4B0D-A40D-EAC4BF5A3E55}" srcOrd="1" destOrd="0" presId="urn:microsoft.com/office/officeart/2005/8/layout/list1"/>
    <dgm:cxn modelId="{20D40D92-9BBA-4FB8-8143-13CCA47ABEA6}" type="presParOf" srcId="{16160034-42B1-4765-89CF-3EDD220F02EB}" destId="{7C93C91E-BF01-46B6-B9AE-FB2B2601F584}" srcOrd="13" destOrd="0" presId="urn:microsoft.com/office/officeart/2005/8/layout/list1"/>
    <dgm:cxn modelId="{7065BFB7-42A7-4223-9630-B16C00FB174C}" type="presParOf" srcId="{16160034-42B1-4765-89CF-3EDD220F02EB}" destId="{F09E142F-AC35-4A92-9AEF-EFC553722BF1}" srcOrd="14" destOrd="0" presId="urn:microsoft.com/office/officeart/2005/8/layout/list1"/>
    <dgm:cxn modelId="{9F9E9B42-1F4E-498B-AF6A-C893FC6B2C17}" type="presParOf" srcId="{16160034-42B1-4765-89CF-3EDD220F02EB}" destId="{684AD4DD-57A1-4F93-A51F-481BF8D33E4B}" srcOrd="15" destOrd="0" presId="urn:microsoft.com/office/officeart/2005/8/layout/list1"/>
    <dgm:cxn modelId="{9CF0D497-7944-44FC-AC43-9948D6E4956E}" type="presParOf" srcId="{16160034-42B1-4765-89CF-3EDD220F02EB}" destId="{F5A83658-FCA8-454B-A9E6-8E0DE6D8BBDC}" srcOrd="16" destOrd="0" presId="urn:microsoft.com/office/officeart/2005/8/layout/list1"/>
    <dgm:cxn modelId="{796B3810-6841-4477-848D-177D265639BE}" type="presParOf" srcId="{F5A83658-FCA8-454B-A9E6-8E0DE6D8BBDC}" destId="{38F29E87-D0A4-484B-806A-B6FAD5DD6F68}" srcOrd="0" destOrd="0" presId="urn:microsoft.com/office/officeart/2005/8/layout/list1"/>
    <dgm:cxn modelId="{8CA205A7-9E87-4871-A18D-787C0A37FA5F}" type="presParOf" srcId="{F5A83658-FCA8-454B-A9E6-8E0DE6D8BBDC}" destId="{DC4614A4-C472-428A-8B8B-E4E13B5EAE91}" srcOrd="1" destOrd="0" presId="urn:microsoft.com/office/officeart/2005/8/layout/list1"/>
    <dgm:cxn modelId="{1D017E68-3AA9-46EC-BE9B-4C3D4280FEAF}" type="presParOf" srcId="{16160034-42B1-4765-89CF-3EDD220F02EB}" destId="{9D24D5D9-8917-4406-9E10-982068779965}" srcOrd="17" destOrd="0" presId="urn:microsoft.com/office/officeart/2005/8/layout/list1"/>
    <dgm:cxn modelId="{93170ABA-42C1-47A4-8852-E284B9B3C363}" type="presParOf" srcId="{16160034-42B1-4765-89CF-3EDD220F02EB}" destId="{B0456002-812B-4787-8330-DEFB25189CF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338C141-021F-4BBC-AD8F-DF7D2AAFD68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5E7C1A-EF71-42CF-8EC2-B49ACCC2304F}">
      <dgm:prSet phldrT="[Текст]" custT="1"/>
      <dgm:spPr/>
      <dgm:t>
        <a:bodyPr/>
        <a:lstStyle/>
        <a:p>
          <a:pPr algn="ctr"/>
          <a:endParaRPr lang="ru-RU" sz="16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В управлении системой планируется использование доступных ключевых точек (мишеней), с распределением контролируемых параметров по уровням оказания кардиологической помощи,  с формированием как результат  замкнутого завершенного цикла управления сердечно-сосудистыми рисками </a:t>
          </a:r>
        </a:p>
      </dgm:t>
    </dgm:pt>
    <dgm:pt modelId="{D8B93E64-7A8D-4F57-9053-876A8F150323}" type="parTrans" cxnId="{4CAD849C-BA47-4A7E-BF53-B3B148C96370}">
      <dgm:prSet/>
      <dgm:spPr/>
      <dgm:t>
        <a:bodyPr/>
        <a:lstStyle/>
        <a:p>
          <a:endParaRPr lang="ru-RU"/>
        </a:p>
      </dgm:t>
    </dgm:pt>
    <dgm:pt modelId="{1EDF85A7-BB8F-4CB3-8513-5034C24F026D}" type="sibTrans" cxnId="{4CAD849C-BA47-4A7E-BF53-B3B148C96370}">
      <dgm:prSet/>
      <dgm:spPr/>
      <dgm:t>
        <a:bodyPr/>
        <a:lstStyle/>
        <a:p>
          <a:endParaRPr lang="ru-RU"/>
        </a:p>
      </dgm:t>
    </dgm:pt>
    <dgm:pt modelId="{A0F639DA-FEBC-48BF-94CB-EF1EDC095476}">
      <dgm:prSet phldrT="[Текст]" custT="1"/>
      <dgm:spPr/>
      <dgm:t>
        <a:bodyPr/>
        <a:lstStyle/>
        <a:p>
          <a:pPr algn="ctr"/>
          <a:endParaRPr lang="ru-RU" sz="14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400" dirty="0">
              <a:latin typeface="Times New Roman" pitchFamily="18" charset="0"/>
              <a:cs typeface="Times New Roman" pitchFamily="18" charset="0"/>
            </a:rPr>
            <a:t>На первом этапе будет осуществляться контроль таких ключевых параметров, как доля лиц с ухудшением группы риска в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таргетных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группах (ИБС, АГ, атеросклероз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и.т.д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) </a:t>
          </a:r>
        </a:p>
      </dgm:t>
    </dgm:pt>
    <dgm:pt modelId="{91DE58B0-C254-428C-B140-29677A147B98}" type="parTrans" cxnId="{F1DA778A-506C-4FDF-A327-C5F3BC95C4D8}">
      <dgm:prSet/>
      <dgm:spPr/>
      <dgm:t>
        <a:bodyPr/>
        <a:lstStyle/>
        <a:p>
          <a:endParaRPr lang="ru-RU"/>
        </a:p>
      </dgm:t>
    </dgm:pt>
    <dgm:pt modelId="{4FA3A642-E458-4F8C-821A-AAF0E2C5BE8A}" type="sibTrans" cxnId="{F1DA778A-506C-4FDF-A327-C5F3BC95C4D8}">
      <dgm:prSet/>
      <dgm:spPr/>
      <dgm:t>
        <a:bodyPr/>
        <a:lstStyle/>
        <a:p>
          <a:endParaRPr lang="ru-RU"/>
        </a:p>
      </dgm:t>
    </dgm:pt>
    <dgm:pt modelId="{95E7C68A-9851-496E-9126-63688C13D47A}">
      <dgm:prSet phldrT="[Текст]"/>
      <dgm:spPr/>
      <dgm:t>
        <a:bodyPr/>
        <a:lstStyle/>
        <a:p>
          <a:r>
            <a:rPr lang="ru-RU" dirty="0"/>
            <a:t>.</a:t>
          </a:r>
        </a:p>
      </dgm:t>
    </dgm:pt>
    <dgm:pt modelId="{4EA4C5AB-210B-479C-8A9D-61FF9448207C}" type="sibTrans" cxnId="{3102A606-4F07-44DD-A33B-C669EDFFCDF3}">
      <dgm:prSet/>
      <dgm:spPr/>
      <dgm:t>
        <a:bodyPr/>
        <a:lstStyle/>
        <a:p>
          <a:endParaRPr lang="ru-RU"/>
        </a:p>
      </dgm:t>
    </dgm:pt>
    <dgm:pt modelId="{50CEA454-4742-4F73-8C1B-9F2699BD6D69}" type="parTrans" cxnId="{3102A606-4F07-44DD-A33B-C669EDFFCDF3}">
      <dgm:prSet/>
      <dgm:spPr/>
      <dgm:t>
        <a:bodyPr/>
        <a:lstStyle/>
        <a:p>
          <a:endParaRPr lang="ru-RU"/>
        </a:p>
      </dgm:t>
    </dgm:pt>
    <dgm:pt modelId="{5A036B6E-1983-4819-96F4-169CC6A5DA1A}" type="pres">
      <dgm:prSet presAssocID="{2338C141-021F-4BBC-AD8F-DF7D2AAFD68E}" presName="vert0" presStyleCnt="0">
        <dgm:presLayoutVars>
          <dgm:dir/>
          <dgm:animOne val="branch"/>
          <dgm:animLvl val="lvl"/>
        </dgm:presLayoutVars>
      </dgm:prSet>
      <dgm:spPr/>
    </dgm:pt>
    <dgm:pt modelId="{6ECAA345-1803-4ACF-92DD-39CB5E17E37A}" type="pres">
      <dgm:prSet presAssocID="{AB5E7C1A-EF71-42CF-8EC2-B49ACCC2304F}" presName="thickLine" presStyleLbl="alignNode1" presStyleIdx="0" presStyleCnt="1"/>
      <dgm:spPr/>
    </dgm:pt>
    <dgm:pt modelId="{630B2DB7-0D2B-452D-9CFB-CCA4FFCD8A63}" type="pres">
      <dgm:prSet presAssocID="{AB5E7C1A-EF71-42CF-8EC2-B49ACCC2304F}" presName="horz1" presStyleCnt="0"/>
      <dgm:spPr/>
    </dgm:pt>
    <dgm:pt modelId="{12DC825F-25EB-4FEE-A255-54C694AC27EA}" type="pres">
      <dgm:prSet presAssocID="{AB5E7C1A-EF71-42CF-8EC2-B49ACCC2304F}" presName="tx1" presStyleLbl="revTx" presStyleIdx="0" presStyleCnt="3" custScaleX="171187"/>
      <dgm:spPr/>
    </dgm:pt>
    <dgm:pt modelId="{E91346CF-F8D0-4E1A-B0F6-91A101B0B9A3}" type="pres">
      <dgm:prSet presAssocID="{AB5E7C1A-EF71-42CF-8EC2-B49ACCC2304F}" presName="vert1" presStyleCnt="0"/>
      <dgm:spPr/>
    </dgm:pt>
    <dgm:pt modelId="{31CE06BB-3331-45B9-A79C-5CBD8A406AFA}" type="pres">
      <dgm:prSet presAssocID="{A0F639DA-FEBC-48BF-94CB-EF1EDC095476}" presName="vertSpace2a" presStyleCnt="0"/>
      <dgm:spPr/>
    </dgm:pt>
    <dgm:pt modelId="{DA55ECAC-E89D-4C88-963C-2263981600F8}" type="pres">
      <dgm:prSet presAssocID="{A0F639DA-FEBC-48BF-94CB-EF1EDC095476}" presName="horz2" presStyleCnt="0"/>
      <dgm:spPr/>
    </dgm:pt>
    <dgm:pt modelId="{3062773F-3C67-48DE-A506-FED04FA53BD4}" type="pres">
      <dgm:prSet presAssocID="{A0F639DA-FEBC-48BF-94CB-EF1EDC095476}" presName="horzSpace2" presStyleCnt="0"/>
      <dgm:spPr/>
    </dgm:pt>
    <dgm:pt modelId="{A2453502-4249-4165-8216-1AF6592C7951}" type="pres">
      <dgm:prSet presAssocID="{A0F639DA-FEBC-48BF-94CB-EF1EDC095476}" presName="tx2" presStyleLbl="revTx" presStyleIdx="1" presStyleCnt="3" custScaleY="52540"/>
      <dgm:spPr/>
    </dgm:pt>
    <dgm:pt modelId="{CBF53514-1CE2-48B1-A604-81E99437D733}" type="pres">
      <dgm:prSet presAssocID="{A0F639DA-FEBC-48BF-94CB-EF1EDC095476}" presName="vert2" presStyleCnt="0"/>
      <dgm:spPr/>
    </dgm:pt>
    <dgm:pt modelId="{DE38472E-D9D6-45E2-93AC-9C446F39064C}" type="pres">
      <dgm:prSet presAssocID="{A0F639DA-FEBC-48BF-94CB-EF1EDC095476}" presName="thinLine2b" presStyleLbl="callout" presStyleIdx="0" presStyleCnt="2"/>
      <dgm:spPr/>
    </dgm:pt>
    <dgm:pt modelId="{344B4B77-20FA-4700-AAF0-6C1D4FEF2127}" type="pres">
      <dgm:prSet presAssocID="{A0F639DA-FEBC-48BF-94CB-EF1EDC095476}" presName="vertSpace2b" presStyleCnt="0"/>
      <dgm:spPr/>
    </dgm:pt>
    <dgm:pt modelId="{48AC279C-F27F-43C9-8DC6-15CDFA3087D0}" type="pres">
      <dgm:prSet presAssocID="{95E7C68A-9851-496E-9126-63688C13D47A}" presName="horz2" presStyleCnt="0"/>
      <dgm:spPr/>
    </dgm:pt>
    <dgm:pt modelId="{99F23F6F-602A-41BB-ACF4-927B2CE65A74}" type="pres">
      <dgm:prSet presAssocID="{95E7C68A-9851-496E-9126-63688C13D47A}" presName="horzSpace2" presStyleCnt="0"/>
      <dgm:spPr/>
    </dgm:pt>
    <dgm:pt modelId="{2BCC6501-97DC-4A8A-AD20-C1648751FDAC}" type="pres">
      <dgm:prSet presAssocID="{95E7C68A-9851-496E-9126-63688C13D47A}" presName="tx2" presStyleLbl="revTx" presStyleIdx="2" presStyleCnt="3" custFlipHor="1" custScaleX="33935" custLinFactNeighborX="27880" custLinFactNeighborY="-2241"/>
      <dgm:spPr/>
    </dgm:pt>
    <dgm:pt modelId="{43189EAC-400F-4136-A92E-8D52CB9166E1}" type="pres">
      <dgm:prSet presAssocID="{95E7C68A-9851-496E-9126-63688C13D47A}" presName="vert2" presStyleCnt="0"/>
      <dgm:spPr/>
    </dgm:pt>
    <dgm:pt modelId="{AB2964B4-96EE-4672-AA96-E22BE0E2FB19}" type="pres">
      <dgm:prSet presAssocID="{95E7C68A-9851-496E-9126-63688C13D47A}" presName="thinLine2b" presStyleLbl="callout" presStyleIdx="1" presStyleCnt="2"/>
      <dgm:spPr/>
    </dgm:pt>
    <dgm:pt modelId="{C6C724C2-9595-4A52-9FB1-B8E174D9E6BD}" type="pres">
      <dgm:prSet presAssocID="{95E7C68A-9851-496E-9126-63688C13D47A}" presName="vertSpace2b" presStyleCnt="0"/>
      <dgm:spPr/>
    </dgm:pt>
  </dgm:ptLst>
  <dgm:cxnLst>
    <dgm:cxn modelId="{3102A606-4F07-44DD-A33B-C669EDFFCDF3}" srcId="{AB5E7C1A-EF71-42CF-8EC2-B49ACCC2304F}" destId="{95E7C68A-9851-496E-9126-63688C13D47A}" srcOrd="1" destOrd="0" parTransId="{50CEA454-4742-4F73-8C1B-9F2699BD6D69}" sibTransId="{4EA4C5AB-210B-479C-8A9D-61FF9448207C}"/>
    <dgm:cxn modelId="{B8870A31-0433-46B5-8CDD-DBCBF73D82BD}" type="presOf" srcId="{AB5E7C1A-EF71-42CF-8EC2-B49ACCC2304F}" destId="{12DC825F-25EB-4FEE-A255-54C694AC27EA}" srcOrd="0" destOrd="0" presId="urn:microsoft.com/office/officeart/2008/layout/LinedList"/>
    <dgm:cxn modelId="{ED004278-38A3-4656-A8E2-32D6A56ACFCB}" type="presOf" srcId="{95E7C68A-9851-496E-9126-63688C13D47A}" destId="{2BCC6501-97DC-4A8A-AD20-C1648751FDAC}" srcOrd="0" destOrd="0" presId="urn:microsoft.com/office/officeart/2008/layout/LinedList"/>
    <dgm:cxn modelId="{F1DA778A-506C-4FDF-A327-C5F3BC95C4D8}" srcId="{AB5E7C1A-EF71-42CF-8EC2-B49ACCC2304F}" destId="{A0F639DA-FEBC-48BF-94CB-EF1EDC095476}" srcOrd="0" destOrd="0" parTransId="{91DE58B0-C254-428C-B140-29677A147B98}" sibTransId="{4FA3A642-E458-4F8C-821A-AAF0E2C5BE8A}"/>
    <dgm:cxn modelId="{4CAD849C-BA47-4A7E-BF53-B3B148C96370}" srcId="{2338C141-021F-4BBC-AD8F-DF7D2AAFD68E}" destId="{AB5E7C1A-EF71-42CF-8EC2-B49ACCC2304F}" srcOrd="0" destOrd="0" parTransId="{D8B93E64-7A8D-4F57-9053-876A8F150323}" sibTransId="{1EDF85A7-BB8F-4CB3-8513-5034C24F026D}"/>
    <dgm:cxn modelId="{79FEC0C5-05C5-4D00-A864-885DE19D8E3E}" type="presOf" srcId="{A0F639DA-FEBC-48BF-94CB-EF1EDC095476}" destId="{A2453502-4249-4165-8216-1AF6592C7951}" srcOrd="0" destOrd="0" presId="urn:microsoft.com/office/officeart/2008/layout/LinedList"/>
    <dgm:cxn modelId="{01715FE3-2E0D-49B4-928A-1339DC9319B8}" type="presOf" srcId="{2338C141-021F-4BBC-AD8F-DF7D2AAFD68E}" destId="{5A036B6E-1983-4819-96F4-169CC6A5DA1A}" srcOrd="0" destOrd="0" presId="urn:microsoft.com/office/officeart/2008/layout/LinedList"/>
    <dgm:cxn modelId="{5A572DE4-1FFA-44C1-8377-402030092216}" type="presParOf" srcId="{5A036B6E-1983-4819-96F4-169CC6A5DA1A}" destId="{6ECAA345-1803-4ACF-92DD-39CB5E17E37A}" srcOrd="0" destOrd="0" presId="urn:microsoft.com/office/officeart/2008/layout/LinedList"/>
    <dgm:cxn modelId="{81C3C455-3225-48E3-BEE4-1B5835C547A7}" type="presParOf" srcId="{5A036B6E-1983-4819-96F4-169CC6A5DA1A}" destId="{630B2DB7-0D2B-452D-9CFB-CCA4FFCD8A63}" srcOrd="1" destOrd="0" presId="urn:microsoft.com/office/officeart/2008/layout/LinedList"/>
    <dgm:cxn modelId="{BCCB74D9-C921-40A3-A405-A130DF02C676}" type="presParOf" srcId="{630B2DB7-0D2B-452D-9CFB-CCA4FFCD8A63}" destId="{12DC825F-25EB-4FEE-A255-54C694AC27EA}" srcOrd="0" destOrd="0" presId="urn:microsoft.com/office/officeart/2008/layout/LinedList"/>
    <dgm:cxn modelId="{D0DE98B7-6359-442C-8C5E-1425F50B6B0C}" type="presParOf" srcId="{630B2DB7-0D2B-452D-9CFB-CCA4FFCD8A63}" destId="{E91346CF-F8D0-4E1A-B0F6-91A101B0B9A3}" srcOrd="1" destOrd="0" presId="urn:microsoft.com/office/officeart/2008/layout/LinedList"/>
    <dgm:cxn modelId="{84F98445-8D53-474C-9357-28C6B2AD6DB2}" type="presParOf" srcId="{E91346CF-F8D0-4E1A-B0F6-91A101B0B9A3}" destId="{31CE06BB-3331-45B9-A79C-5CBD8A406AFA}" srcOrd="0" destOrd="0" presId="urn:microsoft.com/office/officeart/2008/layout/LinedList"/>
    <dgm:cxn modelId="{0BC3DE23-520A-45A0-9D36-BAE092C4B3C8}" type="presParOf" srcId="{E91346CF-F8D0-4E1A-B0F6-91A101B0B9A3}" destId="{DA55ECAC-E89D-4C88-963C-2263981600F8}" srcOrd="1" destOrd="0" presId="urn:microsoft.com/office/officeart/2008/layout/LinedList"/>
    <dgm:cxn modelId="{D5063B7C-ECDC-4E8C-989E-364CA4B01D80}" type="presParOf" srcId="{DA55ECAC-E89D-4C88-963C-2263981600F8}" destId="{3062773F-3C67-48DE-A506-FED04FA53BD4}" srcOrd="0" destOrd="0" presId="urn:microsoft.com/office/officeart/2008/layout/LinedList"/>
    <dgm:cxn modelId="{10B672D2-8287-4B0B-90FA-C18384BDFE8E}" type="presParOf" srcId="{DA55ECAC-E89D-4C88-963C-2263981600F8}" destId="{A2453502-4249-4165-8216-1AF6592C7951}" srcOrd="1" destOrd="0" presId="urn:microsoft.com/office/officeart/2008/layout/LinedList"/>
    <dgm:cxn modelId="{3936BC11-AD13-42CF-8104-BE91A0ACCFC2}" type="presParOf" srcId="{DA55ECAC-E89D-4C88-963C-2263981600F8}" destId="{CBF53514-1CE2-48B1-A604-81E99437D733}" srcOrd="2" destOrd="0" presId="urn:microsoft.com/office/officeart/2008/layout/LinedList"/>
    <dgm:cxn modelId="{5C4227C7-AAE9-4F5E-8B16-F62AE1E75DC2}" type="presParOf" srcId="{E91346CF-F8D0-4E1A-B0F6-91A101B0B9A3}" destId="{DE38472E-D9D6-45E2-93AC-9C446F39064C}" srcOrd="2" destOrd="0" presId="urn:microsoft.com/office/officeart/2008/layout/LinedList"/>
    <dgm:cxn modelId="{12648196-4FBE-42E9-9A46-538E03AD670D}" type="presParOf" srcId="{E91346CF-F8D0-4E1A-B0F6-91A101B0B9A3}" destId="{344B4B77-20FA-4700-AAF0-6C1D4FEF2127}" srcOrd="3" destOrd="0" presId="urn:microsoft.com/office/officeart/2008/layout/LinedList"/>
    <dgm:cxn modelId="{9D518412-1068-413B-8976-BB740EF4B721}" type="presParOf" srcId="{E91346CF-F8D0-4E1A-B0F6-91A101B0B9A3}" destId="{48AC279C-F27F-43C9-8DC6-15CDFA3087D0}" srcOrd="4" destOrd="0" presId="urn:microsoft.com/office/officeart/2008/layout/LinedList"/>
    <dgm:cxn modelId="{A639B5B7-B2B5-42FF-B909-512DF3C678EA}" type="presParOf" srcId="{48AC279C-F27F-43C9-8DC6-15CDFA3087D0}" destId="{99F23F6F-602A-41BB-ACF4-927B2CE65A74}" srcOrd="0" destOrd="0" presId="urn:microsoft.com/office/officeart/2008/layout/LinedList"/>
    <dgm:cxn modelId="{AD312F73-49D2-44BD-9695-08732C621CBE}" type="presParOf" srcId="{48AC279C-F27F-43C9-8DC6-15CDFA3087D0}" destId="{2BCC6501-97DC-4A8A-AD20-C1648751FDAC}" srcOrd="1" destOrd="0" presId="urn:microsoft.com/office/officeart/2008/layout/LinedList"/>
    <dgm:cxn modelId="{906DF23E-97AF-4DA7-B94A-1E01740C4F7A}" type="presParOf" srcId="{48AC279C-F27F-43C9-8DC6-15CDFA3087D0}" destId="{43189EAC-400F-4136-A92E-8D52CB9166E1}" srcOrd="2" destOrd="0" presId="urn:microsoft.com/office/officeart/2008/layout/LinedList"/>
    <dgm:cxn modelId="{96656FAA-9AB5-41CB-9F6E-AECC4090DA67}" type="presParOf" srcId="{E91346CF-F8D0-4E1A-B0F6-91A101B0B9A3}" destId="{AB2964B4-96EE-4672-AA96-E22BE0E2FB19}" srcOrd="5" destOrd="0" presId="urn:microsoft.com/office/officeart/2008/layout/LinedList"/>
    <dgm:cxn modelId="{33D0B447-081A-4501-BB16-6468EB1C6525}" type="presParOf" srcId="{E91346CF-F8D0-4E1A-B0F6-91A101B0B9A3}" destId="{C6C724C2-9595-4A52-9FB1-B8E174D9E6B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86DE6C7-6639-4B35-B149-9DB50EC152A7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89ACFF0-DF48-40DE-B531-A09E723036DA}">
      <dgm:prSet phldrT="[Текст]" custT="1"/>
      <dgm:spPr/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Увеличение охвата и обеспечение доступности для населения РБ,  в первую очередь для жителей населенных пунктов, расположенных в отдаленных местностях, специализированной кардиологической помощи</a:t>
          </a:r>
        </a:p>
      </dgm:t>
    </dgm:pt>
    <dgm:pt modelId="{057676EA-876D-45F8-8C42-DEF4BFCCFEBC}" type="parTrans" cxnId="{3BED4A44-DF54-4D3B-A123-4DA990A2F239}">
      <dgm:prSet/>
      <dgm:spPr/>
      <dgm:t>
        <a:bodyPr/>
        <a:lstStyle/>
        <a:p>
          <a:endParaRPr lang="ru-RU"/>
        </a:p>
      </dgm:t>
    </dgm:pt>
    <dgm:pt modelId="{3963654F-6BC6-43B7-9D5A-D5B3696B2D51}" type="sibTrans" cxnId="{3BED4A44-DF54-4D3B-A123-4DA990A2F239}">
      <dgm:prSet/>
      <dgm:spPr/>
      <dgm:t>
        <a:bodyPr/>
        <a:lstStyle/>
        <a:p>
          <a:endParaRPr lang="ru-RU"/>
        </a:p>
      </dgm:t>
    </dgm:pt>
    <dgm:pt modelId="{DF52329F-E082-408D-912B-6D0639019966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Снижение экономических затрат на лекарственное обеспечение, расходов на оплату случаев временной нетрудоспособности</a:t>
          </a:r>
        </a:p>
      </dgm:t>
    </dgm:pt>
    <dgm:pt modelId="{E7D76EE5-25B3-4D3B-B37D-D356E3CFDBD4}" type="parTrans" cxnId="{6EE9964D-CBCA-4C66-9B0C-288CFB100D6A}">
      <dgm:prSet/>
      <dgm:spPr/>
      <dgm:t>
        <a:bodyPr/>
        <a:lstStyle/>
        <a:p>
          <a:endParaRPr lang="ru-RU"/>
        </a:p>
      </dgm:t>
    </dgm:pt>
    <dgm:pt modelId="{73D23E0B-FB52-4838-B06B-5B036152530F}" type="sibTrans" cxnId="{6EE9964D-CBCA-4C66-9B0C-288CFB100D6A}">
      <dgm:prSet/>
      <dgm:spPr/>
      <dgm:t>
        <a:bodyPr/>
        <a:lstStyle/>
        <a:p>
          <a:endParaRPr lang="ru-RU"/>
        </a:p>
      </dgm:t>
    </dgm:pt>
    <dgm:pt modelId="{53D61B50-08A5-44C2-AB65-03B45D1E85D8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Снижение смертности от сердечно-сосудистых заболеваний</a:t>
          </a:r>
        </a:p>
      </dgm:t>
    </dgm:pt>
    <dgm:pt modelId="{88119926-D338-4C30-86C4-27823BD9F9E1}" type="parTrans" cxnId="{AD2A8BE9-ABCD-430F-8506-1E7F6CE67143}">
      <dgm:prSet/>
      <dgm:spPr/>
      <dgm:t>
        <a:bodyPr/>
        <a:lstStyle/>
        <a:p>
          <a:endParaRPr lang="ru-RU"/>
        </a:p>
      </dgm:t>
    </dgm:pt>
    <dgm:pt modelId="{573A2306-BE4C-40CC-9914-53740B1F94F2}" type="sibTrans" cxnId="{AD2A8BE9-ABCD-430F-8506-1E7F6CE67143}">
      <dgm:prSet/>
      <dgm:spPr/>
      <dgm:t>
        <a:bodyPr/>
        <a:lstStyle/>
        <a:p>
          <a:endParaRPr lang="ru-RU"/>
        </a:p>
      </dgm:t>
    </dgm:pt>
    <dgm:pt modelId="{60B1BBB4-3ACB-48E3-BAC9-0B556C7A0834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Уменьшение первичного выхода на инвалидность от сердечно-сосудистых заболеваний </a:t>
          </a:r>
        </a:p>
      </dgm:t>
    </dgm:pt>
    <dgm:pt modelId="{5806AF5E-46AD-4A53-8AB0-289D374DFE33}" type="parTrans" cxnId="{CB71FC55-BCC7-4662-936A-092C9D03C8A7}">
      <dgm:prSet/>
      <dgm:spPr/>
      <dgm:t>
        <a:bodyPr/>
        <a:lstStyle/>
        <a:p>
          <a:endParaRPr lang="ru-RU"/>
        </a:p>
      </dgm:t>
    </dgm:pt>
    <dgm:pt modelId="{8762EF3D-219B-4063-9531-C3A4CF4DEB46}" type="sibTrans" cxnId="{CB71FC55-BCC7-4662-936A-092C9D03C8A7}">
      <dgm:prSet/>
      <dgm:spPr/>
      <dgm:t>
        <a:bodyPr/>
        <a:lstStyle/>
        <a:p>
          <a:endParaRPr lang="ru-RU"/>
        </a:p>
      </dgm:t>
    </dgm:pt>
    <dgm:pt modelId="{0D5FD531-22BF-4E0B-91B8-E585CAEDF1C3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Увеличение ожидаемой продолжительности жизни</a:t>
          </a:r>
        </a:p>
      </dgm:t>
    </dgm:pt>
    <dgm:pt modelId="{BFA9B32E-1BF6-4148-B17E-5EB5B62B00E0}" type="parTrans" cxnId="{0A15A567-8A39-4C5E-A11B-FF3CB74AC386}">
      <dgm:prSet/>
      <dgm:spPr/>
      <dgm:t>
        <a:bodyPr/>
        <a:lstStyle/>
        <a:p>
          <a:endParaRPr lang="ru-RU"/>
        </a:p>
      </dgm:t>
    </dgm:pt>
    <dgm:pt modelId="{8880466B-2FA4-4C1D-B088-5DB10F41FB1F}" type="sibTrans" cxnId="{0A15A567-8A39-4C5E-A11B-FF3CB74AC386}">
      <dgm:prSet/>
      <dgm:spPr/>
      <dgm:t>
        <a:bodyPr/>
        <a:lstStyle/>
        <a:p>
          <a:endParaRPr lang="ru-RU"/>
        </a:p>
      </dgm:t>
    </dgm:pt>
    <dgm:pt modelId="{8E9EF784-B12F-4FE6-83A4-A3AD3125B2B6}" type="pres">
      <dgm:prSet presAssocID="{686DE6C7-6639-4B35-B149-9DB50EC152A7}" presName="cycle" presStyleCnt="0">
        <dgm:presLayoutVars>
          <dgm:dir/>
          <dgm:resizeHandles val="exact"/>
        </dgm:presLayoutVars>
      </dgm:prSet>
      <dgm:spPr/>
    </dgm:pt>
    <dgm:pt modelId="{9678F7A7-3868-4044-B36B-0B3C760D3BFF}" type="pres">
      <dgm:prSet presAssocID="{D89ACFF0-DF48-40DE-B531-A09E723036DA}" presName="node" presStyleLbl="node1" presStyleIdx="0" presStyleCnt="5" custScaleX="177023" custScaleY="185243" custRadScaleRad="79142" custRadScaleInc="-57497">
        <dgm:presLayoutVars>
          <dgm:bulletEnabled val="1"/>
        </dgm:presLayoutVars>
      </dgm:prSet>
      <dgm:spPr/>
    </dgm:pt>
    <dgm:pt modelId="{7C14F353-C4E3-423D-A3F8-06B2B9EDB9D2}" type="pres">
      <dgm:prSet presAssocID="{D89ACFF0-DF48-40DE-B531-A09E723036DA}" presName="spNode" presStyleCnt="0"/>
      <dgm:spPr/>
    </dgm:pt>
    <dgm:pt modelId="{C1DCE67E-2925-4AE6-98ED-59589B6CE344}" type="pres">
      <dgm:prSet presAssocID="{3963654F-6BC6-43B7-9D5A-D5B3696B2D51}" presName="sibTrans" presStyleLbl="sibTrans1D1" presStyleIdx="0" presStyleCnt="5"/>
      <dgm:spPr/>
    </dgm:pt>
    <dgm:pt modelId="{6F3DF25F-924E-48C9-8A4A-18BA28D3FDF5}" type="pres">
      <dgm:prSet presAssocID="{DF52329F-E082-408D-912B-6D0639019966}" presName="node" presStyleLbl="node1" presStyleIdx="1" presStyleCnt="5" custScaleX="139149" custScaleY="173732" custRadScaleRad="185112" custRadScaleInc="3227">
        <dgm:presLayoutVars>
          <dgm:bulletEnabled val="1"/>
        </dgm:presLayoutVars>
      </dgm:prSet>
      <dgm:spPr/>
    </dgm:pt>
    <dgm:pt modelId="{0D82ECF1-25F0-4031-A892-209C7F140F05}" type="pres">
      <dgm:prSet presAssocID="{DF52329F-E082-408D-912B-6D0639019966}" presName="spNode" presStyleCnt="0"/>
      <dgm:spPr/>
    </dgm:pt>
    <dgm:pt modelId="{0F04F5B9-20C5-4CFD-8ADE-E0808CFB5BA7}" type="pres">
      <dgm:prSet presAssocID="{73D23E0B-FB52-4838-B06B-5B036152530F}" presName="sibTrans" presStyleLbl="sibTrans1D1" presStyleIdx="1" presStyleCnt="5"/>
      <dgm:spPr/>
    </dgm:pt>
    <dgm:pt modelId="{0B43124F-B238-40F1-96F7-396EF17B16B3}" type="pres">
      <dgm:prSet presAssocID="{53D61B50-08A5-44C2-AB65-03B45D1E85D8}" presName="node" presStyleLbl="node1" presStyleIdx="2" presStyleCnt="5" custScaleX="143682" custScaleY="151518" custRadScaleRad="134994" custRadScaleInc="-146758">
        <dgm:presLayoutVars>
          <dgm:bulletEnabled val="1"/>
        </dgm:presLayoutVars>
      </dgm:prSet>
      <dgm:spPr/>
    </dgm:pt>
    <dgm:pt modelId="{CEE6A8B9-D6DF-498F-A44D-EB842F46AEB1}" type="pres">
      <dgm:prSet presAssocID="{53D61B50-08A5-44C2-AB65-03B45D1E85D8}" presName="spNode" presStyleCnt="0"/>
      <dgm:spPr/>
    </dgm:pt>
    <dgm:pt modelId="{EBA3F1F3-6BFD-471A-AE25-B525B34D3068}" type="pres">
      <dgm:prSet presAssocID="{573A2306-BE4C-40CC-9914-53740B1F94F2}" presName="sibTrans" presStyleLbl="sibTrans1D1" presStyleIdx="2" presStyleCnt="5"/>
      <dgm:spPr/>
    </dgm:pt>
    <dgm:pt modelId="{9AD791CC-9A20-4BA0-A110-4859AC5CFEA0}" type="pres">
      <dgm:prSet presAssocID="{60B1BBB4-3ACB-48E3-BAC9-0B556C7A0834}" presName="node" presStyleLbl="node1" presStyleIdx="3" presStyleCnt="5" custScaleX="155261" custScaleY="156633" custRadScaleRad="70268" custRadScaleInc="41311">
        <dgm:presLayoutVars>
          <dgm:bulletEnabled val="1"/>
        </dgm:presLayoutVars>
      </dgm:prSet>
      <dgm:spPr/>
    </dgm:pt>
    <dgm:pt modelId="{F561AAB2-FDCC-4AAB-9A98-971CE134B492}" type="pres">
      <dgm:prSet presAssocID="{60B1BBB4-3ACB-48E3-BAC9-0B556C7A0834}" presName="spNode" presStyleCnt="0"/>
      <dgm:spPr/>
    </dgm:pt>
    <dgm:pt modelId="{58A2D178-02E8-4EBE-ACEC-0998B72A0DC8}" type="pres">
      <dgm:prSet presAssocID="{8762EF3D-219B-4063-9531-C3A4CF4DEB46}" presName="sibTrans" presStyleLbl="sibTrans1D1" presStyleIdx="3" presStyleCnt="5"/>
      <dgm:spPr/>
    </dgm:pt>
    <dgm:pt modelId="{E3E9447B-7374-42EF-B38B-F9EBC20CD2B0}" type="pres">
      <dgm:prSet presAssocID="{0D5FD531-22BF-4E0B-91B8-E585CAEDF1C3}" presName="node" presStyleLbl="node1" presStyleIdx="4" presStyleCnt="5" custScaleX="153091" custScaleY="173930" custRadScaleRad="194193" custRadScaleInc="-43591">
        <dgm:presLayoutVars>
          <dgm:bulletEnabled val="1"/>
        </dgm:presLayoutVars>
      </dgm:prSet>
      <dgm:spPr/>
    </dgm:pt>
    <dgm:pt modelId="{27CC4871-9126-4A95-A1E5-5F04F9DF52A7}" type="pres">
      <dgm:prSet presAssocID="{0D5FD531-22BF-4E0B-91B8-E585CAEDF1C3}" presName="spNode" presStyleCnt="0"/>
      <dgm:spPr/>
    </dgm:pt>
    <dgm:pt modelId="{7752A608-0723-4FDA-AC23-A0C4208ADC8E}" type="pres">
      <dgm:prSet presAssocID="{8880466B-2FA4-4C1D-B088-5DB10F41FB1F}" presName="sibTrans" presStyleLbl="sibTrans1D1" presStyleIdx="4" presStyleCnt="5"/>
      <dgm:spPr/>
    </dgm:pt>
  </dgm:ptLst>
  <dgm:cxnLst>
    <dgm:cxn modelId="{A472950C-D67E-452E-BE43-C735198FC623}" type="presOf" srcId="{0D5FD531-22BF-4E0B-91B8-E585CAEDF1C3}" destId="{E3E9447B-7374-42EF-B38B-F9EBC20CD2B0}" srcOrd="0" destOrd="0" presId="urn:microsoft.com/office/officeart/2005/8/layout/cycle6"/>
    <dgm:cxn modelId="{3C53A817-9431-4675-A4F1-DB18B4944F20}" type="presOf" srcId="{8880466B-2FA4-4C1D-B088-5DB10F41FB1F}" destId="{7752A608-0723-4FDA-AC23-A0C4208ADC8E}" srcOrd="0" destOrd="0" presId="urn:microsoft.com/office/officeart/2005/8/layout/cycle6"/>
    <dgm:cxn modelId="{60E15334-5A3F-43A0-A3D4-A330032523C3}" type="presOf" srcId="{8762EF3D-219B-4063-9531-C3A4CF4DEB46}" destId="{58A2D178-02E8-4EBE-ACEC-0998B72A0DC8}" srcOrd="0" destOrd="0" presId="urn:microsoft.com/office/officeart/2005/8/layout/cycle6"/>
    <dgm:cxn modelId="{3BED4A44-DF54-4D3B-A123-4DA990A2F239}" srcId="{686DE6C7-6639-4B35-B149-9DB50EC152A7}" destId="{D89ACFF0-DF48-40DE-B531-A09E723036DA}" srcOrd="0" destOrd="0" parTransId="{057676EA-876D-45F8-8C42-DEF4BFCCFEBC}" sibTransId="{3963654F-6BC6-43B7-9D5A-D5B3696B2D51}"/>
    <dgm:cxn modelId="{0A15A567-8A39-4C5E-A11B-FF3CB74AC386}" srcId="{686DE6C7-6639-4B35-B149-9DB50EC152A7}" destId="{0D5FD531-22BF-4E0B-91B8-E585CAEDF1C3}" srcOrd="4" destOrd="0" parTransId="{BFA9B32E-1BF6-4148-B17E-5EB5B62B00E0}" sibTransId="{8880466B-2FA4-4C1D-B088-5DB10F41FB1F}"/>
    <dgm:cxn modelId="{0797A567-F33E-45D1-8122-41FCF0E0BAD4}" type="presOf" srcId="{53D61B50-08A5-44C2-AB65-03B45D1E85D8}" destId="{0B43124F-B238-40F1-96F7-396EF17B16B3}" srcOrd="0" destOrd="0" presId="urn:microsoft.com/office/officeart/2005/8/layout/cycle6"/>
    <dgm:cxn modelId="{6EE9964D-CBCA-4C66-9B0C-288CFB100D6A}" srcId="{686DE6C7-6639-4B35-B149-9DB50EC152A7}" destId="{DF52329F-E082-408D-912B-6D0639019966}" srcOrd="1" destOrd="0" parTransId="{E7D76EE5-25B3-4D3B-B37D-D356E3CFDBD4}" sibTransId="{73D23E0B-FB52-4838-B06B-5B036152530F}"/>
    <dgm:cxn modelId="{CB71FC55-BCC7-4662-936A-092C9D03C8A7}" srcId="{686DE6C7-6639-4B35-B149-9DB50EC152A7}" destId="{60B1BBB4-3ACB-48E3-BAC9-0B556C7A0834}" srcOrd="3" destOrd="0" parTransId="{5806AF5E-46AD-4A53-8AB0-289D374DFE33}" sibTransId="{8762EF3D-219B-4063-9531-C3A4CF4DEB46}"/>
    <dgm:cxn modelId="{F1FA1781-DAFC-41E0-AFC2-FBCE1755B81F}" type="presOf" srcId="{60B1BBB4-3ACB-48E3-BAC9-0B556C7A0834}" destId="{9AD791CC-9A20-4BA0-A110-4859AC5CFEA0}" srcOrd="0" destOrd="0" presId="urn:microsoft.com/office/officeart/2005/8/layout/cycle6"/>
    <dgm:cxn modelId="{BBC15F8A-38C9-4FC1-8C16-6D2F998F73AF}" type="presOf" srcId="{686DE6C7-6639-4B35-B149-9DB50EC152A7}" destId="{8E9EF784-B12F-4FE6-83A4-A3AD3125B2B6}" srcOrd="0" destOrd="0" presId="urn:microsoft.com/office/officeart/2005/8/layout/cycle6"/>
    <dgm:cxn modelId="{FB5B6F8F-CD44-4B9F-945E-10F44251F6EF}" type="presOf" srcId="{573A2306-BE4C-40CC-9914-53740B1F94F2}" destId="{EBA3F1F3-6BFD-471A-AE25-B525B34D3068}" srcOrd="0" destOrd="0" presId="urn:microsoft.com/office/officeart/2005/8/layout/cycle6"/>
    <dgm:cxn modelId="{2F1D33A1-26E9-4A15-9BAC-BF50B8C3FAA3}" type="presOf" srcId="{3963654F-6BC6-43B7-9D5A-D5B3696B2D51}" destId="{C1DCE67E-2925-4AE6-98ED-59589B6CE344}" srcOrd="0" destOrd="0" presId="urn:microsoft.com/office/officeart/2005/8/layout/cycle6"/>
    <dgm:cxn modelId="{E02C69B0-8EF9-45A0-A86E-3A083B12E129}" type="presOf" srcId="{D89ACFF0-DF48-40DE-B531-A09E723036DA}" destId="{9678F7A7-3868-4044-B36B-0B3C760D3BFF}" srcOrd="0" destOrd="0" presId="urn:microsoft.com/office/officeart/2005/8/layout/cycle6"/>
    <dgm:cxn modelId="{16EA39CC-01F0-4FC6-8E62-4D13DFC22E3C}" type="presOf" srcId="{73D23E0B-FB52-4838-B06B-5B036152530F}" destId="{0F04F5B9-20C5-4CFD-8ADE-E0808CFB5BA7}" srcOrd="0" destOrd="0" presId="urn:microsoft.com/office/officeart/2005/8/layout/cycle6"/>
    <dgm:cxn modelId="{D5C1B6CF-BB06-41D9-859A-17EE69029E25}" type="presOf" srcId="{DF52329F-E082-408D-912B-6D0639019966}" destId="{6F3DF25F-924E-48C9-8A4A-18BA28D3FDF5}" srcOrd="0" destOrd="0" presId="urn:microsoft.com/office/officeart/2005/8/layout/cycle6"/>
    <dgm:cxn modelId="{AD2A8BE9-ABCD-430F-8506-1E7F6CE67143}" srcId="{686DE6C7-6639-4B35-B149-9DB50EC152A7}" destId="{53D61B50-08A5-44C2-AB65-03B45D1E85D8}" srcOrd="2" destOrd="0" parTransId="{88119926-D338-4C30-86C4-27823BD9F9E1}" sibTransId="{573A2306-BE4C-40CC-9914-53740B1F94F2}"/>
    <dgm:cxn modelId="{0AF2C396-FD22-4900-9E4A-90AB75EFB938}" type="presParOf" srcId="{8E9EF784-B12F-4FE6-83A4-A3AD3125B2B6}" destId="{9678F7A7-3868-4044-B36B-0B3C760D3BFF}" srcOrd="0" destOrd="0" presId="urn:microsoft.com/office/officeart/2005/8/layout/cycle6"/>
    <dgm:cxn modelId="{D4C92899-3545-4545-8D62-D73CCAAC4E55}" type="presParOf" srcId="{8E9EF784-B12F-4FE6-83A4-A3AD3125B2B6}" destId="{7C14F353-C4E3-423D-A3F8-06B2B9EDB9D2}" srcOrd="1" destOrd="0" presId="urn:microsoft.com/office/officeart/2005/8/layout/cycle6"/>
    <dgm:cxn modelId="{0D691F6F-7D42-4EEF-99DF-E8878DA931B3}" type="presParOf" srcId="{8E9EF784-B12F-4FE6-83A4-A3AD3125B2B6}" destId="{C1DCE67E-2925-4AE6-98ED-59589B6CE344}" srcOrd="2" destOrd="0" presId="urn:microsoft.com/office/officeart/2005/8/layout/cycle6"/>
    <dgm:cxn modelId="{45052989-C930-4E53-AA26-649F9ACD5165}" type="presParOf" srcId="{8E9EF784-B12F-4FE6-83A4-A3AD3125B2B6}" destId="{6F3DF25F-924E-48C9-8A4A-18BA28D3FDF5}" srcOrd="3" destOrd="0" presId="urn:microsoft.com/office/officeart/2005/8/layout/cycle6"/>
    <dgm:cxn modelId="{51C4DB61-1B69-4A51-B97B-573BCEC9B14F}" type="presParOf" srcId="{8E9EF784-B12F-4FE6-83A4-A3AD3125B2B6}" destId="{0D82ECF1-25F0-4031-A892-209C7F140F05}" srcOrd="4" destOrd="0" presId="urn:microsoft.com/office/officeart/2005/8/layout/cycle6"/>
    <dgm:cxn modelId="{DCD8826C-B8EC-4014-AD64-E52E47819DEF}" type="presParOf" srcId="{8E9EF784-B12F-4FE6-83A4-A3AD3125B2B6}" destId="{0F04F5B9-20C5-4CFD-8ADE-E0808CFB5BA7}" srcOrd="5" destOrd="0" presId="urn:microsoft.com/office/officeart/2005/8/layout/cycle6"/>
    <dgm:cxn modelId="{FE8CF24C-1464-49BE-9E10-10C81234296E}" type="presParOf" srcId="{8E9EF784-B12F-4FE6-83A4-A3AD3125B2B6}" destId="{0B43124F-B238-40F1-96F7-396EF17B16B3}" srcOrd="6" destOrd="0" presId="urn:microsoft.com/office/officeart/2005/8/layout/cycle6"/>
    <dgm:cxn modelId="{ED74D808-4DA9-4770-8833-3D563D1020C1}" type="presParOf" srcId="{8E9EF784-B12F-4FE6-83A4-A3AD3125B2B6}" destId="{CEE6A8B9-D6DF-498F-A44D-EB842F46AEB1}" srcOrd="7" destOrd="0" presId="urn:microsoft.com/office/officeart/2005/8/layout/cycle6"/>
    <dgm:cxn modelId="{99641BF6-7BE9-40D9-AAFE-366DFA29129E}" type="presParOf" srcId="{8E9EF784-B12F-4FE6-83A4-A3AD3125B2B6}" destId="{EBA3F1F3-6BFD-471A-AE25-B525B34D3068}" srcOrd="8" destOrd="0" presId="urn:microsoft.com/office/officeart/2005/8/layout/cycle6"/>
    <dgm:cxn modelId="{17DF704E-4084-427C-AA77-F7441C6355C4}" type="presParOf" srcId="{8E9EF784-B12F-4FE6-83A4-A3AD3125B2B6}" destId="{9AD791CC-9A20-4BA0-A110-4859AC5CFEA0}" srcOrd="9" destOrd="0" presId="urn:microsoft.com/office/officeart/2005/8/layout/cycle6"/>
    <dgm:cxn modelId="{49A95B00-6377-42A8-AB30-8B6068A6FCBC}" type="presParOf" srcId="{8E9EF784-B12F-4FE6-83A4-A3AD3125B2B6}" destId="{F561AAB2-FDCC-4AAB-9A98-971CE134B492}" srcOrd="10" destOrd="0" presId="urn:microsoft.com/office/officeart/2005/8/layout/cycle6"/>
    <dgm:cxn modelId="{A5CAB59E-8E07-4CE1-8FB8-648B1D685B3F}" type="presParOf" srcId="{8E9EF784-B12F-4FE6-83A4-A3AD3125B2B6}" destId="{58A2D178-02E8-4EBE-ACEC-0998B72A0DC8}" srcOrd="11" destOrd="0" presId="urn:microsoft.com/office/officeart/2005/8/layout/cycle6"/>
    <dgm:cxn modelId="{E9FFC879-C0E0-4A5A-8A2E-7BF970301987}" type="presParOf" srcId="{8E9EF784-B12F-4FE6-83A4-A3AD3125B2B6}" destId="{E3E9447B-7374-42EF-B38B-F9EBC20CD2B0}" srcOrd="12" destOrd="0" presId="urn:microsoft.com/office/officeart/2005/8/layout/cycle6"/>
    <dgm:cxn modelId="{3C652FC7-A3B5-45A6-A461-A134CFD97332}" type="presParOf" srcId="{8E9EF784-B12F-4FE6-83A4-A3AD3125B2B6}" destId="{27CC4871-9126-4A95-A1E5-5F04F9DF52A7}" srcOrd="13" destOrd="0" presId="urn:microsoft.com/office/officeart/2005/8/layout/cycle6"/>
    <dgm:cxn modelId="{DF4DD9B1-9B4D-4635-AA44-ED5DA049CD8E}" type="presParOf" srcId="{8E9EF784-B12F-4FE6-83A4-A3AD3125B2B6}" destId="{7752A608-0723-4FDA-AC23-A0C4208ADC8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49685B-563D-497B-9D6C-6F01557E1F48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AB6E6C9-21F7-4095-A221-530F6EA7FBF9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4400" b="1" dirty="0">
              <a:latin typeface="Times New Roman" pitchFamily="18" charset="0"/>
              <a:cs typeface="Times New Roman" pitchFamily="18" charset="0"/>
            </a:rPr>
            <a:t>Цель</a:t>
          </a:r>
        </a:p>
      </dgm:t>
    </dgm:pt>
    <dgm:pt modelId="{DE445182-4492-4DF9-A09D-DD3F686A4646}" type="parTrans" cxnId="{E49AD353-3783-43F9-B38B-1ABAEA7C3267}">
      <dgm:prSet/>
      <dgm:spPr/>
      <dgm:t>
        <a:bodyPr/>
        <a:lstStyle/>
        <a:p>
          <a:endParaRPr lang="ru-RU"/>
        </a:p>
      </dgm:t>
    </dgm:pt>
    <dgm:pt modelId="{43536A99-C206-4741-A509-DFDEC2E0AADF}" type="sibTrans" cxnId="{E49AD353-3783-43F9-B38B-1ABAEA7C3267}">
      <dgm:prSet/>
      <dgm:spPr/>
      <dgm:t>
        <a:bodyPr/>
        <a:lstStyle/>
        <a:p>
          <a:endParaRPr lang="ru-RU"/>
        </a:p>
      </dgm:t>
    </dgm:pt>
    <dgm:pt modelId="{8500DCC0-BE98-486C-88F4-4324372C1884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Совершенствование разработки управленческих решений по организации кардиологической помощи</a:t>
          </a:r>
        </a:p>
      </dgm:t>
    </dgm:pt>
    <dgm:pt modelId="{92525F87-A652-418D-89DA-2976130A24E6}" type="parTrans" cxnId="{9134AA76-8166-4954-9339-9C31B15EB437}">
      <dgm:prSet/>
      <dgm:spPr/>
      <dgm:t>
        <a:bodyPr/>
        <a:lstStyle/>
        <a:p>
          <a:endParaRPr lang="ru-RU"/>
        </a:p>
      </dgm:t>
    </dgm:pt>
    <dgm:pt modelId="{8EFF8D48-E5DF-45C4-8990-3E33AD132BD0}" type="sibTrans" cxnId="{9134AA76-8166-4954-9339-9C31B15EB437}">
      <dgm:prSet/>
      <dgm:spPr/>
      <dgm:t>
        <a:bodyPr/>
        <a:lstStyle/>
        <a:p>
          <a:endParaRPr lang="ru-RU"/>
        </a:p>
      </dgm:t>
    </dgm:pt>
    <dgm:pt modelId="{75EDFE5B-3BAC-4032-8B5F-E2980A6C757F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Оптимизация охвата и выявления на ранних этапах пациентов с ССЗ и с факторами риска развития ССЗ</a:t>
          </a:r>
        </a:p>
      </dgm:t>
    </dgm:pt>
    <dgm:pt modelId="{77ACF77D-6D29-43BF-8729-6A7E5A5D4F4C}" type="parTrans" cxnId="{63A8AC56-1A91-47F2-83E0-069D37F37F7C}">
      <dgm:prSet/>
      <dgm:spPr/>
      <dgm:t>
        <a:bodyPr/>
        <a:lstStyle/>
        <a:p>
          <a:endParaRPr lang="ru-RU"/>
        </a:p>
      </dgm:t>
    </dgm:pt>
    <dgm:pt modelId="{BEE7648C-CFEA-48A3-AC1B-CFC7898A55CC}" type="sibTrans" cxnId="{63A8AC56-1A91-47F2-83E0-069D37F37F7C}">
      <dgm:prSet/>
      <dgm:spPr/>
      <dgm:t>
        <a:bodyPr/>
        <a:lstStyle/>
        <a:p>
          <a:endParaRPr lang="ru-RU"/>
        </a:p>
      </dgm:t>
    </dgm:pt>
    <dgm:pt modelId="{AE3EE140-E309-4859-8CDD-2EB8F77B066E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Обеспечение системного и персонального контроля оказания помощи пациентам с БСК </a:t>
          </a:r>
        </a:p>
      </dgm:t>
    </dgm:pt>
    <dgm:pt modelId="{E32DBA5E-B559-43ED-A7A8-B4BDB702A8DB}" type="parTrans" cxnId="{7860B992-4EEF-4358-BD72-409CEF5CEB81}">
      <dgm:prSet/>
      <dgm:spPr/>
      <dgm:t>
        <a:bodyPr/>
        <a:lstStyle/>
        <a:p>
          <a:endParaRPr lang="ru-RU"/>
        </a:p>
      </dgm:t>
    </dgm:pt>
    <dgm:pt modelId="{85EBCF28-0E1A-47B5-9F0F-CCDAF2A2B644}" type="sibTrans" cxnId="{7860B992-4EEF-4358-BD72-409CEF5CEB81}">
      <dgm:prSet/>
      <dgm:spPr/>
      <dgm:t>
        <a:bodyPr/>
        <a:lstStyle/>
        <a:p>
          <a:endParaRPr lang="ru-RU"/>
        </a:p>
      </dgm:t>
    </dgm:pt>
    <dgm:pt modelId="{0AC6D280-A4C4-40C4-B96C-48C8530E529A}" type="pres">
      <dgm:prSet presAssocID="{4249685B-563D-497B-9D6C-6F01557E1F4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6470AB1-2818-45E3-B7F5-70BECF438874}" type="pres">
      <dgm:prSet presAssocID="{8AB6E6C9-21F7-4095-A221-530F6EA7FBF9}" presName="centerShape" presStyleLbl="node0" presStyleIdx="0" presStyleCnt="1" custScaleX="161743" custScaleY="146620" custLinFactNeighborX="-438" custLinFactNeighborY="-44790"/>
      <dgm:spPr/>
    </dgm:pt>
    <dgm:pt modelId="{63D37E66-1ACA-48D0-B445-9112C29FBA91}" type="pres">
      <dgm:prSet presAssocID="{92525F87-A652-418D-89DA-2976130A24E6}" presName="parTrans" presStyleLbl="sibTrans2D1" presStyleIdx="0" presStyleCnt="3"/>
      <dgm:spPr/>
    </dgm:pt>
    <dgm:pt modelId="{90AF6F56-4087-4F93-BE2A-A0AA9843D2B4}" type="pres">
      <dgm:prSet presAssocID="{92525F87-A652-418D-89DA-2976130A24E6}" presName="connectorText" presStyleLbl="sibTrans2D1" presStyleIdx="0" presStyleCnt="3"/>
      <dgm:spPr/>
    </dgm:pt>
    <dgm:pt modelId="{5E002F3E-4E20-45C5-B813-189DCA321FDC}" type="pres">
      <dgm:prSet presAssocID="{8500DCC0-BE98-486C-88F4-4324372C1884}" presName="node" presStyleLbl="node1" presStyleIdx="0" presStyleCnt="3" custScaleX="167043" custScaleY="140280" custRadScaleRad="30647" custRadScaleInc="-298120">
        <dgm:presLayoutVars>
          <dgm:bulletEnabled val="1"/>
        </dgm:presLayoutVars>
      </dgm:prSet>
      <dgm:spPr/>
    </dgm:pt>
    <dgm:pt modelId="{60514295-3D0A-4AE8-899C-12FED011CAD9}" type="pres">
      <dgm:prSet presAssocID="{77ACF77D-6D29-43BF-8729-6A7E5A5D4F4C}" presName="parTrans" presStyleLbl="sibTrans2D1" presStyleIdx="1" presStyleCnt="3"/>
      <dgm:spPr/>
    </dgm:pt>
    <dgm:pt modelId="{738B0373-9289-47B1-9995-C7B719AAF479}" type="pres">
      <dgm:prSet presAssocID="{77ACF77D-6D29-43BF-8729-6A7E5A5D4F4C}" presName="connectorText" presStyleLbl="sibTrans2D1" presStyleIdx="1" presStyleCnt="3"/>
      <dgm:spPr/>
    </dgm:pt>
    <dgm:pt modelId="{5BC7D764-B21B-43F9-B928-3EF9B178EAEC}" type="pres">
      <dgm:prSet presAssocID="{75EDFE5B-3BAC-4032-8B5F-E2980A6C757F}" presName="node" presStyleLbl="node1" presStyleIdx="1" presStyleCnt="3" custScaleX="179937" custScaleY="151864" custRadScaleRad="159525" custRadScaleInc="-79081">
        <dgm:presLayoutVars>
          <dgm:bulletEnabled val="1"/>
        </dgm:presLayoutVars>
      </dgm:prSet>
      <dgm:spPr/>
    </dgm:pt>
    <dgm:pt modelId="{252853E0-646B-4DDA-B7F3-0F49B438D073}" type="pres">
      <dgm:prSet presAssocID="{E32DBA5E-B559-43ED-A7A8-B4BDB702A8DB}" presName="parTrans" presStyleLbl="sibTrans2D1" presStyleIdx="2" presStyleCnt="3"/>
      <dgm:spPr/>
    </dgm:pt>
    <dgm:pt modelId="{7B0B51BC-1F96-4E98-914A-5B7584AA0A47}" type="pres">
      <dgm:prSet presAssocID="{E32DBA5E-B559-43ED-A7A8-B4BDB702A8DB}" presName="connectorText" presStyleLbl="sibTrans2D1" presStyleIdx="2" presStyleCnt="3"/>
      <dgm:spPr/>
    </dgm:pt>
    <dgm:pt modelId="{8ECEB54A-4C24-4004-8400-BA51BFBF7C39}" type="pres">
      <dgm:prSet presAssocID="{AE3EE140-E309-4859-8CDD-2EB8F77B066E}" presName="node" presStyleLbl="node1" presStyleIdx="2" presStyleCnt="3" custScaleX="165627" custScaleY="160775" custRadScaleRad="165064" custRadScaleInc="73615">
        <dgm:presLayoutVars>
          <dgm:bulletEnabled val="1"/>
        </dgm:presLayoutVars>
      </dgm:prSet>
      <dgm:spPr/>
    </dgm:pt>
  </dgm:ptLst>
  <dgm:cxnLst>
    <dgm:cxn modelId="{9CDC1400-0A5C-4644-80E3-759FA42035E0}" type="presOf" srcId="{77ACF77D-6D29-43BF-8729-6A7E5A5D4F4C}" destId="{60514295-3D0A-4AE8-899C-12FED011CAD9}" srcOrd="0" destOrd="0" presId="urn:microsoft.com/office/officeart/2005/8/layout/radial5"/>
    <dgm:cxn modelId="{79526F16-A64F-49E4-9012-C8B86060FB9E}" type="presOf" srcId="{E32DBA5E-B559-43ED-A7A8-B4BDB702A8DB}" destId="{7B0B51BC-1F96-4E98-914A-5B7584AA0A47}" srcOrd="1" destOrd="0" presId="urn:microsoft.com/office/officeart/2005/8/layout/radial5"/>
    <dgm:cxn modelId="{6EF9E448-3120-4E12-A9F7-E96D612CB236}" type="presOf" srcId="{75EDFE5B-3BAC-4032-8B5F-E2980A6C757F}" destId="{5BC7D764-B21B-43F9-B928-3EF9B178EAEC}" srcOrd="0" destOrd="0" presId="urn:microsoft.com/office/officeart/2005/8/layout/radial5"/>
    <dgm:cxn modelId="{A06CE552-C4FC-43C2-B373-9A218942F2D7}" type="presOf" srcId="{4249685B-563D-497B-9D6C-6F01557E1F48}" destId="{0AC6D280-A4C4-40C4-B96C-48C8530E529A}" srcOrd="0" destOrd="0" presId="urn:microsoft.com/office/officeart/2005/8/layout/radial5"/>
    <dgm:cxn modelId="{E49AD353-3783-43F9-B38B-1ABAEA7C3267}" srcId="{4249685B-563D-497B-9D6C-6F01557E1F48}" destId="{8AB6E6C9-21F7-4095-A221-530F6EA7FBF9}" srcOrd="0" destOrd="0" parTransId="{DE445182-4492-4DF9-A09D-DD3F686A4646}" sibTransId="{43536A99-C206-4741-A509-DFDEC2E0AADF}"/>
    <dgm:cxn modelId="{B94FF253-B927-48C6-B894-7CD1F3B8F6AC}" type="presOf" srcId="{E32DBA5E-B559-43ED-A7A8-B4BDB702A8DB}" destId="{252853E0-646B-4DDA-B7F3-0F49B438D073}" srcOrd="0" destOrd="0" presId="urn:microsoft.com/office/officeart/2005/8/layout/radial5"/>
    <dgm:cxn modelId="{9134AA76-8166-4954-9339-9C31B15EB437}" srcId="{8AB6E6C9-21F7-4095-A221-530F6EA7FBF9}" destId="{8500DCC0-BE98-486C-88F4-4324372C1884}" srcOrd="0" destOrd="0" parTransId="{92525F87-A652-418D-89DA-2976130A24E6}" sibTransId="{8EFF8D48-E5DF-45C4-8990-3E33AD132BD0}"/>
    <dgm:cxn modelId="{63A8AC56-1A91-47F2-83E0-069D37F37F7C}" srcId="{8AB6E6C9-21F7-4095-A221-530F6EA7FBF9}" destId="{75EDFE5B-3BAC-4032-8B5F-E2980A6C757F}" srcOrd="1" destOrd="0" parTransId="{77ACF77D-6D29-43BF-8729-6A7E5A5D4F4C}" sibTransId="{BEE7648C-CFEA-48A3-AC1B-CFC7898A55CC}"/>
    <dgm:cxn modelId="{7860B992-4EEF-4358-BD72-409CEF5CEB81}" srcId="{8AB6E6C9-21F7-4095-A221-530F6EA7FBF9}" destId="{AE3EE140-E309-4859-8CDD-2EB8F77B066E}" srcOrd="2" destOrd="0" parTransId="{E32DBA5E-B559-43ED-A7A8-B4BDB702A8DB}" sibTransId="{85EBCF28-0E1A-47B5-9F0F-CCDAF2A2B644}"/>
    <dgm:cxn modelId="{4832969D-25E2-4E16-8211-D2546016D0D9}" type="presOf" srcId="{77ACF77D-6D29-43BF-8729-6A7E5A5D4F4C}" destId="{738B0373-9289-47B1-9995-C7B719AAF479}" srcOrd="1" destOrd="0" presId="urn:microsoft.com/office/officeart/2005/8/layout/radial5"/>
    <dgm:cxn modelId="{26BDE2C1-8643-4F88-A6F9-462AC31EEE3C}" type="presOf" srcId="{8500DCC0-BE98-486C-88F4-4324372C1884}" destId="{5E002F3E-4E20-45C5-B813-189DCA321FDC}" srcOrd="0" destOrd="0" presId="urn:microsoft.com/office/officeart/2005/8/layout/radial5"/>
    <dgm:cxn modelId="{8C13DACB-AF4C-4BD4-9AE0-5CC27E11AA85}" type="presOf" srcId="{92525F87-A652-418D-89DA-2976130A24E6}" destId="{90AF6F56-4087-4F93-BE2A-A0AA9843D2B4}" srcOrd="1" destOrd="0" presId="urn:microsoft.com/office/officeart/2005/8/layout/radial5"/>
    <dgm:cxn modelId="{518082DC-366B-480A-AC0D-7C5EB233EED6}" type="presOf" srcId="{92525F87-A652-418D-89DA-2976130A24E6}" destId="{63D37E66-1ACA-48D0-B445-9112C29FBA91}" srcOrd="0" destOrd="0" presId="urn:microsoft.com/office/officeart/2005/8/layout/radial5"/>
    <dgm:cxn modelId="{D80946ED-3180-403D-8E01-F8EB6B90362F}" type="presOf" srcId="{AE3EE140-E309-4859-8CDD-2EB8F77B066E}" destId="{8ECEB54A-4C24-4004-8400-BA51BFBF7C39}" srcOrd="0" destOrd="0" presId="urn:microsoft.com/office/officeart/2005/8/layout/radial5"/>
    <dgm:cxn modelId="{007FCBFB-8497-4CF0-8E56-D3B39E03C70C}" type="presOf" srcId="{8AB6E6C9-21F7-4095-A221-530F6EA7FBF9}" destId="{36470AB1-2818-45E3-B7F5-70BECF438874}" srcOrd="0" destOrd="0" presId="urn:microsoft.com/office/officeart/2005/8/layout/radial5"/>
    <dgm:cxn modelId="{5B2A8EB0-09EA-4728-AC2D-204036D39CB5}" type="presParOf" srcId="{0AC6D280-A4C4-40C4-B96C-48C8530E529A}" destId="{36470AB1-2818-45E3-B7F5-70BECF438874}" srcOrd="0" destOrd="0" presId="urn:microsoft.com/office/officeart/2005/8/layout/radial5"/>
    <dgm:cxn modelId="{F27E718F-7A70-411D-BDA8-0EE492A4A5C1}" type="presParOf" srcId="{0AC6D280-A4C4-40C4-B96C-48C8530E529A}" destId="{63D37E66-1ACA-48D0-B445-9112C29FBA91}" srcOrd="1" destOrd="0" presId="urn:microsoft.com/office/officeart/2005/8/layout/radial5"/>
    <dgm:cxn modelId="{BC80A19B-E0D1-436E-AD16-591223C07216}" type="presParOf" srcId="{63D37E66-1ACA-48D0-B445-9112C29FBA91}" destId="{90AF6F56-4087-4F93-BE2A-A0AA9843D2B4}" srcOrd="0" destOrd="0" presId="urn:microsoft.com/office/officeart/2005/8/layout/radial5"/>
    <dgm:cxn modelId="{965A43B9-7D69-445B-ADDC-631F55E92EEC}" type="presParOf" srcId="{0AC6D280-A4C4-40C4-B96C-48C8530E529A}" destId="{5E002F3E-4E20-45C5-B813-189DCA321FDC}" srcOrd="2" destOrd="0" presId="urn:microsoft.com/office/officeart/2005/8/layout/radial5"/>
    <dgm:cxn modelId="{A37312FF-3E8D-4C82-8501-B1DAA35F8518}" type="presParOf" srcId="{0AC6D280-A4C4-40C4-B96C-48C8530E529A}" destId="{60514295-3D0A-4AE8-899C-12FED011CAD9}" srcOrd="3" destOrd="0" presId="urn:microsoft.com/office/officeart/2005/8/layout/radial5"/>
    <dgm:cxn modelId="{D9E4A475-21AA-4D41-8409-2DD0D14C774D}" type="presParOf" srcId="{60514295-3D0A-4AE8-899C-12FED011CAD9}" destId="{738B0373-9289-47B1-9995-C7B719AAF479}" srcOrd="0" destOrd="0" presId="urn:microsoft.com/office/officeart/2005/8/layout/radial5"/>
    <dgm:cxn modelId="{F2BA8235-8E99-4924-95C9-7D67A684292F}" type="presParOf" srcId="{0AC6D280-A4C4-40C4-B96C-48C8530E529A}" destId="{5BC7D764-B21B-43F9-B928-3EF9B178EAEC}" srcOrd="4" destOrd="0" presId="urn:microsoft.com/office/officeart/2005/8/layout/radial5"/>
    <dgm:cxn modelId="{E9CDCC3D-71BF-4674-B719-74FB6A539248}" type="presParOf" srcId="{0AC6D280-A4C4-40C4-B96C-48C8530E529A}" destId="{252853E0-646B-4DDA-B7F3-0F49B438D073}" srcOrd="5" destOrd="0" presId="urn:microsoft.com/office/officeart/2005/8/layout/radial5"/>
    <dgm:cxn modelId="{EEE5FC22-8A4F-4370-8DEB-05FBEDE3D557}" type="presParOf" srcId="{252853E0-646B-4DDA-B7F3-0F49B438D073}" destId="{7B0B51BC-1F96-4E98-914A-5B7584AA0A47}" srcOrd="0" destOrd="0" presId="urn:microsoft.com/office/officeart/2005/8/layout/radial5"/>
    <dgm:cxn modelId="{3F8244F9-5CB6-4CA2-A152-76E4A13177E6}" type="presParOf" srcId="{0AC6D280-A4C4-40C4-B96C-48C8530E529A}" destId="{8ECEB54A-4C24-4004-8400-BA51BFBF7C3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353C01-D61D-4443-A1F2-17B576CA7B43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45DF85-1B74-4F52-B10D-62CE6D04616F}">
      <dgm:prSet phldrT="[Текст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Причины внедрения</a:t>
          </a:r>
        </a:p>
      </dgm:t>
    </dgm:pt>
    <dgm:pt modelId="{33DB253E-1D5C-4706-A6D4-A61550B99EC5}" type="parTrans" cxnId="{CB2DA8C7-BBC8-443D-A13C-8F5AEAAE6D8B}">
      <dgm:prSet/>
      <dgm:spPr/>
      <dgm:t>
        <a:bodyPr/>
        <a:lstStyle/>
        <a:p>
          <a:endParaRPr lang="ru-RU"/>
        </a:p>
      </dgm:t>
    </dgm:pt>
    <dgm:pt modelId="{63DCF050-0E7D-4FF4-97B9-F2737A7DA7B4}" type="sibTrans" cxnId="{CB2DA8C7-BBC8-443D-A13C-8F5AEAAE6D8B}">
      <dgm:prSet/>
      <dgm:spPr/>
      <dgm:t>
        <a:bodyPr/>
        <a:lstStyle/>
        <a:p>
          <a:endParaRPr lang="ru-RU"/>
        </a:p>
      </dgm:t>
    </dgm:pt>
    <dgm:pt modelId="{8ECC441B-4C50-445D-8654-3770DF74F8BD}">
      <dgm:prSet phldrT="[Текст]" custT="1"/>
      <dgm:spPr>
        <a:solidFill>
          <a:srgbClr val="A46DCD">
            <a:alpha val="50000"/>
          </a:srgb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Отсутствие полномасштабного охвата и системного контроля</a:t>
          </a:r>
          <a:endParaRPr lang="ru-RU" sz="1200" b="1" dirty="0"/>
        </a:p>
      </dgm:t>
    </dgm:pt>
    <dgm:pt modelId="{82852ADF-440F-4B5B-950D-E779EE0525A0}" type="parTrans" cxnId="{4204007C-3199-4F6B-93DB-B3BD33F23887}">
      <dgm:prSet/>
      <dgm:spPr/>
      <dgm:t>
        <a:bodyPr/>
        <a:lstStyle/>
        <a:p>
          <a:endParaRPr lang="ru-RU"/>
        </a:p>
      </dgm:t>
    </dgm:pt>
    <dgm:pt modelId="{50B34EC3-5418-4604-8C83-B24CDFF0FA80}" type="sibTrans" cxnId="{4204007C-3199-4F6B-93DB-B3BD33F23887}">
      <dgm:prSet/>
      <dgm:spPr/>
      <dgm:t>
        <a:bodyPr/>
        <a:lstStyle/>
        <a:p>
          <a:endParaRPr lang="ru-RU"/>
        </a:p>
      </dgm:t>
    </dgm:pt>
    <dgm:pt modelId="{AA184001-F971-4813-88CF-5855B1875D01}">
      <dgm:prSet phldrT="[Текст]" custT="1"/>
      <dgm:spPr>
        <a:solidFill>
          <a:srgbClr val="00CC00">
            <a:alpha val="50000"/>
          </a:srgb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Отсутствие оказания помощи пациентам с ССЗ</a:t>
          </a:r>
          <a:endParaRPr lang="ru-RU" sz="1200" b="1" dirty="0"/>
        </a:p>
      </dgm:t>
    </dgm:pt>
    <dgm:pt modelId="{8265363B-0F81-4AE6-9107-C3BED79B1779}" type="parTrans" cxnId="{A04CADED-8610-4DE7-BD07-5E4C4626ECEE}">
      <dgm:prSet/>
      <dgm:spPr/>
      <dgm:t>
        <a:bodyPr/>
        <a:lstStyle/>
        <a:p>
          <a:endParaRPr lang="ru-RU"/>
        </a:p>
      </dgm:t>
    </dgm:pt>
    <dgm:pt modelId="{A6FCC3D2-0FA2-4CAE-81C3-455F740C5959}" type="sibTrans" cxnId="{A04CADED-8610-4DE7-BD07-5E4C4626ECEE}">
      <dgm:prSet/>
      <dgm:spPr/>
      <dgm:t>
        <a:bodyPr/>
        <a:lstStyle/>
        <a:p>
          <a:endParaRPr lang="ru-RU"/>
        </a:p>
      </dgm:t>
    </dgm:pt>
    <dgm:pt modelId="{8DDEF120-002D-459C-A136-565D3D89E00A}">
      <dgm:prSet phldrT="[Текст]" custT="1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Отсутствие 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«ключевых» точек управления здоровьем населения,  и их корректировка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4838F50-60F3-45A1-9169-55E1575C4AC8}" type="parTrans" cxnId="{4A01B998-9C66-4399-90DC-44848762CF41}">
      <dgm:prSet/>
      <dgm:spPr/>
      <dgm:t>
        <a:bodyPr/>
        <a:lstStyle/>
        <a:p>
          <a:endParaRPr lang="ru-RU"/>
        </a:p>
      </dgm:t>
    </dgm:pt>
    <dgm:pt modelId="{DFD7A12C-90E9-4F39-9F32-B4A144EFB09A}" type="sibTrans" cxnId="{4A01B998-9C66-4399-90DC-44848762CF41}">
      <dgm:prSet/>
      <dgm:spPr/>
      <dgm:t>
        <a:bodyPr/>
        <a:lstStyle/>
        <a:p>
          <a:endParaRPr lang="ru-RU"/>
        </a:p>
      </dgm:t>
    </dgm:pt>
    <dgm:pt modelId="{56A58F5D-BC1B-47C4-8BD7-55DD8B85F030}">
      <dgm:prSet/>
      <dgm:spPr/>
      <dgm:t>
        <a:bodyPr/>
        <a:lstStyle/>
        <a:p>
          <a:endParaRPr lang="ru-RU"/>
        </a:p>
      </dgm:t>
    </dgm:pt>
    <dgm:pt modelId="{B40ADD82-4387-440C-A168-C3167D67B27A}" type="parTrans" cxnId="{4E7C7AB2-611C-467F-8545-0E13FFA4BB55}">
      <dgm:prSet/>
      <dgm:spPr/>
      <dgm:t>
        <a:bodyPr/>
        <a:lstStyle/>
        <a:p>
          <a:endParaRPr lang="ru-RU"/>
        </a:p>
      </dgm:t>
    </dgm:pt>
    <dgm:pt modelId="{8438BA58-C25E-40F9-9CE3-257555290090}" type="sibTrans" cxnId="{4E7C7AB2-611C-467F-8545-0E13FFA4BB55}">
      <dgm:prSet/>
      <dgm:spPr/>
      <dgm:t>
        <a:bodyPr/>
        <a:lstStyle/>
        <a:p>
          <a:endParaRPr lang="ru-RU"/>
        </a:p>
      </dgm:t>
    </dgm:pt>
    <dgm:pt modelId="{20A58C53-CE6E-4339-B865-746E9B60DD55}">
      <dgm:prSet/>
      <dgm:spPr/>
      <dgm:t>
        <a:bodyPr/>
        <a:lstStyle/>
        <a:p>
          <a:endParaRPr lang="ru-RU"/>
        </a:p>
      </dgm:t>
    </dgm:pt>
    <dgm:pt modelId="{224359F4-F0F1-41BA-9424-26D3B776C662}" type="parTrans" cxnId="{41B52059-869C-4BD8-919C-826C375DBE1D}">
      <dgm:prSet/>
      <dgm:spPr/>
      <dgm:t>
        <a:bodyPr/>
        <a:lstStyle/>
        <a:p>
          <a:endParaRPr lang="ru-RU"/>
        </a:p>
      </dgm:t>
    </dgm:pt>
    <dgm:pt modelId="{615F33B5-5555-445B-8819-637BE79270B3}" type="sibTrans" cxnId="{41B52059-869C-4BD8-919C-826C375DBE1D}">
      <dgm:prSet/>
      <dgm:spPr/>
      <dgm:t>
        <a:bodyPr/>
        <a:lstStyle/>
        <a:p>
          <a:endParaRPr lang="ru-RU"/>
        </a:p>
      </dgm:t>
    </dgm:pt>
    <dgm:pt modelId="{883B9F1F-7F42-4290-85F9-16CC619BD4F9}">
      <dgm:prSet/>
      <dgm:spPr/>
      <dgm:t>
        <a:bodyPr/>
        <a:lstStyle/>
        <a:p>
          <a:endParaRPr lang="ru-RU"/>
        </a:p>
      </dgm:t>
    </dgm:pt>
    <dgm:pt modelId="{2A394503-59C0-4240-8B73-97C27B10F4A6}" type="parTrans" cxnId="{F7FE8CFA-A378-4ACD-BDD8-14F8D07B2A16}">
      <dgm:prSet/>
      <dgm:spPr/>
      <dgm:t>
        <a:bodyPr/>
        <a:lstStyle/>
        <a:p>
          <a:endParaRPr lang="ru-RU"/>
        </a:p>
      </dgm:t>
    </dgm:pt>
    <dgm:pt modelId="{9DC58FC2-D188-47C6-99FE-F9688CF53EBA}" type="sibTrans" cxnId="{F7FE8CFA-A378-4ACD-BDD8-14F8D07B2A16}">
      <dgm:prSet/>
      <dgm:spPr/>
      <dgm:t>
        <a:bodyPr/>
        <a:lstStyle/>
        <a:p>
          <a:endParaRPr lang="ru-RU"/>
        </a:p>
      </dgm:t>
    </dgm:pt>
    <dgm:pt modelId="{32FC1A84-9334-44E4-B772-FC7990BF2C8C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 за соблюдением иерархичности и логики в формировании случаев консультативных заявок по профилю «кардиология».</a:t>
          </a:r>
          <a:endParaRPr lang="ru-RU" sz="1200" b="1" dirty="0"/>
        </a:p>
      </dgm:t>
    </dgm:pt>
    <dgm:pt modelId="{CF401A2D-9CC8-49A2-B17F-D1C2DC34C3C8}" type="sibTrans" cxnId="{4FD7BE41-0110-4BC1-9DFD-E462C0E35CCE}">
      <dgm:prSet/>
      <dgm:spPr/>
      <dgm:t>
        <a:bodyPr/>
        <a:lstStyle/>
        <a:p>
          <a:endParaRPr lang="ru-RU"/>
        </a:p>
      </dgm:t>
    </dgm:pt>
    <dgm:pt modelId="{49A7B7C6-51BC-4F9D-8C37-A1511602A2B3}" type="parTrans" cxnId="{4FD7BE41-0110-4BC1-9DFD-E462C0E35CCE}">
      <dgm:prSet/>
      <dgm:spPr/>
      <dgm:t>
        <a:bodyPr/>
        <a:lstStyle/>
        <a:p>
          <a:endParaRPr lang="ru-RU"/>
        </a:p>
      </dgm:t>
    </dgm:pt>
    <dgm:pt modelId="{D8A1BA1E-CC0A-4E85-8FDB-F72EFEC21B8F}" type="pres">
      <dgm:prSet presAssocID="{C9353C01-D61D-4443-A1F2-17B576CA7B43}" presName="composite" presStyleCnt="0">
        <dgm:presLayoutVars>
          <dgm:chMax val="1"/>
          <dgm:dir/>
          <dgm:resizeHandles val="exact"/>
        </dgm:presLayoutVars>
      </dgm:prSet>
      <dgm:spPr/>
    </dgm:pt>
    <dgm:pt modelId="{A12C8F5F-F833-40C4-86FC-33244437D325}" type="pres">
      <dgm:prSet presAssocID="{C9353C01-D61D-4443-A1F2-17B576CA7B43}" presName="radial" presStyleCnt="0">
        <dgm:presLayoutVars>
          <dgm:animLvl val="ctr"/>
        </dgm:presLayoutVars>
      </dgm:prSet>
      <dgm:spPr/>
    </dgm:pt>
    <dgm:pt modelId="{CB4DD67E-9718-4489-9796-9CD57B2EB727}" type="pres">
      <dgm:prSet presAssocID="{B745DF85-1B74-4F52-B10D-62CE6D04616F}" presName="centerShape" presStyleLbl="vennNode1" presStyleIdx="0" presStyleCnt="5" custScaleX="123603" custScaleY="122534" custLinFactNeighborX="-9140" custLinFactNeighborY="-8479"/>
      <dgm:spPr/>
    </dgm:pt>
    <dgm:pt modelId="{645A510A-8752-4C52-81D8-F2604711D93F}" type="pres">
      <dgm:prSet presAssocID="{8ECC441B-4C50-445D-8654-3770DF74F8BD}" presName="node" presStyleLbl="vennNode1" presStyleIdx="1" presStyleCnt="5" custScaleX="176779" custScaleY="148296" custRadScaleRad="106938" custRadScaleInc="-169777">
        <dgm:presLayoutVars>
          <dgm:bulletEnabled val="1"/>
        </dgm:presLayoutVars>
      </dgm:prSet>
      <dgm:spPr/>
    </dgm:pt>
    <dgm:pt modelId="{4DB06499-1829-46D8-8219-36FCECE0C1F7}" type="pres">
      <dgm:prSet presAssocID="{AA184001-F971-4813-88CF-5855B1875D01}" presName="node" presStyleLbl="vennNode1" presStyleIdx="2" presStyleCnt="5" custScaleX="133385" custScaleY="124967" custRadScaleRad="128221" custRadScaleInc="-47985">
        <dgm:presLayoutVars>
          <dgm:bulletEnabled val="1"/>
        </dgm:presLayoutVars>
      </dgm:prSet>
      <dgm:spPr/>
    </dgm:pt>
    <dgm:pt modelId="{E923CB8A-D935-4965-B61C-F8C112D24855}" type="pres">
      <dgm:prSet presAssocID="{8DDEF120-002D-459C-A136-565D3D89E00A}" presName="node" presStyleLbl="vennNode1" presStyleIdx="3" presStyleCnt="5" custScaleX="155024" custScaleY="132721" custRadScaleRad="114581" custRadScaleInc="-69640">
        <dgm:presLayoutVars>
          <dgm:bulletEnabled val="1"/>
        </dgm:presLayoutVars>
      </dgm:prSet>
      <dgm:spPr/>
    </dgm:pt>
    <dgm:pt modelId="{8344EE9D-6C7C-4551-A0E6-502B41EE4146}" type="pres">
      <dgm:prSet presAssocID="{32FC1A84-9334-44E4-B772-FC7990BF2C8C}" presName="node" presStyleLbl="vennNode1" presStyleIdx="4" presStyleCnt="5" custScaleX="176285" custScaleY="152185" custRadScaleRad="166333" custRadScaleInc="30858">
        <dgm:presLayoutVars>
          <dgm:bulletEnabled val="1"/>
        </dgm:presLayoutVars>
      </dgm:prSet>
      <dgm:spPr/>
    </dgm:pt>
  </dgm:ptLst>
  <dgm:cxnLst>
    <dgm:cxn modelId="{FEE8F322-BE27-4FAD-B907-452EE3587400}" type="presOf" srcId="{C9353C01-D61D-4443-A1F2-17B576CA7B43}" destId="{D8A1BA1E-CC0A-4E85-8FDB-F72EFEC21B8F}" srcOrd="0" destOrd="0" presId="urn:microsoft.com/office/officeart/2005/8/layout/radial3"/>
    <dgm:cxn modelId="{4FD7BE41-0110-4BC1-9DFD-E462C0E35CCE}" srcId="{B745DF85-1B74-4F52-B10D-62CE6D04616F}" destId="{32FC1A84-9334-44E4-B772-FC7990BF2C8C}" srcOrd="3" destOrd="0" parTransId="{49A7B7C6-51BC-4F9D-8C37-A1511602A2B3}" sibTransId="{CF401A2D-9CC8-49A2-B17F-D1C2DC34C3C8}"/>
    <dgm:cxn modelId="{F03EAB57-30E8-49D5-802A-A3ED2C2F2E15}" type="presOf" srcId="{8DDEF120-002D-459C-A136-565D3D89E00A}" destId="{E923CB8A-D935-4965-B61C-F8C112D24855}" srcOrd="0" destOrd="0" presId="urn:microsoft.com/office/officeart/2005/8/layout/radial3"/>
    <dgm:cxn modelId="{41B52059-869C-4BD8-919C-826C375DBE1D}" srcId="{C9353C01-D61D-4443-A1F2-17B576CA7B43}" destId="{20A58C53-CE6E-4339-B865-746E9B60DD55}" srcOrd="3" destOrd="0" parTransId="{224359F4-F0F1-41BA-9424-26D3B776C662}" sibTransId="{615F33B5-5555-445B-8819-637BE79270B3}"/>
    <dgm:cxn modelId="{0E9F3B7B-4D48-47D6-AA28-A8A7FDF9C77D}" type="presOf" srcId="{AA184001-F971-4813-88CF-5855B1875D01}" destId="{4DB06499-1829-46D8-8219-36FCECE0C1F7}" srcOrd="0" destOrd="0" presId="urn:microsoft.com/office/officeart/2005/8/layout/radial3"/>
    <dgm:cxn modelId="{4204007C-3199-4F6B-93DB-B3BD33F23887}" srcId="{B745DF85-1B74-4F52-B10D-62CE6D04616F}" destId="{8ECC441B-4C50-445D-8654-3770DF74F8BD}" srcOrd="0" destOrd="0" parTransId="{82852ADF-440F-4B5B-950D-E779EE0525A0}" sibTransId="{50B34EC3-5418-4604-8C83-B24CDFF0FA80}"/>
    <dgm:cxn modelId="{6892CD91-54B3-434A-B327-497087D8D892}" type="presOf" srcId="{32FC1A84-9334-44E4-B772-FC7990BF2C8C}" destId="{8344EE9D-6C7C-4551-A0E6-502B41EE4146}" srcOrd="0" destOrd="0" presId="urn:microsoft.com/office/officeart/2005/8/layout/radial3"/>
    <dgm:cxn modelId="{4A01B998-9C66-4399-90DC-44848762CF41}" srcId="{B745DF85-1B74-4F52-B10D-62CE6D04616F}" destId="{8DDEF120-002D-459C-A136-565D3D89E00A}" srcOrd="2" destOrd="0" parTransId="{F4838F50-60F3-45A1-9169-55E1575C4AC8}" sibTransId="{DFD7A12C-90E9-4F39-9F32-B4A144EFB09A}"/>
    <dgm:cxn modelId="{9BED939F-E490-4B8F-8851-4B2F19DF95B3}" type="presOf" srcId="{B745DF85-1B74-4F52-B10D-62CE6D04616F}" destId="{CB4DD67E-9718-4489-9796-9CD57B2EB727}" srcOrd="0" destOrd="0" presId="urn:microsoft.com/office/officeart/2005/8/layout/radial3"/>
    <dgm:cxn modelId="{4E7C7AB2-611C-467F-8545-0E13FFA4BB55}" srcId="{C9353C01-D61D-4443-A1F2-17B576CA7B43}" destId="{56A58F5D-BC1B-47C4-8BD7-55DD8B85F030}" srcOrd="1" destOrd="0" parTransId="{B40ADD82-4387-440C-A168-C3167D67B27A}" sibTransId="{8438BA58-C25E-40F9-9CE3-257555290090}"/>
    <dgm:cxn modelId="{CB2DA8C7-BBC8-443D-A13C-8F5AEAAE6D8B}" srcId="{C9353C01-D61D-4443-A1F2-17B576CA7B43}" destId="{B745DF85-1B74-4F52-B10D-62CE6D04616F}" srcOrd="0" destOrd="0" parTransId="{33DB253E-1D5C-4706-A6D4-A61550B99EC5}" sibTransId="{63DCF050-0E7D-4FF4-97B9-F2737A7DA7B4}"/>
    <dgm:cxn modelId="{A12700E3-7805-42B8-8FC2-61DE5E95487A}" type="presOf" srcId="{8ECC441B-4C50-445D-8654-3770DF74F8BD}" destId="{645A510A-8752-4C52-81D8-F2604711D93F}" srcOrd="0" destOrd="0" presId="urn:microsoft.com/office/officeart/2005/8/layout/radial3"/>
    <dgm:cxn modelId="{A04CADED-8610-4DE7-BD07-5E4C4626ECEE}" srcId="{B745DF85-1B74-4F52-B10D-62CE6D04616F}" destId="{AA184001-F971-4813-88CF-5855B1875D01}" srcOrd="1" destOrd="0" parTransId="{8265363B-0F81-4AE6-9107-C3BED79B1779}" sibTransId="{A6FCC3D2-0FA2-4CAE-81C3-455F740C5959}"/>
    <dgm:cxn modelId="{F7FE8CFA-A378-4ACD-BDD8-14F8D07B2A16}" srcId="{C9353C01-D61D-4443-A1F2-17B576CA7B43}" destId="{883B9F1F-7F42-4290-85F9-16CC619BD4F9}" srcOrd="2" destOrd="0" parTransId="{2A394503-59C0-4240-8B73-97C27B10F4A6}" sibTransId="{9DC58FC2-D188-47C6-99FE-F9688CF53EBA}"/>
    <dgm:cxn modelId="{CAFE2444-3DB3-4B42-BBAF-D1A10F2D7EFD}" type="presParOf" srcId="{D8A1BA1E-CC0A-4E85-8FDB-F72EFEC21B8F}" destId="{A12C8F5F-F833-40C4-86FC-33244437D325}" srcOrd="0" destOrd="0" presId="urn:microsoft.com/office/officeart/2005/8/layout/radial3"/>
    <dgm:cxn modelId="{897AB524-B305-4506-B902-3EAA615E918E}" type="presParOf" srcId="{A12C8F5F-F833-40C4-86FC-33244437D325}" destId="{CB4DD67E-9718-4489-9796-9CD57B2EB727}" srcOrd="0" destOrd="0" presId="urn:microsoft.com/office/officeart/2005/8/layout/radial3"/>
    <dgm:cxn modelId="{7796C472-8F47-4C93-999C-F4F5748A20AF}" type="presParOf" srcId="{A12C8F5F-F833-40C4-86FC-33244437D325}" destId="{645A510A-8752-4C52-81D8-F2604711D93F}" srcOrd="1" destOrd="0" presId="urn:microsoft.com/office/officeart/2005/8/layout/radial3"/>
    <dgm:cxn modelId="{E21E1986-74B4-4165-ADC7-1EFA4CA96EFF}" type="presParOf" srcId="{A12C8F5F-F833-40C4-86FC-33244437D325}" destId="{4DB06499-1829-46D8-8219-36FCECE0C1F7}" srcOrd="2" destOrd="0" presId="urn:microsoft.com/office/officeart/2005/8/layout/radial3"/>
    <dgm:cxn modelId="{027251CE-2E02-4C41-8295-E14DD7743A48}" type="presParOf" srcId="{A12C8F5F-F833-40C4-86FC-33244437D325}" destId="{E923CB8A-D935-4965-B61C-F8C112D24855}" srcOrd="3" destOrd="0" presId="urn:microsoft.com/office/officeart/2005/8/layout/radial3"/>
    <dgm:cxn modelId="{F3B273FC-0042-4013-A031-99B34FB2AAFC}" type="presParOf" srcId="{A12C8F5F-F833-40C4-86FC-33244437D325}" destId="{8344EE9D-6C7C-4551-A0E6-502B41EE4146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1B7527-33AF-4FF9-BA57-9A0D4A67E8E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ADB3B09-C923-48B3-A5BD-DECB95D67C4D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Поликлиника </a:t>
          </a:r>
          <a:r>
            <a: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250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 посещений в день</a:t>
          </a:r>
        </a:p>
      </dgm:t>
    </dgm:pt>
    <dgm:pt modelId="{C8325EB2-B6E0-498E-89D9-3F47AD26A508}" type="parTrans" cxnId="{B1FF7D05-A7A0-4B5F-B688-37A5FBD9480A}">
      <dgm:prSet/>
      <dgm:spPr/>
      <dgm:t>
        <a:bodyPr/>
        <a:lstStyle/>
        <a:p>
          <a:endParaRPr lang="ru-RU"/>
        </a:p>
      </dgm:t>
    </dgm:pt>
    <dgm:pt modelId="{27DD7539-D737-4E08-B8FF-ED4148D8EB43}" type="sibTrans" cxnId="{B1FF7D05-A7A0-4B5F-B688-37A5FBD9480A}">
      <dgm:prSet/>
      <dgm:spPr/>
      <dgm:t>
        <a:bodyPr/>
        <a:lstStyle/>
        <a:p>
          <a:endParaRPr lang="ru-RU"/>
        </a:p>
      </dgm:t>
    </dgm:pt>
    <dgm:pt modelId="{D4D5DA61-33D5-40B4-82BC-4CC55AB7FB1E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Более </a:t>
          </a:r>
          <a:r>
            <a: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 видов новых операций ежегодно</a:t>
          </a:r>
        </a:p>
      </dgm:t>
    </dgm:pt>
    <dgm:pt modelId="{53C14D82-8883-43FB-99F7-6716C538F3BD}" type="parTrans" cxnId="{424DCF54-5E77-45E2-8A20-5675A0723B09}">
      <dgm:prSet/>
      <dgm:spPr/>
      <dgm:t>
        <a:bodyPr/>
        <a:lstStyle/>
        <a:p>
          <a:endParaRPr lang="ru-RU"/>
        </a:p>
      </dgm:t>
    </dgm:pt>
    <dgm:pt modelId="{F85BE941-ADC8-4DBE-A67D-52163CC5871D}" type="sibTrans" cxnId="{424DCF54-5E77-45E2-8A20-5675A0723B09}">
      <dgm:prSet/>
      <dgm:spPr/>
      <dgm:t>
        <a:bodyPr/>
        <a:lstStyle/>
        <a:p>
          <a:endParaRPr lang="ru-RU"/>
        </a:p>
      </dgm:t>
    </dgm:pt>
    <dgm:pt modelId="{DAE80498-9CD5-4B1D-B597-7581890885E0}">
      <dgm:prSet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Консультации более </a:t>
          </a:r>
          <a:r>
            <a: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90 000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пациентам ежегодно </a:t>
          </a:r>
        </a:p>
      </dgm:t>
    </dgm:pt>
    <dgm:pt modelId="{A98013B7-BF3E-46EB-BD94-55DA2D6A4444}" type="parTrans" cxnId="{E1C5FEB3-EE3F-41FD-8B3B-04BD6EEAC8BE}">
      <dgm:prSet/>
      <dgm:spPr/>
      <dgm:t>
        <a:bodyPr/>
        <a:lstStyle/>
        <a:p>
          <a:endParaRPr lang="ru-RU"/>
        </a:p>
      </dgm:t>
    </dgm:pt>
    <dgm:pt modelId="{E12F14F2-7F9F-485E-85D4-EA6C46F5F6E1}" type="sibTrans" cxnId="{E1C5FEB3-EE3F-41FD-8B3B-04BD6EEAC8BE}">
      <dgm:prSet/>
      <dgm:spPr/>
      <dgm:t>
        <a:bodyPr/>
        <a:lstStyle/>
        <a:p>
          <a:endParaRPr lang="ru-RU"/>
        </a:p>
      </dgm:t>
    </dgm:pt>
    <dgm:pt modelId="{016C28D5-AA08-484A-A9E4-5763858AEBB7}">
      <dgm:prSet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Операции по </a:t>
          </a:r>
          <a:r>
            <a:rPr lang="ru-RU" sz="1600" b="1" dirty="0" err="1">
              <a:latin typeface="Times New Roman" pitchFamily="18" charset="0"/>
              <a:cs typeface="Times New Roman" pitchFamily="18" charset="0"/>
            </a:rPr>
            <a:t>трасплантации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 сердца  </a:t>
          </a:r>
        </a:p>
      </dgm:t>
    </dgm:pt>
    <dgm:pt modelId="{39050D51-548A-4530-9B4D-F18C63C8BDCF}" type="parTrans" cxnId="{37D53157-F400-48BA-9DE8-18E902B96CE8}">
      <dgm:prSet/>
      <dgm:spPr/>
      <dgm:t>
        <a:bodyPr/>
        <a:lstStyle/>
        <a:p>
          <a:endParaRPr lang="ru-RU"/>
        </a:p>
      </dgm:t>
    </dgm:pt>
    <dgm:pt modelId="{D04A074B-FB5F-46C7-88B6-7845F7D9E70C}" type="sibTrans" cxnId="{37D53157-F400-48BA-9DE8-18E902B96CE8}">
      <dgm:prSet/>
      <dgm:spPr/>
      <dgm:t>
        <a:bodyPr/>
        <a:lstStyle/>
        <a:p>
          <a:endParaRPr lang="ru-RU"/>
        </a:p>
      </dgm:t>
    </dgm:pt>
    <dgm:pt modelId="{82E6FAA6-02AE-4DE8-AAA2-E7DCA44B35BB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Стационар на </a:t>
          </a:r>
          <a:r>
            <a: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508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коек, в котором проходят лечение  более </a:t>
          </a:r>
          <a:r>
            <a: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14 000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пациентов в год</a:t>
          </a:r>
        </a:p>
      </dgm:t>
    </dgm:pt>
    <dgm:pt modelId="{22B87A38-D7BA-4C2F-9113-94E2D949B05A}" type="sibTrans" cxnId="{49F21F64-A337-446B-AE05-1B118884FDBF}">
      <dgm:prSet/>
      <dgm:spPr/>
      <dgm:t>
        <a:bodyPr/>
        <a:lstStyle/>
        <a:p>
          <a:endParaRPr lang="ru-RU"/>
        </a:p>
      </dgm:t>
    </dgm:pt>
    <dgm:pt modelId="{7251F9EC-EC52-447C-91C2-0AE232EB35B9}" type="parTrans" cxnId="{49F21F64-A337-446B-AE05-1B118884FDBF}">
      <dgm:prSet/>
      <dgm:spPr/>
      <dgm:t>
        <a:bodyPr/>
        <a:lstStyle/>
        <a:p>
          <a:endParaRPr lang="ru-RU"/>
        </a:p>
      </dgm:t>
    </dgm:pt>
    <dgm:pt modelId="{CCEDC295-2B5C-4798-BD3B-A4BE0B4BD88D}" type="pres">
      <dgm:prSet presAssocID="{D41B7527-33AF-4FF9-BA57-9A0D4A67E8ED}" presName="linear" presStyleCnt="0">
        <dgm:presLayoutVars>
          <dgm:dir/>
          <dgm:animLvl val="lvl"/>
          <dgm:resizeHandles val="exact"/>
        </dgm:presLayoutVars>
      </dgm:prSet>
      <dgm:spPr/>
    </dgm:pt>
    <dgm:pt modelId="{70F14B32-23AB-41E5-8744-37E45ACDB1EB}" type="pres">
      <dgm:prSet presAssocID="{1ADB3B09-C923-48B3-A5BD-DECB95D67C4D}" presName="parentLin" presStyleCnt="0"/>
      <dgm:spPr/>
    </dgm:pt>
    <dgm:pt modelId="{BB3DA389-9FF9-4B36-A358-62F58735128E}" type="pres">
      <dgm:prSet presAssocID="{1ADB3B09-C923-48B3-A5BD-DECB95D67C4D}" presName="parentLeftMargin" presStyleLbl="node1" presStyleIdx="0" presStyleCnt="5"/>
      <dgm:spPr/>
    </dgm:pt>
    <dgm:pt modelId="{EF1BDF4F-BC86-4CA5-AD35-35D0E266F0BD}" type="pres">
      <dgm:prSet presAssocID="{1ADB3B09-C923-48B3-A5BD-DECB95D67C4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F9FA57A-7A11-445A-822F-509BBF804650}" type="pres">
      <dgm:prSet presAssocID="{1ADB3B09-C923-48B3-A5BD-DECB95D67C4D}" presName="negativeSpace" presStyleCnt="0"/>
      <dgm:spPr/>
    </dgm:pt>
    <dgm:pt modelId="{9C065F47-99CF-4974-B0BB-07C3FB919A4A}" type="pres">
      <dgm:prSet presAssocID="{1ADB3B09-C923-48B3-A5BD-DECB95D67C4D}" presName="childText" presStyleLbl="conFgAcc1" presStyleIdx="0" presStyleCnt="5">
        <dgm:presLayoutVars>
          <dgm:bulletEnabled val="1"/>
        </dgm:presLayoutVars>
      </dgm:prSet>
      <dgm:spPr/>
    </dgm:pt>
    <dgm:pt modelId="{6EF58B1C-B3F3-4CC8-9675-E9B37952A98E}" type="pres">
      <dgm:prSet presAssocID="{27DD7539-D737-4E08-B8FF-ED4148D8EB43}" presName="spaceBetweenRectangles" presStyleCnt="0"/>
      <dgm:spPr/>
    </dgm:pt>
    <dgm:pt modelId="{B4A504E6-0334-412A-8605-55503619B413}" type="pres">
      <dgm:prSet presAssocID="{DAE80498-9CD5-4B1D-B597-7581890885E0}" presName="parentLin" presStyleCnt="0"/>
      <dgm:spPr/>
    </dgm:pt>
    <dgm:pt modelId="{DCC09844-11B0-41AA-BF27-94CB3CF8A067}" type="pres">
      <dgm:prSet presAssocID="{DAE80498-9CD5-4B1D-B597-7581890885E0}" presName="parentLeftMargin" presStyleLbl="node1" presStyleIdx="0" presStyleCnt="5"/>
      <dgm:spPr/>
    </dgm:pt>
    <dgm:pt modelId="{253BF830-D8F1-4EF3-A598-F8676334CA15}" type="pres">
      <dgm:prSet presAssocID="{DAE80498-9CD5-4B1D-B597-7581890885E0}" presName="parentText" presStyleLbl="node1" presStyleIdx="1" presStyleCnt="5" custScaleY="141800">
        <dgm:presLayoutVars>
          <dgm:chMax val="0"/>
          <dgm:bulletEnabled val="1"/>
        </dgm:presLayoutVars>
      </dgm:prSet>
      <dgm:spPr/>
    </dgm:pt>
    <dgm:pt modelId="{2FC97D2C-4031-4EFE-A40C-AA715E1B454A}" type="pres">
      <dgm:prSet presAssocID="{DAE80498-9CD5-4B1D-B597-7581890885E0}" presName="negativeSpace" presStyleCnt="0"/>
      <dgm:spPr/>
    </dgm:pt>
    <dgm:pt modelId="{42A97113-3CA6-4BEE-B2D0-B927780770DD}" type="pres">
      <dgm:prSet presAssocID="{DAE80498-9CD5-4B1D-B597-7581890885E0}" presName="childText" presStyleLbl="conFgAcc1" presStyleIdx="1" presStyleCnt="5">
        <dgm:presLayoutVars>
          <dgm:bulletEnabled val="1"/>
        </dgm:presLayoutVars>
      </dgm:prSet>
      <dgm:spPr/>
    </dgm:pt>
    <dgm:pt modelId="{AB80DD36-FB93-4356-B144-0562382086FA}" type="pres">
      <dgm:prSet presAssocID="{E12F14F2-7F9F-485E-85D4-EA6C46F5F6E1}" presName="spaceBetweenRectangles" presStyleCnt="0"/>
      <dgm:spPr/>
    </dgm:pt>
    <dgm:pt modelId="{38CE4B24-8219-4CF5-9F97-17850A9698F0}" type="pres">
      <dgm:prSet presAssocID="{82E6FAA6-02AE-4DE8-AAA2-E7DCA44B35BB}" presName="parentLin" presStyleCnt="0"/>
      <dgm:spPr/>
    </dgm:pt>
    <dgm:pt modelId="{54A366C9-3FD6-443E-A2C6-D67C95C81B80}" type="pres">
      <dgm:prSet presAssocID="{82E6FAA6-02AE-4DE8-AAA2-E7DCA44B35BB}" presName="parentLeftMargin" presStyleLbl="node1" presStyleIdx="1" presStyleCnt="5"/>
      <dgm:spPr/>
    </dgm:pt>
    <dgm:pt modelId="{B911F812-91C2-4C7B-B833-DB163351D700}" type="pres">
      <dgm:prSet presAssocID="{82E6FAA6-02AE-4DE8-AAA2-E7DCA44B35B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9F623C1-4E2C-4F38-8F53-3F869D961A69}" type="pres">
      <dgm:prSet presAssocID="{82E6FAA6-02AE-4DE8-AAA2-E7DCA44B35BB}" presName="negativeSpace" presStyleCnt="0"/>
      <dgm:spPr/>
    </dgm:pt>
    <dgm:pt modelId="{6F41665A-4F73-4501-9E15-DDF65BB6D29D}" type="pres">
      <dgm:prSet presAssocID="{82E6FAA6-02AE-4DE8-AAA2-E7DCA44B35BB}" presName="childText" presStyleLbl="conFgAcc1" presStyleIdx="2" presStyleCnt="5">
        <dgm:presLayoutVars>
          <dgm:bulletEnabled val="1"/>
        </dgm:presLayoutVars>
      </dgm:prSet>
      <dgm:spPr/>
    </dgm:pt>
    <dgm:pt modelId="{A0EADF5C-063F-4F53-BDBC-0BDFA1C152FA}" type="pres">
      <dgm:prSet presAssocID="{22B87A38-D7BA-4C2F-9113-94E2D949B05A}" presName="spaceBetweenRectangles" presStyleCnt="0"/>
      <dgm:spPr/>
    </dgm:pt>
    <dgm:pt modelId="{53634DCF-0B36-4031-8FC5-961970294E43}" type="pres">
      <dgm:prSet presAssocID="{016C28D5-AA08-484A-A9E4-5763858AEBB7}" presName="parentLin" presStyleCnt="0"/>
      <dgm:spPr/>
    </dgm:pt>
    <dgm:pt modelId="{F3D4D0C4-C5C0-47F4-AA33-364D70F101D8}" type="pres">
      <dgm:prSet presAssocID="{016C28D5-AA08-484A-A9E4-5763858AEBB7}" presName="parentLeftMargin" presStyleLbl="node1" presStyleIdx="2" presStyleCnt="5"/>
      <dgm:spPr/>
    </dgm:pt>
    <dgm:pt modelId="{6720321F-3617-4BAC-A407-A7C331F55A1D}" type="pres">
      <dgm:prSet presAssocID="{016C28D5-AA08-484A-A9E4-5763858AEBB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42A5A51-B928-4E1B-AB46-570245420F15}" type="pres">
      <dgm:prSet presAssocID="{016C28D5-AA08-484A-A9E4-5763858AEBB7}" presName="negativeSpace" presStyleCnt="0"/>
      <dgm:spPr/>
    </dgm:pt>
    <dgm:pt modelId="{5F050302-9B18-4020-99DE-4938C6141C90}" type="pres">
      <dgm:prSet presAssocID="{016C28D5-AA08-484A-A9E4-5763858AEBB7}" presName="childText" presStyleLbl="conFgAcc1" presStyleIdx="3" presStyleCnt="5">
        <dgm:presLayoutVars>
          <dgm:bulletEnabled val="1"/>
        </dgm:presLayoutVars>
      </dgm:prSet>
      <dgm:spPr/>
    </dgm:pt>
    <dgm:pt modelId="{C5918B72-77B7-4571-A227-FB084BBDFB87}" type="pres">
      <dgm:prSet presAssocID="{D04A074B-FB5F-46C7-88B6-7845F7D9E70C}" presName="spaceBetweenRectangles" presStyleCnt="0"/>
      <dgm:spPr/>
    </dgm:pt>
    <dgm:pt modelId="{450F2222-998C-4904-9725-56A7EA4070FB}" type="pres">
      <dgm:prSet presAssocID="{D4D5DA61-33D5-40B4-82BC-4CC55AB7FB1E}" presName="parentLin" presStyleCnt="0"/>
      <dgm:spPr/>
    </dgm:pt>
    <dgm:pt modelId="{517B3F56-8D6C-4370-A2EB-C8286A940C11}" type="pres">
      <dgm:prSet presAssocID="{D4D5DA61-33D5-40B4-82BC-4CC55AB7FB1E}" presName="parentLeftMargin" presStyleLbl="node1" presStyleIdx="3" presStyleCnt="5"/>
      <dgm:spPr/>
    </dgm:pt>
    <dgm:pt modelId="{8959FFC9-5AA6-4909-8BEA-32B8D4B1F804}" type="pres">
      <dgm:prSet presAssocID="{D4D5DA61-33D5-40B4-82BC-4CC55AB7FB1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E038CA0-36FD-47C9-B3EF-20436390D797}" type="pres">
      <dgm:prSet presAssocID="{D4D5DA61-33D5-40B4-82BC-4CC55AB7FB1E}" presName="negativeSpace" presStyleCnt="0"/>
      <dgm:spPr/>
    </dgm:pt>
    <dgm:pt modelId="{4981F897-8822-4E6E-BC0C-185B85BD4E1F}" type="pres">
      <dgm:prSet presAssocID="{D4D5DA61-33D5-40B4-82BC-4CC55AB7FB1E}" presName="childText" presStyleLbl="conFgAcc1" presStyleIdx="4" presStyleCnt="5">
        <dgm:presLayoutVars>
          <dgm:bulletEnabled val="1"/>
        </dgm:presLayoutVars>
      </dgm:prSet>
      <dgm:spPr>
        <a:noFill/>
      </dgm:spPr>
    </dgm:pt>
  </dgm:ptLst>
  <dgm:cxnLst>
    <dgm:cxn modelId="{B1FF7D05-A7A0-4B5F-B688-37A5FBD9480A}" srcId="{D41B7527-33AF-4FF9-BA57-9A0D4A67E8ED}" destId="{1ADB3B09-C923-48B3-A5BD-DECB95D67C4D}" srcOrd="0" destOrd="0" parTransId="{C8325EB2-B6E0-498E-89D9-3F47AD26A508}" sibTransId="{27DD7539-D737-4E08-B8FF-ED4148D8EB43}"/>
    <dgm:cxn modelId="{51036911-7B3D-4D0A-AC26-6DECDAFE4230}" type="presOf" srcId="{D4D5DA61-33D5-40B4-82BC-4CC55AB7FB1E}" destId="{517B3F56-8D6C-4370-A2EB-C8286A940C11}" srcOrd="0" destOrd="0" presId="urn:microsoft.com/office/officeart/2005/8/layout/list1"/>
    <dgm:cxn modelId="{01C90C18-9671-4B53-8FC5-A57D1B8C0B9F}" type="presOf" srcId="{016C28D5-AA08-484A-A9E4-5763858AEBB7}" destId="{6720321F-3617-4BAC-A407-A7C331F55A1D}" srcOrd="1" destOrd="0" presId="urn:microsoft.com/office/officeart/2005/8/layout/list1"/>
    <dgm:cxn modelId="{8DED342F-105A-4DC7-89DF-2E937D842351}" type="presOf" srcId="{82E6FAA6-02AE-4DE8-AAA2-E7DCA44B35BB}" destId="{B911F812-91C2-4C7B-B833-DB163351D700}" srcOrd="1" destOrd="0" presId="urn:microsoft.com/office/officeart/2005/8/layout/list1"/>
    <dgm:cxn modelId="{9137EC5C-F6C3-4F07-BA38-9E21C350E7A5}" type="presOf" srcId="{DAE80498-9CD5-4B1D-B597-7581890885E0}" destId="{DCC09844-11B0-41AA-BF27-94CB3CF8A067}" srcOrd="0" destOrd="0" presId="urn:microsoft.com/office/officeart/2005/8/layout/list1"/>
    <dgm:cxn modelId="{26240F43-4FB6-4367-A3D6-B8E09229BA3A}" type="presOf" srcId="{016C28D5-AA08-484A-A9E4-5763858AEBB7}" destId="{F3D4D0C4-C5C0-47F4-AA33-364D70F101D8}" srcOrd="0" destOrd="0" presId="urn:microsoft.com/office/officeart/2005/8/layout/list1"/>
    <dgm:cxn modelId="{2AD06963-3738-410A-A163-8FD66544D7B0}" type="presOf" srcId="{D4D5DA61-33D5-40B4-82BC-4CC55AB7FB1E}" destId="{8959FFC9-5AA6-4909-8BEA-32B8D4B1F804}" srcOrd="1" destOrd="0" presId="urn:microsoft.com/office/officeart/2005/8/layout/list1"/>
    <dgm:cxn modelId="{49F21F64-A337-446B-AE05-1B118884FDBF}" srcId="{D41B7527-33AF-4FF9-BA57-9A0D4A67E8ED}" destId="{82E6FAA6-02AE-4DE8-AAA2-E7DCA44B35BB}" srcOrd="2" destOrd="0" parTransId="{7251F9EC-EC52-447C-91C2-0AE232EB35B9}" sibTransId="{22B87A38-D7BA-4C2F-9113-94E2D949B05A}"/>
    <dgm:cxn modelId="{E29F5B72-CA12-4848-8188-4FBE01D0101F}" type="presOf" srcId="{1ADB3B09-C923-48B3-A5BD-DECB95D67C4D}" destId="{BB3DA389-9FF9-4B36-A358-62F58735128E}" srcOrd="0" destOrd="0" presId="urn:microsoft.com/office/officeart/2005/8/layout/list1"/>
    <dgm:cxn modelId="{424DCF54-5E77-45E2-8A20-5675A0723B09}" srcId="{D41B7527-33AF-4FF9-BA57-9A0D4A67E8ED}" destId="{D4D5DA61-33D5-40B4-82BC-4CC55AB7FB1E}" srcOrd="4" destOrd="0" parTransId="{53C14D82-8883-43FB-99F7-6716C538F3BD}" sibTransId="{F85BE941-ADC8-4DBE-A67D-52163CC5871D}"/>
    <dgm:cxn modelId="{37D53157-F400-48BA-9DE8-18E902B96CE8}" srcId="{D41B7527-33AF-4FF9-BA57-9A0D4A67E8ED}" destId="{016C28D5-AA08-484A-A9E4-5763858AEBB7}" srcOrd="3" destOrd="0" parTransId="{39050D51-548A-4530-9B4D-F18C63C8BDCF}" sibTransId="{D04A074B-FB5F-46C7-88B6-7845F7D9E70C}"/>
    <dgm:cxn modelId="{D4EC9781-95D6-4D9D-A96E-3FC0DC7637EC}" type="presOf" srcId="{82E6FAA6-02AE-4DE8-AAA2-E7DCA44B35BB}" destId="{54A366C9-3FD6-443E-A2C6-D67C95C81B80}" srcOrd="0" destOrd="0" presId="urn:microsoft.com/office/officeart/2005/8/layout/list1"/>
    <dgm:cxn modelId="{BDBB2E84-08E1-4DFD-861A-9BAAD41DCE30}" type="presOf" srcId="{D41B7527-33AF-4FF9-BA57-9A0D4A67E8ED}" destId="{CCEDC295-2B5C-4798-BD3B-A4BE0B4BD88D}" srcOrd="0" destOrd="0" presId="urn:microsoft.com/office/officeart/2005/8/layout/list1"/>
    <dgm:cxn modelId="{FCA7E5B2-9233-4C08-8883-DB3E5D18DB3C}" type="presOf" srcId="{DAE80498-9CD5-4B1D-B597-7581890885E0}" destId="{253BF830-D8F1-4EF3-A598-F8676334CA15}" srcOrd="1" destOrd="0" presId="urn:microsoft.com/office/officeart/2005/8/layout/list1"/>
    <dgm:cxn modelId="{E1C5FEB3-EE3F-41FD-8B3B-04BD6EEAC8BE}" srcId="{D41B7527-33AF-4FF9-BA57-9A0D4A67E8ED}" destId="{DAE80498-9CD5-4B1D-B597-7581890885E0}" srcOrd="1" destOrd="0" parTransId="{A98013B7-BF3E-46EB-BD94-55DA2D6A4444}" sibTransId="{E12F14F2-7F9F-485E-85D4-EA6C46F5F6E1}"/>
    <dgm:cxn modelId="{9915ADE7-EEB0-4E1A-B43F-C47B5413E98C}" type="presOf" srcId="{1ADB3B09-C923-48B3-A5BD-DECB95D67C4D}" destId="{EF1BDF4F-BC86-4CA5-AD35-35D0E266F0BD}" srcOrd="1" destOrd="0" presId="urn:microsoft.com/office/officeart/2005/8/layout/list1"/>
    <dgm:cxn modelId="{164D9000-9760-4C97-9FAA-6FB3C40CB11A}" type="presParOf" srcId="{CCEDC295-2B5C-4798-BD3B-A4BE0B4BD88D}" destId="{70F14B32-23AB-41E5-8744-37E45ACDB1EB}" srcOrd="0" destOrd="0" presId="urn:microsoft.com/office/officeart/2005/8/layout/list1"/>
    <dgm:cxn modelId="{B2A4FBCD-E98F-40B3-B2A3-37DD550E0A18}" type="presParOf" srcId="{70F14B32-23AB-41E5-8744-37E45ACDB1EB}" destId="{BB3DA389-9FF9-4B36-A358-62F58735128E}" srcOrd="0" destOrd="0" presId="urn:microsoft.com/office/officeart/2005/8/layout/list1"/>
    <dgm:cxn modelId="{5D822941-0350-415B-A36F-56134BC49BC3}" type="presParOf" srcId="{70F14B32-23AB-41E5-8744-37E45ACDB1EB}" destId="{EF1BDF4F-BC86-4CA5-AD35-35D0E266F0BD}" srcOrd="1" destOrd="0" presId="urn:microsoft.com/office/officeart/2005/8/layout/list1"/>
    <dgm:cxn modelId="{F134AFF5-B781-48E5-90FF-8754DD011400}" type="presParOf" srcId="{CCEDC295-2B5C-4798-BD3B-A4BE0B4BD88D}" destId="{2F9FA57A-7A11-445A-822F-509BBF804650}" srcOrd="1" destOrd="0" presId="urn:microsoft.com/office/officeart/2005/8/layout/list1"/>
    <dgm:cxn modelId="{167ADC4E-80B2-4B00-B715-DC8F96D40CF7}" type="presParOf" srcId="{CCEDC295-2B5C-4798-BD3B-A4BE0B4BD88D}" destId="{9C065F47-99CF-4974-B0BB-07C3FB919A4A}" srcOrd="2" destOrd="0" presId="urn:microsoft.com/office/officeart/2005/8/layout/list1"/>
    <dgm:cxn modelId="{7026A412-11F1-4296-9958-46C7165E4B4A}" type="presParOf" srcId="{CCEDC295-2B5C-4798-BD3B-A4BE0B4BD88D}" destId="{6EF58B1C-B3F3-4CC8-9675-E9B37952A98E}" srcOrd="3" destOrd="0" presId="urn:microsoft.com/office/officeart/2005/8/layout/list1"/>
    <dgm:cxn modelId="{A8966D47-FBE3-4CD4-905D-A73B0998B064}" type="presParOf" srcId="{CCEDC295-2B5C-4798-BD3B-A4BE0B4BD88D}" destId="{B4A504E6-0334-412A-8605-55503619B413}" srcOrd="4" destOrd="0" presId="urn:microsoft.com/office/officeart/2005/8/layout/list1"/>
    <dgm:cxn modelId="{BB5A660C-72AE-4E3B-848F-B4F34AA9C060}" type="presParOf" srcId="{B4A504E6-0334-412A-8605-55503619B413}" destId="{DCC09844-11B0-41AA-BF27-94CB3CF8A067}" srcOrd="0" destOrd="0" presId="urn:microsoft.com/office/officeart/2005/8/layout/list1"/>
    <dgm:cxn modelId="{4C1AF768-78EB-4D31-9330-852FF9F63DBF}" type="presParOf" srcId="{B4A504E6-0334-412A-8605-55503619B413}" destId="{253BF830-D8F1-4EF3-A598-F8676334CA15}" srcOrd="1" destOrd="0" presId="urn:microsoft.com/office/officeart/2005/8/layout/list1"/>
    <dgm:cxn modelId="{13024FA8-0C6F-4FF2-8AC8-CEE5962D13F9}" type="presParOf" srcId="{CCEDC295-2B5C-4798-BD3B-A4BE0B4BD88D}" destId="{2FC97D2C-4031-4EFE-A40C-AA715E1B454A}" srcOrd="5" destOrd="0" presId="urn:microsoft.com/office/officeart/2005/8/layout/list1"/>
    <dgm:cxn modelId="{E18018B1-3CCB-4A8A-B87E-2D33C01DBB23}" type="presParOf" srcId="{CCEDC295-2B5C-4798-BD3B-A4BE0B4BD88D}" destId="{42A97113-3CA6-4BEE-B2D0-B927780770DD}" srcOrd="6" destOrd="0" presId="urn:microsoft.com/office/officeart/2005/8/layout/list1"/>
    <dgm:cxn modelId="{325141F1-5E91-4720-B8E0-1F7562EC8C6C}" type="presParOf" srcId="{CCEDC295-2B5C-4798-BD3B-A4BE0B4BD88D}" destId="{AB80DD36-FB93-4356-B144-0562382086FA}" srcOrd="7" destOrd="0" presId="urn:microsoft.com/office/officeart/2005/8/layout/list1"/>
    <dgm:cxn modelId="{73B51435-BAFA-4AD0-9719-DEFE08AC9747}" type="presParOf" srcId="{CCEDC295-2B5C-4798-BD3B-A4BE0B4BD88D}" destId="{38CE4B24-8219-4CF5-9F97-17850A9698F0}" srcOrd="8" destOrd="0" presId="urn:microsoft.com/office/officeart/2005/8/layout/list1"/>
    <dgm:cxn modelId="{3AB4C106-BA21-463B-BD61-861CBBC3A7DF}" type="presParOf" srcId="{38CE4B24-8219-4CF5-9F97-17850A9698F0}" destId="{54A366C9-3FD6-443E-A2C6-D67C95C81B80}" srcOrd="0" destOrd="0" presId="urn:microsoft.com/office/officeart/2005/8/layout/list1"/>
    <dgm:cxn modelId="{DA4B51B4-9A68-4519-BC19-ED53964B0D8D}" type="presParOf" srcId="{38CE4B24-8219-4CF5-9F97-17850A9698F0}" destId="{B911F812-91C2-4C7B-B833-DB163351D700}" srcOrd="1" destOrd="0" presId="urn:microsoft.com/office/officeart/2005/8/layout/list1"/>
    <dgm:cxn modelId="{6569422C-6391-484A-BB59-A18F05546D5E}" type="presParOf" srcId="{CCEDC295-2B5C-4798-BD3B-A4BE0B4BD88D}" destId="{19F623C1-4E2C-4F38-8F53-3F869D961A69}" srcOrd="9" destOrd="0" presId="urn:microsoft.com/office/officeart/2005/8/layout/list1"/>
    <dgm:cxn modelId="{850C0D67-68A8-4B9B-89D9-773639778389}" type="presParOf" srcId="{CCEDC295-2B5C-4798-BD3B-A4BE0B4BD88D}" destId="{6F41665A-4F73-4501-9E15-DDF65BB6D29D}" srcOrd="10" destOrd="0" presId="urn:microsoft.com/office/officeart/2005/8/layout/list1"/>
    <dgm:cxn modelId="{D7409DF2-5247-453F-998A-97112FD5992D}" type="presParOf" srcId="{CCEDC295-2B5C-4798-BD3B-A4BE0B4BD88D}" destId="{A0EADF5C-063F-4F53-BDBC-0BDFA1C152FA}" srcOrd="11" destOrd="0" presId="urn:microsoft.com/office/officeart/2005/8/layout/list1"/>
    <dgm:cxn modelId="{B43195B3-707F-4EED-BFD0-940D60352FF1}" type="presParOf" srcId="{CCEDC295-2B5C-4798-BD3B-A4BE0B4BD88D}" destId="{53634DCF-0B36-4031-8FC5-961970294E43}" srcOrd="12" destOrd="0" presId="urn:microsoft.com/office/officeart/2005/8/layout/list1"/>
    <dgm:cxn modelId="{19B1855F-EA5C-46F6-A3BE-8A27F33FAE95}" type="presParOf" srcId="{53634DCF-0B36-4031-8FC5-961970294E43}" destId="{F3D4D0C4-C5C0-47F4-AA33-364D70F101D8}" srcOrd="0" destOrd="0" presId="urn:microsoft.com/office/officeart/2005/8/layout/list1"/>
    <dgm:cxn modelId="{39F6BFAA-2397-4E13-8B7B-B23473AA18CC}" type="presParOf" srcId="{53634DCF-0B36-4031-8FC5-961970294E43}" destId="{6720321F-3617-4BAC-A407-A7C331F55A1D}" srcOrd="1" destOrd="0" presId="urn:microsoft.com/office/officeart/2005/8/layout/list1"/>
    <dgm:cxn modelId="{220D4014-C01E-4509-B06B-6F006F665A91}" type="presParOf" srcId="{CCEDC295-2B5C-4798-BD3B-A4BE0B4BD88D}" destId="{942A5A51-B928-4E1B-AB46-570245420F15}" srcOrd="13" destOrd="0" presId="urn:microsoft.com/office/officeart/2005/8/layout/list1"/>
    <dgm:cxn modelId="{D815BA5B-FE1C-4711-806A-ED27E7ECB563}" type="presParOf" srcId="{CCEDC295-2B5C-4798-BD3B-A4BE0B4BD88D}" destId="{5F050302-9B18-4020-99DE-4938C6141C90}" srcOrd="14" destOrd="0" presId="urn:microsoft.com/office/officeart/2005/8/layout/list1"/>
    <dgm:cxn modelId="{8BE85BA4-F6A8-4E1F-A1EC-407264F0147B}" type="presParOf" srcId="{CCEDC295-2B5C-4798-BD3B-A4BE0B4BD88D}" destId="{C5918B72-77B7-4571-A227-FB084BBDFB87}" srcOrd="15" destOrd="0" presId="urn:microsoft.com/office/officeart/2005/8/layout/list1"/>
    <dgm:cxn modelId="{CDD82075-6F54-4BD8-A6B9-7640224A9264}" type="presParOf" srcId="{CCEDC295-2B5C-4798-BD3B-A4BE0B4BD88D}" destId="{450F2222-998C-4904-9725-56A7EA4070FB}" srcOrd="16" destOrd="0" presId="urn:microsoft.com/office/officeart/2005/8/layout/list1"/>
    <dgm:cxn modelId="{992F5439-4B7A-447F-B588-9CD41C5572CF}" type="presParOf" srcId="{450F2222-998C-4904-9725-56A7EA4070FB}" destId="{517B3F56-8D6C-4370-A2EB-C8286A940C11}" srcOrd="0" destOrd="0" presId="urn:microsoft.com/office/officeart/2005/8/layout/list1"/>
    <dgm:cxn modelId="{87735050-F3A4-42F8-B8E0-B0A3FAE739F1}" type="presParOf" srcId="{450F2222-998C-4904-9725-56A7EA4070FB}" destId="{8959FFC9-5AA6-4909-8BEA-32B8D4B1F804}" srcOrd="1" destOrd="0" presId="urn:microsoft.com/office/officeart/2005/8/layout/list1"/>
    <dgm:cxn modelId="{433CC1BA-A794-4ECB-9B3E-0D1977CAEA80}" type="presParOf" srcId="{CCEDC295-2B5C-4798-BD3B-A4BE0B4BD88D}" destId="{BE038CA0-36FD-47C9-B3EF-20436390D797}" srcOrd="17" destOrd="0" presId="urn:microsoft.com/office/officeart/2005/8/layout/list1"/>
    <dgm:cxn modelId="{2EB65081-98F8-42FF-AE20-6C78CB1BE990}" type="presParOf" srcId="{CCEDC295-2B5C-4798-BD3B-A4BE0B4BD88D}" destId="{4981F897-8822-4E6E-BC0C-185B85BD4E1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A74F76-F405-495B-B683-80658993219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FF590E-AB68-4A42-8D4C-546F3A068049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1</a:t>
          </a:r>
        </a:p>
      </dgm:t>
    </dgm:pt>
    <dgm:pt modelId="{4DE7CA8F-27E9-4B60-94C6-489E40E26176}" type="parTrans" cxnId="{0D7EA6A4-151A-426A-995F-108982B0B95A}">
      <dgm:prSet/>
      <dgm:spPr/>
      <dgm:t>
        <a:bodyPr/>
        <a:lstStyle/>
        <a:p>
          <a:endParaRPr lang="ru-RU"/>
        </a:p>
      </dgm:t>
    </dgm:pt>
    <dgm:pt modelId="{B0E84BD1-CBE0-4A4F-ABA8-181B6CEB414E}" type="sibTrans" cxnId="{0D7EA6A4-151A-426A-995F-108982B0B95A}">
      <dgm:prSet/>
      <dgm:spPr/>
      <dgm:t>
        <a:bodyPr/>
        <a:lstStyle/>
        <a:p>
          <a:endParaRPr lang="ru-RU"/>
        </a:p>
      </dgm:t>
    </dgm:pt>
    <dgm:pt modelId="{70BCE0B7-2B5C-421D-8115-5FA878CFA74C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Разработаны и внедрены онлайн регистры пациентов с ССЗ (профиль «кардиология»).</a:t>
          </a:r>
          <a:endParaRPr lang="ru-RU" dirty="0"/>
        </a:p>
      </dgm:t>
    </dgm:pt>
    <dgm:pt modelId="{C328C4A2-43D2-456B-B0DA-8D548DC319AF}" type="parTrans" cxnId="{518AA177-6B60-4F1E-831E-A01B7833E548}">
      <dgm:prSet/>
      <dgm:spPr/>
      <dgm:t>
        <a:bodyPr/>
        <a:lstStyle/>
        <a:p>
          <a:endParaRPr lang="ru-RU"/>
        </a:p>
      </dgm:t>
    </dgm:pt>
    <dgm:pt modelId="{112BF2C6-D36E-4686-83C8-EB0F170FF00E}" type="sibTrans" cxnId="{518AA177-6B60-4F1E-831E-A01B7833E548}">
      <dgm:prSet/>
      <dgm:spPr/>
      <dgm:t>
        <a:bodyPr/>
        <a:lstStyle/>
        <a:p>
          <a:endParaRPr lang="ru-RU"/>
        </a:p>
      </dgm:t>
    </dgm:pt>
    <dgm:pt modelId="{266409CB-8B12-4F95-9BC1-53EA1E142AC2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2</a:t>
          </a:r>
        </a:p>
      </dgm:t>
    </dgm:pt>
    <dgm:pt modelId="{B8176357-3D23-411E-AA56-F9F47098A6B8}" type="parTrans" cxnId="{440BB5EA-AEEE-447A-A253-81289EA5127B}">
      <dgm:prSet/>
      <dgm:spPr/>
      <dgm:t>
        <a:bodyPr/>
        <a:lstStyle/>
        <a:p>
          <a:endParaRPr lang="ru-RU"/>
        </a:p>
      </dgm:t>
    </dgm:pt>
    <dgm:pt modelId="{47E3E9A5-0CB7-47A4-A3FC-93867AC5CDB8}" type="sibTrans" cxnId="{440BB5EA-AEEE-447A-A253-81289EA5127B}">
      <dgm:prSet/>
      <dgm:spPr/>
      <dgm:t>
        <a:bodyPr/>
        <a:lstStyle/>
        <a:p>
          <a:endParaRPr lang="ru-RU"/>
        </a:p>
      </dgm:t>
    </dgm:pt>
    <dgm:pt modelId="{F9DDC163-86F7-4F4B-B4C7-E728AC156923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Проведены работы по созданию и внедрению отчетных форм с целью мониторинга «ключевых» точек здоровья населения, а также возможности их системной корректировки. </a:t>
          </a:r>
          <a:endParaRPr lang="ru-RU" dirty="0"/>
        </a:p>
      </dgm:t>
    </dgm:pt>
    <dgm:pt modelId="{8F472EDE-2F2B-4C5C-AA26-A88EA70F5285}" type="parTrans" cxnId="{0D1F0464-8BED-4241-9A9E-77325B94D3C5}">
      <dgm:prSet/>
      <dgm:spPr/>
      <dgm:t>
        <a:bodyPr/>
        <a:lstStyle/>
        <a:p>
          <a:endParaRPr lang="ru-RU"/>
        </a:p>
      </dgm:t>
    </dgm:pt>
    <dgm:pt modelId="{8CD7C954-8255-496E-96F7-1A5FED9E3C98}" type="sibTrans" cxnId="{0D1F0464-8BED-4241-9A9E-77325B94D3C5}">
      <dgm:prSet/>
      <dgm:spPr/>
      <dgm:t>
        <a:bodyPr/>
        <a:lstStyle/>
        <a:p>
          <a:endParaRPr lang="ru-RU"/>
        </a:p>
      </dgm:t>
    </dgm:pt>
    <dgm:pt modelId="{05DBE09D-C34E-4391-9419-74C1C2D28988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3</a:t>
          </a:r>
        </a:p>
      </dgm:t>
    </dgm:pt>
    <dgm:pt modelId="{EE5295E3-8DB2-448A-8C3A-7157B5880B53}" type="parTrans" cxnId="{8A303FC7-63EC-4E1F-825B-9551182C047E}">
      <dgm:prSet/>
      <dgm:spPr/>
      <dgm:t>
        <a:bodyPr/>
        <a:lstStyle/>
        <a:p>
          <a:endParaRPr lang="ru-RU"/>
        </a:p>
      </dgm:t>
    </dgm:pt>
    <dgm:pt modelId="{34C932B8-47F9-4FC2-A608-E9AB8B6CA024}" type="sibTrans" cxnId="{8A303FC7-63EC-4E1F-825B-9551182C047E}">
      <dgm:prSet/>
      <dgm:spPr/>
      <dgm:t>
        <a:bodyPr/>
        <a:lstStyle/>
        <a:p>
          <a:endParaRPr lang="ru-RU"/>
        </a:p>
      </dgm:t>
    </dgm:pt>
    <dgm:pt modelId="{3AA666DA-A743-4EB8-B952-219DB025F4BF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Разработаны и внедрены системы онлайн контроля оказания помощи и маршрутизации пациентов с острым коронарным синдромом ОКС.</a:t>
          </a:r>
          <a:endParaRPr lang="ru-RU" dirty="0"/>
        </a:p>
      </dgm:t>
    </dgm:pt>
    <dgm:pt modelId="{7D5D4374-96C5-43BC-8EF0-3681212CACBA}" type="parTrans" cxnId="{65BE705D-644F-49FD-B637-338BD9D52673}">
      <dgm:prSet/>
      <dgm:spPr/>
      <dgm:t>
        <a:bodyPr/>
        <a:lstStyle/>
        <a:p>
          <a:endParaRPr lang="ru-RU"/>
        </a:p>
      </dgm:t>
    </dgm:pt>
    <dgm:pt modelId="{65A7C781-559C-461A-B087-6932E4F2120B}" type="sibTrans" cxnId="{65BE705D-644F-49FD-B637-338BD9D52673}">
      <dgm:prSet/>
      <dgm:spPr/>
      <dgm:t>
        <a:bodyPr/>
        <a:lstStyle/>
        <a:p>
          <a:endParaRPr lang="ru-RU"/>
        </a:p>
      </dgm:t>
    </dgm:pt>
    <dgm:pt modelId="{9BE0B662-2FC9-4282-80F3-EB804F0F3106}" type="pres">
      <dgm:prSet presAssocID="{4BA74F76-F405-495B-B683-806589932190}" presName="linearFlow" presStyleCnt="0">
        <dgm:presLayoutVars>
          <dgm:dir/>
          <dgm:animLvl val="lvl"/>
          <dgm:resizeHandles val="exact"/>
        </dgm:presLayoutVars>
      </dgm:prSet>
      <dgm:spPr/>
    </dgm:pt>
    <dgm:pt modelId="{DB403291-59B3-48F7-8AA4-123F4FFC5BF7}" type="pres">
      <dgm:prSet presAssocID="{B3FF590E-AB68-4A42-8D4C-546F3A068049}" presName="composite" presStyleCnt="0"/>
      <dgm:spPr/>
    </dgm:pt>
    <dgm:pt modelId="{61722973-8EAC-4246-9F01-C977446E000E}" type="pres">
      <dgm:prSet presAssocID="{B3FF590E-AB68-4A42-8D4C-546F3A06804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420DF42-83A2-46E5-B279-E33DCC87A6F7}" type="pres">
      <dgm:prSet presAssocID="{B3FF590E-AB68-4A42-8D4C-546F3A068049}" presName="descendantText" presStyleLbl="alignAcc1" presStyleIdx="0" presStyleCnt="3">
        <dgm:presLayoutVars>
          <dgm:bulletEnabled val="1"/>
        </dgm:presLayoutVars>
      </dgm:prSet>
      <dgm:spPr/>
    </dgm:pt>
    <dgm:pt modelId="{C1A8BFAF-4B83-4A8F-AB8A-84B72808B2F7}" type="pres">
      <dgm:prSet presAssocID="{B0E84BD1-CBE0-4A4F-ABA8-181B6CEB414E}" presName="sp" presStyleCnt="0"/>
      <dgm:spPr/>
    </dgm:pt>
    <dgm:pt modelId="{061A5891-3E80-4F3B-B4A1-58E180F4BBE1}" type="pres">
      <dgm:prSet presAssocID="{266409CB-8B12-4F95-9BC1-53EA1E142AC2}" presName="composite" presStyleCnt="0"/>
      <dgm:spPr/>
    </dgm:pt>
    <dgm:pt modelId="{AA86ACD5-4815-4B27-B4A2-8B83FD6CD629}" type="pres">
      <dgm:prSet presAssocID="{266409CB-8B12-4F95-9BC1-53EA1E142AC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3E22A4A-9F25-4181-9A34-E7E8FA1DCB51}" type="pres">
      <dgm:prSet presAssocID="{266409CB-8B12-4F95-9BC1-53EA1E142AC2}" presName="descendantText" presStyleLbl="alignAcc1" presStyleIdx="1" presStyleCnt="3">
        <dgm:presLayoutVars>
          <dgm:bulletEnabled val="1"/>
        </dgm:presLayoutVars>
      </dgm:prSet>
      <dgm:spPr/>
    </dgm:pt>
    <dgm:pt modelId="{16E34E4E-A3F3-48E7-89B7-78C2BAE79753}" type="pres">
      <dgm:prSet presAssocID="{47E3E9A5-0CB7-47A4-A3FC-93867AC5CDB8}" presName="sp" presStyleCnt="0"/>
      <dgm:spPr/>
    </dgm:pt>
    <dgm:pt modelId="{F07FD256-2AE5-4E13-AFCA-5B81A0937E58}" type="pres">
      <dgm:prSet presAssocID="{05DBE09D-C34E-4391-9419-74C1C2D28988}" presName="composite" presStyleCnt="0"/>
      <dgm:spPr/>
    </dgm:pt>
    <dgm:pt modelId="{333CABB4-4725-416B-84A5-9C16D3D802EE}" type="pres">
      <dgm:prSet presAssocID="{05DBE09D-C34E-4391-9419-74C1C2D2898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641F922-0083-41AA-881C-7629D36C0F10}" type="pres">
      <dgm:prSet presAssocID="{05DBE09D-C34E-4391-9419-74C1C2D2898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82DFB20-3899-4E8D-A358-E7D297CF5A32}" type="presOf" srcId="{F9DDC163-86F7-4F4B-B4C7-E728AC156923}" destId="{E3E22A4A-9F25-4181-9A34-E7E8FA1DCB51}" srcOrd="0" destOrd="0" presId="urn:microsoft.com/office/officeart/2005/8/layout/chevron2"/>
    <dgm:cxn modelId="{65BE705D-644F-49FD-B637-338BD9D52673}" srcId="{05DBE09D-C34E-4391-9419-74C1C2D28988}" destId="{3AA666DA-A743-4EB8-B952-219DB025F4BF}" srcOrd="0" destOrd="0" parTransId="{7D5D4374-96C5-43BC-8EF0-3681212CACBA}" sibTransId="{65A7C781-559C-461A-B087-6932E4F2120B}"/>
    <dgm:cxn modelId="{AE268A61-318D-4481-802F-6FCA842EB06A}" type="presOf" srcId="{266409CB-8B12-4F95-9BC1-53EA1E142AC2}" destId="{AA86ACD5-4815-4B27-B4A2-8B83FD6CD629}" srcOrd="0" destOrd="0" presId="urn:microsoft.com/office/officeart/2005/8/layout/chevron2"/>
    <dgm:cxn modelId="{34824143-9104-4F1E-B9CB-B4BAD7BD8B6A}" type="presOf" srcId="{3AA666DA-A743-4EB8-B952-219DB025F4BF}" destId="{8641F922-0083-41AA-881C-7629D36C0F10}" srcOrd="0" destOrd="0" presId="urn:microsoft.com/office/officeart/2005/8/layout/chevron2"/>
    <dgm:cxn modelId="{0D1F0464-8BED-4241-9A9E-77325B94D3C5}" srcId="{266409CB-8B12-4F95-9BC1-53EA1E142AC2}" destId="{F9DDC163-86F7-4F4B-B4C7-E728AC156923}" srcOrd="0" destOrd="0" parTransId="{8F472EDE-2F2B-4C5C-AA26-A88EA70F5285}" sibTransId="{8CD7C954-8255-496E-96F7-1A5FED9E3C98}"/>
    <dgm:cxn modelId="{518AA177-6B60-4F1E-831E-A01B7833E548}" srcId="{B3FF590E-AB68-4A42-8D4C-546F3A068049}" destId="{70BCE0B7-2B5C-421D-8115-5FA878CFA74C}" srcOrd="0" destOrd="0" parTransId="{C328C4A2-43D2-456B-B0DA-8D548DC319AF}" sibTransId="{112BF2C6-D36E-4686-83C8-EB0F170FF00E}"/>
    <dgm:cxn modelId="{12F5BD7D-14E5-4E9A-99BF-8AEEEFE84270}" type="presOf" srcId="{70BCE0B7-2B5C-421D-8115-5FA878CFA74C}" destId="{4420DF42-83A2-46E5-B279-E33DCC87A6F7}" srcOrd="0" destOrd="0" presId="urn:microsoft.com/office/officeart/2005/8/layout/chevron2"/>
    <dgm:cxn modelId="{3BDECA9C-4487-47B2-BA6C-CBF16B16A997}" type="presOf" srcId="{B3FF590E-AB68-4A42-8D4C-546F3A068049}" destId="{61722973-8EAC-4246-9F01-C977446E000E}" srcOrd="0" destOrd="0" presId="urn:microsoft.com/office/officeart/2005/8/layout/chevron2"/>
    <dgm:cxn modelId="{0D7EA6A4-151A-426A-995F-108982B0B95A}" srcId="{4BA74F76-F405-495B-B683-806589932190}" destId="{B3FF590E-AB68-4A42-8D4C-546F3A068049}" srcOrd="0" destOrd="0" parTransId="{4DE7CA8F-27E9-4B60-94C6-489E40E26176}" sibTransId="{B0E84BD1-CBE0-4A4F-ABA8-181B6CEB414E}"/>
    <dgm:cxn modelId="{8A303FC7-63EC-4E1F-825B-9551182C047E}" srcId="{4BA74F76-F405-495B-B683-806589932190}" destId="{05DBE09D-C34E-4391-9419-74C1C2D28988}" srcOrd="2" destOrd="0" parTransId="{EE5295E3-8DB2-448A-8C3A-7157B5880B53}" sibTransId="{34C932B8-47F9-4FC2-A608-E9AB8B6CA024}"/>
    <dgm:cxn modelId="{71FF7BDB-03BA-4961-A065-3693103AEA43}" type="presOf" srcId="{05DBE09D-C34E-4391-9419-74C1C2D28988}" destId="{333CABB4-4725-416B-84A5-9C16D3D802EE}" srcOrd="0" destOrd="0" presId="urn:microsoft.com/office/officeart/2005/8/layout/chevron2"/>
    <dgm:cxn modelId="{D66213E8-670D-4A9E-AE7B-21E2D2F1DCE9}" type="presOf" srcId="{4BA74F76-F405-495B-B683-806589932190}" destId="{9BE0B662-2FC9-4282-80F3-EB804F0F3106}" srcOrd="0" destOrd="0" presId="urn:microsoft.com/office/officeart/2005/8/layout/chevron2"/>
    <dgm:cxn modelId="{440BB5EA-AEEE-447A-A253-81289EA5127B}" srcId="{4BA74F76-F405-495B-B683-806589932190}" destId="{266409CB-8B12-4F95-9BC1-53EA1E142AC2}" srcOrd="1" destOrd="0" parTransId="{B8176357-3D23-411E-AA56-F9F47098A6B8}" sibTransId="{47E3E9A5-0CB7-47A4-A3FC-93867AC5CDB8}"/>
    <dgm:cxn modelId="{4661A8BB-606F-46A3-9C87-A968AEC737DE}" type="presParOf" srcId="{9BE0B662-2FC9-4282-80F3-EB804F0F3106}" destId="{DB403291-59B3-48F7-8AA4-123F4FFC5BF7}" srcOrd="0" destOrd="0" presId="urn:microsoft.com/office/officeart/2005/8/layout/chevron2"/>
    <dgm:cxn modelId="{64F7A459-D8C4-45DE-AB29-3575B8563D19}" type="presParOf" srcId="{DB403291-59B3-48F7-8AA4-123F4FFC5BF7}" destId="{61722973-8EAC-4246-9F01-C977446E000E}" srcOrd="0" destOrd="0" presId="urn:microsoft.com/office/officeart/2005/8/layout/chevron2"/>
    <dgm:cxn modelId="{09271910-B245-49C3-920A-A42CB2A81E8B}" type="presParOf" srcId="{DB403291-59B3-48F7-8AA4-123F4FFC5BF7}" destId="{4420DF42-83A2-46E5-B279-E33DCC87A6F7}" srcOrd="1" destOrd="0" presId="urn:microsoft.com/office/officeart/2005/8/layout/chevron2"/>
    <dgm:cxn modelId="{903F20DC-4B13-48E8-B009-E3F7ABA837F5}" type="presParOf" srcId="{9BE0B662-2FC9-4282-80F3-EB804F0F3106}" destId="{C1A8BFAF-4B83-4A8F-AB8A-84B72808B2F7}" srcOrd="1" destOrd="0" presId="urn:microsoft.com/office/officeart/2005/8/layout/chevron2"/>
    <dgm:cxn modelId="{84E17BD0-ABDD-4FB6-9A1C-1F49985E1167}" type="presParOf" srcId="{9BE0B662-2FC9-4282-80F3-EB804F0F3106}" destId="{061A5891-3E80-4F3B-B4A1-58E180F4BBE1}" srcOrd="2" destOrd="0" presId="urn:microsoft.com/office/officeart/2005/8/layout/chevron2"/>
    <dgm:cxn modelId="{01D50C95-838E-4880-AC09-1FAE4118429B}" type="presParOf" srcId="{061A5891-3E80-4F3B-B4A1-58E180F4BBE1}" destId="{AA86ACD5-4815-4B27-B4A2-8B83FD6CD629}" srcOrd="0" destOrd="0" presId="urn:microsoft.com/office/officeart/2005/8/layout/chevron2"/>
    <dgm:cxn modelId="{6128E952-3C88-4067-8F43-9E157A7E0F4F}" type="presParOf" srcId="{061A5891-3E80-4F3B-B4A1-58E180F4BBE1}" destId="{E3E22A4A-9F25-4181-9A34-E7E8FA1DCB51}" srcOrd="1" destOrd="0" presId="urn:microsoft.com/office/officeart/2005/8/layout/chevron2"/>
    <dgm:cxn modelId="{8E755003-8B97-46D9-B018-5F6B0A7468FD}" type="presParOf" srcId="{9BE0B662-2FC9-4282-80F3-EB804F0F3106}" destId="{16E34E4E-A3F3-48E7-89B7-78C2BAE79753}" srcOrd="3" destOrd="0" presId="urn:microsoft.com/office/officeart/2005/8/layout/chevron2"/>
    <dgm:cxn modelId="{9C55A142-6727-49A9-8D48-AF527890E2E2}" type="presParOf" srcId="{9BE0B662-2FC9-4282-80F3-EB804F0F3106}" destId="{F07FD256-2AE5-4E13-AFCA-5B81A0937E58}" srcOrd="4" destOrd="0" presId="urn:microsoft.com/office/officeart/2005/8/layout/chevron2"/>
    <dgm:cxn modelId="{282FBA87-4D11-4261-8DF2-B70AEAEE004D}" type="presParOf" srcId="{F07FD256-2AE5-4E13-AFCA-5B81A0937E58}" destId="{333CABB4-4725-416B-84A5-9C16D3D802EE}" srcOrd="0" destOrd="0" presId="urn:microsoft.com/office/officeart/2005/8/layout/chevron2"/>
    <dgm:cxn modelId="{722B3613-B5ED-4A25-AB97-E2A543945497}" type="presParOf" srcId="{F07FD256-2AE5-4E13-AFCA-5B81A0937E58}" destId="{8641F922-0083-41AA-881C-7629D36C0F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A74F76-F405-495B-B683-80658993219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FF590E-AB68-4A42-8D4C-546F3A068049}">
      <dgm:prSet phldrT="[Текст]"/>
      <dgm:spPr/>
      <dgm:t>
        <a:bodyPr/>
        <a:lstStyle/>
        <a:p>
          <a:r>
            <a:rPr lang="ru-RU" dirty="0"/>
            <a:t>4</a:t>
          </a:r>
        </a:p>
      </dgm:t>
    </dgm:pt>
    <dgm:pt modelId="{4DE7CA8F-27E9-4B60-94C6-489E40E26176}" type="parTrans" cxnId="{0D7EA6A4-151A-426A-995F-108982B0B95A}">
      <dgm:prSet/>
      <dgm:spPr/>
      <dgm:t>
        <a:bodyPr/>
        <a:lstStyle/>
        <a:p>
          <a:endParaRPr lang="ru-RU"/>
        </a:p>
      </dgm:t>
    </dgm:pt>
    <dgm:pt modelId="{B0E84BD1-CBE0-4A4F-ABA8-181B6CEB414E}" type="sibTrans" cxnId="{0D7EA6A4-151A-426A-995F-108982B0B95A}">
      <dgm:prSet/>
      <dgm:spPr/>
      <dgm:t>
        <a:bodyPr/>
        <a:lstStyle/>
        <a:p>
          <a:endParaRPr lang="ru-RU"/>
        </a:p>
      </dgm:t>
    </dgm:pt>
    <dgm:pt modelId="{70BCE0B7-2B5C-421D-8115-5FA878CFA74C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Разработаны и внедрены проекты по оказанию телемедицинских услуг, по профилю «кардиология».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dirty="0"/>
        </a:p>
      </dgm:t>
    </dgm:pt>
    <dgm:pt modelId="{C328C4A2-43D2-456B-B0DA-8D548DC319AF}" type="parTrans" cxnId="{518AA177-6B60-4F1E-831E-A01B7833E548}">
      <dgm:prSet/>
      <dgm:spPr/>
      <dgm:t>
        <a:bodyPr/>
        <a:lstStyle/>
        <a:p>
          <a:endParaRPr lang="ru-RU"/>
        </a:p>
      </dgm:t>
    </dgm:pt>
    <dgm:pt modelId="{112BF2C6-D36E-4686-83C8-EB0F170FF00E}" type="sibTrans" cxnId="{518AA177-6B60-4F1E-831E-A01B7833E548}">
      <dgm:prSet/>
      <dgm:spPr/>
      <dgm:t>
        <a:bodyPr/>
        <a:lstStyle/>
        <a:p>
          <a:endParaRPr lang="ru-RU"/>
        </a:p>
      </dgm:t>
    </dgm:pt>
    <dgm:pt modelId="{266409CB-8B12-4F95-9BC1-53EA1E142AC2}">
      <dgm:prSet phldrT="[Текст]"/>
      <dgm:spPr/>
      <dgm:t>
        <a:bodyPr/>
        <a:lstStyle/>
        <a:p>
          <a:r>
            <a:rPr lang="ru-RU" dirty="0"/>
            <a:t>5</a:t>
          </a:r>
        </a:p>
      </dgm:t>
    </dgm:pt>
    <dgm:pt modelId="{B8176357-3D23-411E-AA56-F9F47098A6B8}" type="parTrans" cxnId="{440BB5EA-AEEE-447A-A253-81289EA5127B}">
      <dgm:prSet/>
      <dgm:spPr/>
      <dgm:t>
        <a:bodyPr/>
        <a:lstStyle/>
        <a:p>
          <a:endParaRPr lang="ru-RU"/>
        </a:p>
      </dgm:t>
    </dgm:pt>
    <dgm:pt modelId="{47E3E9A5-0CB7-47A4-A3FC-93867AC5CDB8}" type="sibTrans" cxnId="{440BB5EA-AEEE-447A-A253-81289EA5127B}">
      <dgm:prSet/>
      <dgm:spPr/>
      <dgm:t>
        <a:bodyPr/>
        <a:lstStyle/>
        <a:p>
          <a:endParaRPr lang="ru-RU"/>
        </a:p>
      </dgm:t>
    </dgm:pt>
    <dgm:pt modelId="{F9DDC163-86F7-4F4B-B4C7-E728AC156923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Разработана система «второе мнение», которая помогает специалисту в принятии решения.</a:t>
          </a:r>
          <a:endParaRPr lang="ru-RU" dirty="0"/>
        </a:p>
      </dgm:t>
    </dgm:pt>
    <dgm:pt modelId="{8F472EDE-2F2B-4C5C-AA26-A88EA70F5285}" type="parTrans" cxnId="{0D1F0464-8BED-4241-9A9E-77325B94D3C5}">
      <dgm:prSet/>
      <dgm:spPr/>
      <dgm:t>
        <a:bodyPr/>
        <a:lstStyle/>
        <a:p>
          <a:endParaRPr lang="ru-RU"/>
        </a:p>
      </dgm:t>
    </dgm:pt>
    <dgm:pt modelId="{8CD7C954-8255-496E-96F7-1A5FED9E3C98}" type="sibTrans" cxnId="{0D1F0464-8BED-4241-9A9E-77325B94D3C5}">
      <dgm:prSet/>
      <dgm:spPr/>
      <dgm:t>
        <a:bodyPr/>
        <a:lstStyle/>
        <a:p>
          <a:endParaRPr lang="ru-RU"/>
        </a:p>
      </dgm:t>
    </dgm:pt>
    <dgm:pt modelId="{9BE0B662-2FC9-4282-80F3-EB804F0F3106}" type="pres">
      <dgm:prSet presAssocID="{4BA74F76-F405-495B-B683-806589932190}" presName="linearFlow" presStyleCnt="0">
        <dgm:presLayoutVars>
          <dgm:dir/>
          <dgm:animLvl val="lvl"/>
          <dgm:resizeHandles val="exact"/>
        </dgm:presLayoutVars>
      </dgm:prSet>
      <dgm:spPr/>
    </dgm:pt>
    <dgm:pt modelId="{DB403291-59B3-48F7-8AA4-123F4FFC5BF7}" type="pres">
      <dgm:prSet presAssocID="{B3FF590E-AB68-4A42-8D4C-546F3A068049}" presName="composite" presStyleCnt="0"/>
      <dgm:spPr/>
    </dgm:pt>
    <dgm:pt modelId="{61722973-8EAC-4246-9F01-C977446E000E}" type="pres">
      <dgm:prSet presAssocID="{B3FF590E-AB68-4A42-8D4C-546F3A068049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4420DF42-83A2-46E5-B279-E33DCC87A6F7}" type="pres">
      <dgm:prSet presAssocID="{B3FF590E-AB68-4A42-8D4C-546F3A068049}" presName="descendantText" presStyleLbl="alignAcc1" presStyleIdx="0" presStyleCnt="2">
        <dgm:presLayoutVars>
          <dgm:bulletEnabled val="1"/>
        </dgm:presLayoutVars>
      </dgm:prSet>
      <dgm:spPr/>
    </dgm:pt>
    <dgm:pt modelId="{C1A8BFAF-4B83-4A8F-AB8A-84B72808B2F7}" type="pres">
      <dgm:prSet presAssocID="{B0E84BD1-CBE0-4A4F-ABA8-181B6CEB414E}" presName="sp" presStyleCnt="0"/>
      <dgm:spPr/>
    </dgm:pt>
    <dgm:pt modelId="{061A5891-3E80-4F3B-B4A1-58E180F4BBE1}" type="pres">
      <dgm:prSet presAssocID="{266409CB-8B12-4F95-9BC1-53EA1E142AC2}" presName="composite" presStyleCnt="0"/>
      <dgm:spPr/>
    </dgm:pt>
    <dgm:pt modelId="{AA86ACD5-4815-4B27-B4A2-8B83FD6CD629}" type="pres">
      <dgm:prSet presAssocID="{266409CB-8B12-4F95-9BC1-53EA1E142AC2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E3E22A4A-9F25-4181-9A34-E7E8FA1DCB51}" type="pres">
      <dgm:prSet presAssocID="{266409CB-8B12-4F95-9BC1-53EA1E142AC2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9E0B265F-1173-4AA0-8FA5-18AE4BB69B30}" type="presOf" srcId="{70BCE0B7-2B5C-421D-8115-5FA878CFA74C}" destId="{4420DF42-83A2-46E5-B279-E33DCC87A6F7}" srcOrd="0" destOrd="0" presId="urn:microsoft.com/office/officeart/2005/8/layout/chevron2"/>
    <dgm:cxn modelId="{0D1F0464-8BED-4241-9A9E-77325B94D3C5}" srcId="{266409CB-8B12-4F95-9BC1-53EA1E142AC2}" destId="{F9DDC163-86F7-4F4B-B4C7-E728AC156923}" srcOrd="0" destOrd="0" parTransId="{8F472EDE-2F2B-4C5C-AA26-A88EA70F5285}" sibTransId="{8CD7C954-8255-496E-96F7-1A5FED9E3C98}"/>
    <dgm:cxn modelId="{518AA177-6B60-4F1E-831E-A01B7833E548}" srcId="{B3FF590E-AB68-4A42-8D4C-546F3A068049}" destId="{70BCE0B7-2B5C-421D-8115-5FA878CFA74C}" srcOrd="0" destOrd="0" parTransId="{C328C4A2-43D2-456B-B0DA-8D548DC319AF}" sibTransId="{112BF2C6-D36E-4686-83C8-EB0F170FF00E}"/>
    <dgm:cxn modelId="{517D1B7C-AC9E-46D4-8718-BD3FBD044FB8}" type="presOf" srcId="{4BA74F76-F405-495B-B683-806589932190}" destId="{9BE0B662-2FC9-4282-80F3-EB804F0F3106}" srcOrd="0" destOrd="0" presId="urn:microsoft.com/office/officeart/2005/8/layout/chevron2"/>
    <dgm:cxn modelId="{38989280-C289-44BB-BAB2-CCD096D32A47}" type="presOf" srcId="{266409CB-8B12-4F95-9BC1-53EA1E142AC2}" destId="{AA86ACD5-4815-4B27-B4A2-8B83FD6CD629}" srcOrd="0" destOrd="0" presId="urn:microsoft.com/office/officeart/2005/8/layout/chevron2"/>
    <dgm:cxn modelId="{AD3D6C8D-B8EA-4DF3-AECA-9147BD63CC6E}" type="presOf" srcId="{B3FF590E-AB68-4A42-8D4C-546F3A068049}" destId="{61722973-8EAC-4246-9F01-C977446E000E}" srcOrd="0" destOrd="0" presId="urn:microsoft.com/office/officeart/2005/8/layout/chevron2"/>
    <dgm:cxn modelId="{0D7EA6A4-151A-426A-995F-108982B0B95A}" srcId="{4BA74F76-F405-495B-B683-806589932190}" destId="{B3FF590E-AB68-4A42-8D4C-546F3A068049}" srcOrd="0" destOrd="0" parTransId="{4DE7CA8F-27E9-4B60-94C6-489E40E26176}" sibTransId="{B0E84BD1-CBE0-4A4F-ABA8-181B6CEB414E}"/>
    <dgm:cxn modelId="{07E3E8BF-ED35-4433-AFD2-A513E8EA106F}" type="presOf" srcId="{F9DDC163-86F7-4F4B-B4C7-E728AC156923}" destId="{E3E22A4A-9F25-4181-9A34-E7E8FA1DCB51}" srcOrd="0" destOrd="0" presId="urn:microsoft.com/office/officeart/2005/8/layout/chevron2"/>
    <dgm:cxn modelId="{440BB5EA-AEEE-447A-A253-81289EA5127B}" srcId="{4BA74F76-F405-495B-B683-806589932190}" destId="{266409CB-8B12-4F95-9BC1-53EA1E142AC2}" srcOrd="1" destOrd="0" parTransId="{B8176357-3D23-411E-AA56-F9F47098A6B8}" sibTransId="{47E3E9A5-0CB7-47A4-A3FC-93867AC5CDB8}"/>
    <dgm:cxn modelId="{FD80AA41-0908-4C23-852F-D53387315CD8}" type="presParOf" srcId="{9BE0B662-2FC9-4282-80F3-EB804F0F3106}" destId="{DB403291-59B3-48F7-8AA4-123F4FFC5BF7}" srcOrd="0" destOrd="0" presId="urn:microsoft.com/office/officeart/2005/8/layout/chevron2"/>
    <dgm:cxn modelId="{F5C7BC04-DBCC-4311-8A28-FB4B69585F1B}" type="presParOf" srcId="{DB403291-59B3-48F7-8AA4-123F4FFC5BF7}" destId="{61722973-8EAC-4246-9F01-C977446E000E}" srcOrd="0" destOrd="0" presId="urn:microsoft.com/office/officeart/2005/8/layout/chevron2"/>
    <dgm:cxn modelId="{34FEBF29-998F-4F26-A8C6-AD0330EA3D5F}" type="presParOf" srcId="{DB403291-59B3-48F7-8AA4-123F4FFC5BF7}" destId="{4420DF42-83A2-46E5-B279-E33DCC87A6F7}" srcOrd="1" destOrd="0" presId="urn:microsoft.com/office/officeart/2005/8/layout/chevron2"/>
    <dgm:cxn modelId="{91BDD50B-3065-4FAF-84C0-5ED1400FF496}" type="presParOf" srcId="{9BE0B662-2FC9-4282-80F3-EB804F0F3106}" destId="{C1A8BFAF-4B83-4A8F-AB8A-84B72808B2F7}" srcOrd="1" destOrd="0" presId="urn:microsoft.com/office/officeart/2005/8/layout/chevron2"/>
    <dgm:cxn modelId="{D5340AB6-238F-4D9A-832A-CED2A6D5E36A}" type="presParOf" srcId="{9BE0B662-2FC9-4282-80F3-EB804F0F3106}" destId="{061A5891-3E80-4F3B-B4A1-58E180F4BBE1}" srcOrd="2" destOrd="0" presId="urn:microsoft.com/office/officeart/2005/8/layout/chevron2"/>
    <dgm:cxn modelId="{76E7752E-F4E9-4FF2-AC9D-7DA1B4773B9E}" type="presParOf" srcId="{061A5891-3E80-4F3B-B4A1-58E180F4BBE1}" destId="{AA86ACD5-4815-4B27-B4A2-8B83FD6CD629}" srcOrd="0" destOrd="0" presId="urn:microsoft.com/office/officeart/2005/8/layout/chevron2"/>
    <dgm:cxn modelId="{30892284-F26C-43B3-A2CB-2A706B7F2E26}" type="presParOf" srcId="{061A5891-3E80-4F3B-B4A1-58E180F4BBE1}" destId="{E3E22A4A-9F25-4181-9A34-E7E8FA1DCB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5C9EBF-0733-4FE7-81EA-B9FA8BE4CA2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362337E-F87A-4739-84D3-27EFA08CA223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внедрена система контроля за деятельностью медицинских организаций региона по оказанию медицинской помощи . Система позволяет оперативно выявлять дефекты на всех этапах оказания медицинской помощи , осуществлять анализ всех случаев нарушения установленных требований, проводить обучение и прочие корректирующие мероприятия;</a:t>
          </a:r>
        </a:p>
      </dgm:t>
    </dgm:pt>
    <dgm:pt modelId="{94A31CAA-FCAD-429B-9909-0B901E587323}" type="parTrans" cxnId="{E0270853-A8C9-4F58-9B8E-A347170ACD54}">
      <dgm:prSet/>
      <dgm:spPr/>
      <dgm:t>
        <a:bodyPr/>
        <a:lstStyle/>
        <a:p>
          <a:endParaRPr lang="ru-RU"/>
        </a:p>
      </dgm:t>
    </dgm:pt>
    <dgm:pt modelId="{E7E8ECA6-7D90-4C43-99EB-F978C68EB5EA}" type="sibTrans" cxnId="{E0270853-A8C9-4F58-9B8E-A347170ACD54}">
      <dgm:prSet/>
      <dgm:spPr/>
      <dgm:t>
        <a:bodyPr/>
        <a:lstStyle/>
        <a:p>
          <a:endParaRPr lang="ru-RU"/>
        </a:p>
      </dgm:t>
    </dgm:pt>
    <dgm:pt modelId="{08A2EF50-A141-4C76-81B4-CB0EE91F93AF}">
      <dgm:prSet/>
      <dgm:spPr/>
      <dgm:t>
        <a:bodyPr/>
        <a:lstStyle/>
        <a:p>
          <a:r>
            <a: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внедрена система управления ССР (скрининга) у здорового населения региона. Система включает контроль и наблюдение за основными факторами ССР. Система позволяет своевременно выявить пациентов группы риска, дать им своевременные рекомендации, а также организовать своевременное наблюдение у врача-терапевта и кардиолога по месту жительства;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22E4D5-94A0-46DB-B743-AB9CACA7479A}" type="parTrans" cxnId="{15B12F94-51E7-4CD1-A41D-922F07C4A9BE}">
      <dgm:prSet/>
      <dgm:spPr/>
      <dgm:t>
        <a:bodyPr/>
        <a:lstStyle/>
        <a:p>
          <a:endParaRPr lang="ru-RU"/>
        </a:p>
      </dgm:t>
    </dgm:pt>
    <dgm:pt modelId="{85918349-A498-408F-8159-42B6DE1E03CE}" type="sibTrans" cxnId="{15B12F94-51E7-4CD1-A41D-922F07C4A9BE}">
      <dgm:prSet/>
      <dgm:spPr/>
      <dgm:t>
        <a:bodyPr/>
        <a:lstStyle/>
        <a:p>
          <a:endParaRPr lang="ru-RU"/>
        </a:p>
      </dgm:t>
    </dgm:pt>
    <dgm:pt modelId="{58FD769D-6A72-4689-BAF4-19FE0CBEC0AA}">
      <dgm:prSet/>
      <dgm:spPr/>
      <dgm:t>
        <a:bodyPr/>
        <a:lstStyle/>
        <a:p>
          <a:r>
            <a: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созданы регистры пациентов с ССЗ. Регистры позволяют контролировать пациентов избегая прогрессирования и рецидива заболевания.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57DB9B-A1EF-46F9-9229-CEB0675BD959}" type="parTrans" cxnId="{032A2FF1-82AB-459D-BA3F-6C7A8AB96B83}">
      <dgm:prSet/>
      <dgm:spPr/>
      <dgm:t>
        <a:bodyPr/>
        <a:lstStyle/>
        <a:p>
          <a:endParaRPr lang="ru-RU"/>
        </a:p>
      </dgm:t>
    </dgm:pt>
    <dgm:pt modelId="{C0724891-989D-4B46-AF6A-6A36E5562F0B}" type="sibTrans" cxnId="{032A2FF1-82AB-459D-BA3F-6C7A8AB96B83}">
      <dgm:prSet/>
      <dgm:spPr/>
      <dgm:t>
        <a:bodyPr/>
        <a:lstStyle/>
        <a:p>
          <a:endParaRPr lang="ru-RU"/>
        </a:p>
      </dgm:t>
    </dgm:pt>
    <dgm:pt modelId="{8F1AD6DC-5CAF-405F-AD1F-0860D9CA5E63}" type="pres">
      <dgm:prSet presAssocID="{CC5C9EBF-0733-4FE7-81EA-B9FA8BE4CA2F}" presName="compositeShape" presStyleCnt="0">
        <dgm:presLayoutVars>
          <dgm:dir/>
          <dgm:resizeHandles/>
        </dgm:presLayoutVars>
      </dgm:prSet>
      <dgm:spPr/>
    </dgm:pt>
    <dgm:pt modelId="{8E509ABA-EC00-4A56-876D-894D6117D8AC}" type="pres">
      <dgm:prSet presAssocID="{CC5C9EBF-0733-4FE7-81EA-B9FA8BE4CA2F}" presName="pyramid" presStyleLbl="node1" presStyleIdx="0" presStyleCnt="1" custLinFactNeighborX="-49248" custLinFactNeighborY="-1772"/>
      <dgm:spPr>
        <a:solidFill>
          <a:srgbClr val="E9E937"/>
        </a:solidFill>
      </dgm:spPr>
    </dgm:pt>
    <dgm:pt modelId="{12A28454-544F-4261-B58A-328D76431DFF}" type="pres">
      <dgm:prSet presAssocID="{CC5C9EBF-0733-4FE7-81EA-B9FA8BE4CA2F}" presName="theList" presStyleCnt="0"/>
      <dgm:spPr/>
    </dgm:pt>
    <dgm:pt modelId="{55DFB248-FCB0-4363-BDCF-168117FD885A}" type="pres">
      <dgm:prSet presAssocID="{B362337E-F87A-4739-84D3-27EFA08CA223}" presName="aNode" presStyleLbl="fgAcc1" presStyleIdx="0" presStyleCnt="3" custScaleX="247274">
        <dgm:presLayoutVars>
          <dgm:bulletEnabled val="1"/>
        </dgm:presLayoutVars>
      </dgm:prSet>
      <dgm:spPr/>
    </dgm:pt>
    <dgm:pt modelId="{D646B65B-6EB0-42C0-BB03-7FEC8A7B1344}" type="pres">
      <dgm:prSet presAssocID="{B362337E-F87A-4739-84D3-27EFA08CA223}" presName="aSpace" presStyleCnt="0"/>
      <dgm:spPr/>
    </dgm:pt>
    <dgm:pt modelId="{EE9BA629-078B-4227-B4B9-AF294B6CD8C7}" type="pres">
      <dgm:prSet presAssocID="{08A2EF50-A141-4C76-81B4-CB0EE91F93AF}" presName="aNode" presStyleLbl="fgAcc1" presStyleIdx="1" presStyleCnt="3" custScaleX="197089">
        <dgm:presLayoutVars>
          <dgm:bulletEnabled val="1"/>
        </dgm:presLayoutVars>
      </dgm:prSet>
      <dgm:spPr/>
    </dgm:pt>
    <dgm:pt modelId="{DFBD7B9C-9CE7-4028-96F9-4C209F133EE4}" type="pres">
      <dgm:prSet presAssocID="{08A2EF50-A141-4C76-81B4-CB0EE91F93AF}" presName="aSpace" presStyleCnt="0"/>
      <dgm:spPr/>
    </dgm:pt>
    <dgm:pt modelId="{F7882688-DADC-4673-9B9E-8C697B4B402C}" type="pres">
      <dgm:prSet presAssocID="{58FD769D-6A72-4689-BAF4-19FE0CBEC0AA}" presName="aNode" presStyleLbl="fgAcc1" presStyleIdx="2" presStyleCnt="3" custScaleX="120763">
        <dgm:presLayoutVars>
          <dgm:bulletEnabled val="1"/>
        </dgm:presLayoutVars>
      </dgm:prSet>
      <dgm:spPr/>
    </dgm:pt>
    <dgm:pt modelId="{DC0252E2-77F9-4A42-890F-BCD2FE6B2142}" type="pres">
      <dgm:prSet presAssocID="{58FD769D-6A72-4689-BAF4-19FE0CBEC0AA}" presName="aSpace" presStyleCnt="0"/>
      <dgm:spPr/>
    </dgm:pt>
  </dgm:ptLst>
  <dgm:cxnLst>
    <dgm:cxn modelId="{A3502D13-D09A-4FF4-827D-36AA654B98DA}" type="presOf" srcId="{58FD769D-6A72-4689-BAF4-19FE0CBEC0AA}" destId="{F7882688-DADC-4673-9B9E-8C697B4B402C}" srcOrd="0" destOrd="0" presId="urn:microsoft.com/office/officeart/2005/8/layout/pyramid2"/>
    <dgm:cxn modelId="{E79C9615-009F-467A-98DD-F017D47CE333}" type="presOf" srcId="{CC5C9EBF-0733-4FE7-81EA-B9FA8BE4CA2F}" destId="{8F1AD6DC-5CAF-405F-AD1F-0860D9CA5E63}" srcOrd="0" destOrd="0" presId="urn:microsoft.com/office/officeart/2005/8/layout/pyramid2"/>
    <dgm:cxn modelId="{E0270853-A8C9-4F58-9B8E-A347170ACD54}" srcId="{CC5C9EBF-0733-4FE7-81EA-B9FA8BE4CA2F}" destId="{B362337E-F87A-4739-84D3-27EFA08CA223}" srcOrd="0" destOrd="0" parTransId="{94A31CAA-FCAD-429B-9909-0B901E587323}" sibTransId="{E7E8ECA6-7D90-4C43-99EB-F978C68EB5EA}"/>
    <dgm:cxn modelId="{15B12F94-51E7-4CD1-A41D-922F07C4A9BE}" srcId="{CC5C9EBF-0733-4FE7-81EA-B9FA8BE4CA2F}" destId="{08A2EF50-A141-4C76-81B4-CB0EE91F93AF}" srcOrd="1" destOrd="0" parTransId="{AD22E4D5-94A0-46DB-B743-AB9CACA7479A}" sibTransId="{85918349-A498-408F-8159-42B6DE1E03CE}"/>
    <dgm:cxn modelId="{4A227EBF-22C9-4BE9-821A-BC178ED7BB79}" type="presOf" srcId="{B362337E-F87A-4739-84D3-27EFA08CA223}" destId="{55DFB248-FCB0-4363-BDCF-168117FD885A}" srcOrd="0" destOrd="0" presId="urn:microsoft.com/office/officeart/2005/8/layout/pyramid2"/>
    <dgm:cxn modelId="{9AD270D5-C3BD-4871-B0EC-FDDAF38D909E}" type="presOf" srcId="{08A2EF50-A141-4C76-81B4-CB0EE91F93AF}" destId="{EE9BA629-078B-4227-B4B9-AF294B6CD8C7}" srcOrd="0" destOrd="0" presId="urn:microsoft.com/office/officeart/2005/8/layout/pyramid2"/>
    <dgm:cxn modelId="{032A2FF1-82AB-459D-BA3F-6C7A8AB96B83}" srcId="{CC5C9EBF-0733-4FE7-81EA-B9FA8BE4CA2F}" destId="{58FD769D-6A72-4689-BAF4-19FE0CBEC0AA}" srcOrd="2" destOrd="0" parTransId="{E657DB9B-A1EF-46F9-9229-CEB0675BD959}" sibTransId="{C0724891-989D-4B46-AF6A-6A36E5562F0B}"/>
    <dgm:cxn modelId="{455657F2-4122-4F24-BE89-F94667D5EA91}" type="presParOf" srcId="{8F1AD6DC-5CAF-405F-AD1F-0860D9CA5E63}" destId="{8E509ABA-EC00-4A56-876D-894D6117D8AC}" srcOrd="0" destOrd="0" presId="urn:microsoft.com/office/officeart/2005/8/layout/pyramid2"/>
    <dgm:cxn modelId="{7FF9931F-4E90-4422-9862-CA7487D1249E}" type="presParOf" srcId="{8F1AD6DC-5CAF-405F-AD1F-0860D9CA5E63}" destId="{12A28454-544F-4261-B58A-328D76431DFF}" srcOrd="1" destOrd="0" presId="urn:microsoft.com/office/officeart/2005/8/layout/pyramid2"/>
    <dgm:cxn modelId="{C5B1A62B-F9D9-42FD-B2B8-44695C04B673}" type="presParOf" srcId="{12A28454-544F-4261-B58A-328D76431DFF}" destId="{55DFB248-FCB0-4363-BDCF-168117FD885A}" srcOrd="0" destOrd="0" presId="urn:microsoft.com/office/officeart/2005/8/layout/pyramid2"/>
    <dgm:cxn modelId="{FC2B3FA8-DC7D-481A-89D6-A659C144691E}" type="presParOf" srcId="{12A28454-544F-4261-B58A-328D76431DFF}" destId="{D646B65B-6EB0-42C0-BB03-7FEC8A7B1344}" srcOrd="1" destOrd="0" presId="urn:microsoft.com/office/officeart/2005/8/layout/pyramid2"/>
    <dgm:cxn modelId="{4674F7C2-52CC-49BB-957B-DAD1F1455D53}" type="presParOf" srcId="{12A28454-544F-4261-B58A-328D76431DFF}" destId="{EE9BA629-078B-4227-B4B9-AF294B6CD8C7}" srcOrd="2" destOrd="0" presId="urn:microsoft.com/office/officeart/2005/8/layout/pyramid2"/>
    <dgm:cxn modelId="{A55FBB5A-6269-4C22-A6F9-21CEB15E2ED7}" type="presParOf" srcId="{12A28454-544F-4261-B58A-328D76431DFF}" destId="{DFBD7B9C-9CE7-4028-96F9-4C209F133EE4}" srcOrd="3" destOrd="0" presId="urn:microsoft.com/office/officeart/2005/8/layout/pyramid2"/>
    <dgm:cxn modelId="{D6ADD6D1-DC33-4CF1-8926-B0098738BEE1}" type="presParOf" srcId="{12A28454-544F-4261-B58A-328D76431DFF}" destId="{F7882688-DADC-4673-9B9E-8C697B4B402C}" srcOrd="4" destOrd="0" presId="urn:microsoft.com/office/officeart/2005/8/layout/pyramid2"/>
    <dgm:cxn modelId="{A2DA40DC-2514-40E4-A55E-40C59A87C0A9}" type="presParOf" srcId="{12A28454-544F-4261-B58A-328D76431DFF}" destId="{DC0252E2-77F9-4A42-890F-BCD2FE6B214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7916B7-88AB-440B-B873-732762812FA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08112A-54CB-4BD4-A386-83CDBBF443F9}">
      <dgm:prSet custT="1"/>
      <dgm:spPr>
        <a:solidFill>
          <a:srgbClr val="FAFA7A"/>
        </a:solidFill>
      </dgm:spPr>
      <dgm:t>
        <a:bodyPr/>
        <a:lstStyle/>
        <a:p>
          <a:r>
            <a: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Расширены возможности консультативной помощи. Каждый медицинский работник имеющий дело с пациентом (например, фельдшер скорой помощи, участковый терапевт и др.) может направить заявку на консультацию к наиболее компетентному специалисту (с прикреплением имеющихся документов и информации по пациенту, например протоколов исследований). И получить оперативную консультацию с использованием телемедицинских технологий с рекомендациями по тактике лечения пациента и его маршрутизации;</a:t>
          </a:r>
        </a:p>
      </dgm:t>
    </dgm:pt>
    <dgm:pt modelId="{3108C8D6-EF22-4194-B2DE-E8CAFDBA5B51}" type="parTrans" cxnId="{DBD43079-D6A3-4E0E-9EDA-0EAB8DCE1B88}">
      <dgm:prSet/>
      <dgm:spPr/>
      <dgm:t>
        <a:bodyPr/>
        <a:lstStyle/>
        <a:p>
          <a:endParaRPr lang="ru-RU"/>
        </a:p>
      </dgm:t>
    </dgm:pt>
    <dgm:pt modelId="{93889250-C6BF-4B13-B026-C390A6674EC7}" type="sibTrans" cxnId="{DBD43079-D6A3-4E0E-9EDA-0EAB8DCE1B88}">
      <dgm:prSet/>
      <dgm:spPr/>
      <dgm:t>
        <a:bodyPr/>
        <a:lstStyle/>
        <a:p>
          <a:endParaRPr lang="ru-RU"/>
        </a:p>
      </dgm:t>
    </dgm:pt>
    <dgm:pt modelId="{C5FB5C3A-A1DD-4415-8F70-B66B092FBEDE}">
      <dgm:prSet custT="1"/>
      <dgm:spPr>
        <a:solidFill>
          <a:srgbClr val="E2C3F3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внедрена система "Светофор", в рамках которой специалистами РЛЦ осуществляется распределение потоков пациентов между региональными сосудистыми центрами по факту свободной операционной. Это значительно сократило сроки ожидания пациентов от поступления в стационар до проведения хирургического вмешательства;</a:t>
          </a:r>
        </a:p>
      </dgm:t>
    </dgm:pt>
    <dgm:pt modelId="{83161BA4-1967-4A2C-8957-21844ECB1C9D}" type="parTrans" cxnId="{70375A0F-F6B6-48E1-9CE5-AA40C33CC4CA}">
      <dgm:prSet/>
      <dgm:spPr/>
      <dgm:t>
        <a:bodyPr/>
        <a:lstStyle/>
        <a:p>
          <a:endParaRPr lang="ru-RU"/>
        </a:p>
      </dgm:t>
    </dgm:pt>
    <dgm:pt modelId="{7692D244-CA04-4639-B4FF-2D2324813F12}" type="sibTrans" cxnId="{70375A0F-F6B6-48E1-9CE5-AA40C33CC4CA}">
      <dgm:prSet/>
      <dgm:spPr/>
      <dgm:t>
        <a:bodyPr/>
        <a:lstStyle/>
        <a:p>
          <a:endParaRPr lang="ru-RU"/>
        </a:p>
      </dgm:t>
    </dgm:pt>
    <dgm:pt modelId="{C3116906-C336-452F-8C15-A2A3E2CCFF22}" type="pres">
      <dgm:prSet presAssocID="{597916B7-88AB-440B-B873-732762812FA7}" presName="Name0" presStyleCnt="0">
        <dgm:presLayoutVars>
          <dgm:chMax val="7"/>
          <dgm:chPref val="7"/>
          <dgm:dir/>
        </dgm:presLayoutVars>
      </dgm:prSet>
      <dgm:spPr/>
    </dgm:pt>
    <dgm:pt modelId="{0C6BDEA9-0ECC-4177-9D01-C05C51CA33D4}" type="pres">
      <dgm:prSet presAssocID="{597916B7-88AB-440B-B873-732762812FA7}" presName="Name1" presStyleCnt="0"/>
      <dgm:spPr/>
    </dgm:pt>
    <dgm:pt modelId="{3AC0B346-6083-4606-A612-51D616F20815}" type="pres">
      <dgm:prSet presAssocID="{597916B7-88AB-440B-B873-732762812FA7}" presName="cycle" presStyleCnt="0"/>
      <dgm:spPr/>
    </dgm:pt>
    <dgm:pt modelId="{4853CE00-0F6C-4C81-BC39-B9D93E6EFC6E}" type="pres">
      <dgm:prSet presAssocID="{597916B7-88AB-440B-B873-732762812FA7}" presName="srcNode" presStyleLbl="node1" presStyleIdx="0" presStyleCnt="2"/>
      <dgm:spPr/>
    </dgm:pt>
    <dgm:pt modelId="{A3C530E3-CD8D-4ACE-B361-9DBD5F4A02C3}" type="pres">
      <dgm:prSet presAssocID="{597916B7-88AB-440B-B873-732762812FA7}" presName="conn" presStyleLbl="parChTrans1D2" presStyleIdx="0" presStyleCnt="1"/>
      <dgm:spPr/>
    </dgm:pt>
    <dgm:pt modelId="{7ECB35B7-E549-4A2E-B70C-BFBEC4CE6037}" type="pres">
      <dgm:prSet presAssocID="{597916B7-88AB-440B-B873-732762812FA7}" presName="extraNode" presStyleLbl="node1" presStyleIdx="0" presStyleCnt="2"/>
      <dgm:spPr/>
    </dgm:pt>
    <dgm:pt modelId="{4C1D603F-1BB2-40F6-A3EB-9E8B7ED787B7}" type="pres">
      <dgm:prSet presAssocID="{597916B7-88AB-440B-B873-732762812FA7}" presName="dstNode" presStyleLbl="node1" presStyleIdx="0" presStyleCnt="2"/>
      <dgm:spPr/>
    </dgm:pt>
    <dgm:pt modelId="{55DA3FFD-9865-426C-80E2-E80D54EB8D4C}" type="pres">
      <dgm:prSet presAssocID="{D808112A-54CB-4BD4-A386-83CDBBF443F9}" presName="text_1" presStyleLbl="node1" presStyleIdx="0" presStyleCnt="2" custScaleY="123491" custLinFactNeighborX="271" custLinFactNeighborY="1331">
        <dgm:presLayoutVars>
          <dgm:bulletEnabled val="1"/>
        </dgm:presLayoutVars>
      </dgm:prSet>
      <dgm:spPr/>
    </dgm:pt>
    <dgm:pt modelId="{37FA5581-FD86-47BD-9612-44824012FA79}" type="pres">
      <dgm:prSet presAssocID="{D808112A-54CB-4BD4-A386-83CDBBF443F9}" presName="accent_1" presStyleCnt="0"/>
      <dgm:spPr/>
    </dgm:pt>
    <dgm:pt modelId="{D2543757-FA21-4971-9BF5-7FF7BC219855}" type="pres">
      <dgm:prSet presAssocID="{D808112A-54CB-4BD4-A386-83CDBBF443F9}" presName="accentRepeatNode" presStyleLbl="solidFgAcc1" presStyleIdx="0" presStyleCnt="2"/>
      <dgm:spPr/>
    </dgm:pt>
    <dgm:pt modelId="{CEEA19C4-16B2-4798-9285-D2AF774A8AF0}" type="pres">
      <dgm:prSet presAssocID="{C5FB5C3A-A1DD-4415-8F70-B66B092FBEDE}" presName="text_2" presStyleLbl="node1" presStyleIdx="1" presStyleCnt="2">
        <dgm:presLayoutVars>
          <dgm:bulletEnabled val="1"/>
        </dgm:presLayoutVars>
      </dgm:prSet>
      <dgm:spPr/>
    </dgm:pt>
    <dgm:pt modelId="{C5A748D4-7CBC-4B48-91C3-A44D8FD802A2}" type="pres">
      <dgm:prSet presAssocID="{C5FB5C3A-A1DD-4415-8F70-B66B092FBEDE}" presName="accent_2" presStyleCnt="0"/>
      <dgm:spPr/>
    </dgm:pt>
    <dgm:pt modelId="{A6ED398B-32EB-45DF-B693-75359970AF3B}" type="pres">
      <dgm:prSet presAssocID="{C5FB5C3A-A1DD-4415-8F70-B66B092FBEDE}" presName="accentRepeatNode" presStyleLbl="solidFgAcc1" presStyleIdx="1" presStyleCnt="2"/>
      <dgm:spPr/>
    </dgm:pt>
  </dgm:ptLst>
  <dgm:cxnLst>
    <dgm:cxn modelId="{70375A0F-F6B6-48E1-9CE5-AA40C33CC4CA}" srcId="{597916B7-88AB-440B-B873-732762812FA7}" destId="{C5FB5C3A-A1DD-4415-8F70-B66B092FBEDE}" srcOrd="1" destOrd="0" parTransId="{83161BA4-1967-4A2C-8957-21844ECB1C9D}" sibTransId="{7692D244-CA04-4639-B4FF-2D2324813F12}"/>
    <dgm:cxn modelId="{70482441-6FC9-4F21-9457-64FFC10748FB}" type="presOf" srcId="{597916B7-88AB-440B-B873-732762812FA7}" destId="{C3116906-C336-452F-8C15-A2A3E2CCFF22}" srcOrd="0" destOrd="0" presId="urn:microsoft.com/office/officeart/2008/layout/VerticalCurvedList"/>
    <dgm:cxn modelId="{3CC65D64-6E8E-40CA-A63B-CBB3BB266443}" type="presOf" srcId="{D808112A-54CB-4BD4-A386-83CDBBF443F9}" destId="{55DA3FFD-9865-426C-80E2-E80D54EB8D4C}" srcOrd="0" destOrd="0" presId="urn:microsoft.com/office/officeart/2008/layout/VerticalCurvedList"/>
    <dgm:cxn modelId="{5612F673-A1FA-4AA0-B7F6-7322C3106EBD}" type="presOf" srcId="{93889250-C6BF-4B13-B026-C390A6674EC7}" destId="{A3C530E3-CD8D-4ACE-B361-9DBD5F4A02C3}" srcOrd="0" destOrd="0" presId="urn:microsoft.com/office/officeart/2008/layout/VerticalCurvedList"/>
    <dgm:cxn modelId="{DBD43079-D6A3-4E0E-9EDA-0EAB8DCE1B88}" srcId="{597916B7-88AB-440B-B873-732762812FA7}" destId="{D808112A-54CB-4BD4-A386-83CDBBF443F9}" srcOrd="0" destOrd="0" parTransId="{3108C8D6-EF22-4194-B2DE-E8CAFDBA5B51}" sibTransId="{93889250-C6BF-4B13-B026-C390A6674EC7}"/>
    <dgm:cxn modelId="{32A2449D-A706-43C0-9DA4-48536231D253}" type="presOf" srcId="{C5FB5C3A-A1DD-4415-8F70-B66B092FBEDE}" destId="{CEEA19C4-16B2-4798-9285-D2AF774A8AF0}" srcOrd="0" destOrd="0" presId="urn:microsoft.com/office/officeart/2008/layout/VerticalCurvedList"/>
    <dgm:cxn modelId="{6FC414A7-F30D-49A1-B952-5467C5B04F8B}" type="presParOf" srcId="{C3116906-C336-452F-8C15-A2A3E2CCFF22}" destId="{0C6BDEA9-0ECC-4177-9D01-C05C51CA33D4}" srcOrd="0" destOrd="0" presId="urn:microsoft.com/office/officeart/2008/layout/VerticalCurvedList"/>
    <dgm:cxn modelId="{1BF69B8A-E07A-4D73-9A1C-48701E51A6CB}" type="presParOf" srcId="{0C6BDEA9-0ECC-4177-9D01-C05C51CA33D4}" destId="{3AC0B346-6083-4606-A612-51D616F20815}" srcOrd="0" destOrd="0" presId="urn:microsoft.com/office/officeart/2008/layout/VerticalCurvedList"/>
    <dgm:cxn modelId="{37BF0A8D-663B-4D38-B024-F741CF6FFA96}" type="presParOf" srcId="{3AC0B346-6083-4606-A612-51D616F20815}" destId="{4853CE00-0F6C-4C81-BC39-B9D93E6EFC6E}" srcOrd="0" destOrd="0" presId="urn:microsoft.com/office/officeart/2008/layout/VerticalCurvedList"/>
    <dgm:cxn modelId="{608EC0D2-DC1B-417A-8118-142F51A1C1B2}" type="presParOf" srcId="{3AC0B346-6083-4606-A612-51D616F20815}" destId="{A3C530E3-CD8D-4ACE-B361-9DBD5F4A02C3}" srcOrd="1" destOrd="0" presId="urn:microsoft.com/office/officeart/2008/layout/VerticalCurvedList"/>
    <dgm:cxn modelId="{5418BF8F-2D6A-42E7-AF23-770560C23971}" type="presParOf" srcId="{3AC0B346-6083-4606-A612-51D616F20815}" destId="{7ECB35B7-E549-4A2E-B70C-BFBEC4CE6037}" srcOrd="2" destOrd="0" presId="urn:microsoft.com/office/officeart/2008/layout/VerticalCurvedList"/>
    <dgm:cxn modelId="{6BBA1B66-82E3-46F0-9AB6-CD0B6C325A7D}" type="presParOf" srcId="{3AC0B346-6083-4606-A612-51D616F20815}" destId="{4C1D603F-1BB2-40F6-A3EB-9E8B7ED787B7}" srcOrd="3" destOrd="0" presId="urn:microsoft.com/office/officeart/2008/layout/VerticalCurvedList"/>
    <dgm:cxn modelId="{679F85D5-ED4D-4E3C-8125-B4854B12E9B3}" type="presParOf" srcId="{0C6BDEA9-0ECC-4177-9D01-C05C51CA33D4}" destId="{55DA3FFD-9865-426C-80E2-E80D54EB8D4C}" srcOrd="1" destOrd="0" presId="urn:microsoft.com/office/officeart/2008/layout/VerticalCurvedList"/>
    <dgm:cxn modelId="{3F8403A3-9B5F-44DF-A28A-B6349AD6DDD2}" type="presParOf" srcId="{0C6BDEA9-0ECC-4177-9D01-C05C51CA33D4}" destId="{37FA5581-FD86-47BD-9612-44824012FA79}" srcOrd="2" destOrd="0" presId="urn:microsoft.com/office/officeart/2008/layout/VerticalCurvedList"/>
    <dgm:cxn modelId="{884FDF3B-98CD-45A5-8E06-96303A1D9EEF}" type="presParOf" srcId="{37FA5581-FD86-47BD-9612-44824012FA79}" destId="{D2543757-FA21-4971-9BF5-7FF7BC219855}" srcOrd="0" destOrd="0" presId="urn:microsoft.com/office/officeart/2008/layout/VerticalCurvedList"/>
    <dgm:cxn modelId="{0CCE5537-5087-41D5-8AAB-87B3078DE69C}" type="presParOf" srcId="{0C6BDEA9-0ECC-4177-9D01-C05C51CA33D4}" destId="{CEEA19C4-16B2-4798-9285-D2AF774A8AF0}" srcOrd="3" destOrd="0" presId="urn:microsoft.com/office/officeart/2008/layout/VerticalCurvedList"/>
    <dgm:cxn modelId="{7AF32570-81A0-493F-B54C-D48779EA5F06}" type="presParOf" srcId="{0C6BDEA9-0ECC-4177-9D01-C05C51CA33D4}" destId="{C5A748D4-7CBC-4B48-91C3-A44D8FD802A2}" srcOrd="4" destOrd="0" presId="urn:microsoft.com/office/officeart/2008/layout/VerticalCurvedList"/>
    <dgm:cxn modelId="{E609C5C3-BC2A-4CBF-A630-74EDC3CA713F}" type="presParOf" srcId="{C5A748D4-7CBC-4B48-91C3-A44D8FD802A2}" destId="{A6ED398B-32EB-45DF-B693-75359970AF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E80D24-C3AF-45DE-8166-7A770DF2D256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D144072-9B75-4189-BDCC-57955A076256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Облако РМИАС</a:t>
          </a:r>
        </a:p>
      </dgm:t>
    </dgm:pt>
    <dgm:pt modelId="{FE1142E8-F55E-4991-B026-9732F2A70143}" type="parTrans" cxnId="{A4014422-DF1A-4831-9ADF-112F222087B7}">
      <dgm:prSet/>
      <dgm:spPr/>
      <dgm:t>
        <a:bodyPr/>
        <a:lstStyle/>
        <a:p>
          <a:endParaRPr lang="ru-RU"/>
        </a:p>
      </dgm:t>
    </dgm:pt>
    <dgm:pt modelId="{C1E2CC59-BD90-43B4-91FE-635608DB2D22}" type="sibTrans" cxnId="{A4014422-DF1A-4831-9ADF-112F222087B7}">
      <dgm:prSet/>
      <dgm:spPr/>
      <dgm:t>
        <a:bodyPr/>
        <a:lstStyle/>
        <a:p>
          <a:endParaRPr lang="ru-RU"/>
        </a:p>
      </dgm:t>
    </dgm:pt>
    <dgm:pt modelId="{B55D5C2A-B4AE-4FEB-9914-D2AE3EB57AE2}">
      <dgm:prSet phldrT="[Текст]"/>
      <dgm:spPr/>
      <dgm:t>
        <a:bodyPr/>
        <a:lstStyle/>
        <a:p>
          <a:r>
            <a:rPr lang="ru-RU" dirty="0"/>
            <a:t>ФК «Стационар»</a:t>
          </a:r>
        </a:p>
      </dgm:t>
    </dgm:pt>
    <dgm:pt modelId="{FC4B3525-3B39-41C2-B683-AFB1F2AA37EC}" type="parTrans" cxnId="{5FB94F60-2F06-46A1-8AF5-ECB85E49D7AB}">
      <dgm:prSet/>
      <dgm:spPr/>
      <dgm:t>
        <a:bodyPr/>
        <a:lstStyle/>
        <a:p>
          <a:endParaRPr lang="ru-RU"/>
        </a:p>
      </dgm:t>
    </dgm:pt>
    <dgm:pt modelId="{A2958747-89A7-4A79-9C2C-F1B2DD510874}" type="sibTrans" cxnId="{5FB94F60-2F06-46A1-8AF5-ECB85E49D7AB}">
      <dgm:prSet/>
      <dgm:spPr/>
      <dgm:t>
        <a:bodyPr/>
        <a:lstStyle/>
        <a:p>
          <a:endParaRPr lang="ru-RU"/>
        </a:p>
      </dgm:t>
    </dgm:pt>
    <dgm:pt modelId="{E9DB8CA3-133D-40B8-AA2D-A431927B6985}">
      <dgm:prSet phldrT="[Текст]"/>
      <dgm:spPr/>
      <dgm:t>
        <a:bodyPr/>
        <a:lstStyle/>
        <a:p>
          <a:r>
            <a:rPr lang="ru-RU" dirty="0"/>
            <a:t>ФК «Лабораторная информационная система»</a:t>
          </a:r>
        </a:p>
      </dgm:t>
    </dgm:pt>
    <dgm:pt modelId="{53AD4F12-6268-4B99-96A5-A65AA9EA94BC}" type="parTrans" cxnId="{1E1D7FB7-9CA1-4D42-9AF3-1328827A7E09}">
      <dgm:prSet/>
      <dgm:spPr/>
      <dgm:t>
        <a:bodyPr/>
        <a:lstStyle/>
        <a:p>
          <a:endParaRPr lang="ru-RU"/>
        </a:p>
      </dgm:t>
    </dgm:pt>
    <dgm:pt modelId="{4A82FDEA-21A0-4203-A856-81AD5BD86CCC}" type="sibTrans" cxnId="{1E1D7FB7-9CA1-4D42-9AF3-1328827A7E09}">
      <dgm:prSet/>
      <dgm:spPr/>
      <dgm:t>
        <a:bodyPr/>
        <a:lstStyle/>
        <a:p>
          <a:endParaRPr lang="ru-RU"/>
        </a:p>
      </dgm:t>
    </dgm:pt>
    <dgm:pt modelId="{8D16E050-86C9-4AE6-9BC9-ADE4E21E4FB8}">
      <dgm:prSet phldrT="[Текст]"/>
      <dgm:spPr/>
      <dgm:t>
        <a:bodyPr/>
        <a:lstStyle/>
        <a:p>
          <a:r>
            <a:rPr lang="ru-RU" dirty="0"/>
            <a:t>ФК «Поликлиника»</a:t>
          </a:r>
        </a:p>
      </dgm:t>
    </dgm:pt>
    <dgm:pt modelId="{F0740902-8715-429C-BF22-12D1A22DC10F}" type="parTrans" cxnId="{9EBCDBD4-2CE4-4D41-AAD6-E14C17D57CF2}">
      <dgm:prSet/>
      <dgm:spPr/>
      <dgm:t>
        <a:bodyPr/>
        <a:lstStyle/>
        <a:p>
          <a:endParaRPr lang="ru-RU"/>
        </a:p>
      </dgm:t>
    </dgm:pt>
    <dgm:pt modelId="{03D73961-4E1F-4B43-B654-55527F1C750E}" type="sibTrans" cxnId="{9EBCDBD4-2CE4-4D41-AAD6-E14C17D57CF2}">
      <dgm:prSet/>
      <dgm:spPr/>
      <dgm:t>
        <a:bodyPr/>
        <a:lstStyle/>
        <a:p>
          <a:endParaRPr lang="ru-RU"/>
        </a:p>
      </dgm:t>
    </dgm:pt>
    <dgm:pt modelId="{331AF62B-D5A7-4A01-BA96-DEAC870C1554}">
      <dgm:prSet phldrT="[Текст]"/>
      <dgm:spPr/>
      <dgm:t>
        <a:bodyPr/>
        <a:lstStyle/>
        <a:p>
          <a:r>
            <a:rPr lang="ru-RU" dirty="0"/>
            <a:t>ФК «Электронная медицинская карта» </a:t>
          </a:r>
        </a:p>
      </dgm:t>
    </dgm:pt>
    <dgm:pt modelId="{F77B2A1C-1D8A-4D8D-A12D-770B0C6CD36F}" type="parTrans" cxnId="{D6A6EEA4-A561-4874-857C-6CE309C2D961}">
      <dgm:prSet/>
      <dgm:spPr/>
      <dgm:t>
        <a:bodyPr/>
        <a:lstStyle/>
        <a:p>
          <a:endParaRPr lang="ru-RU"/>
        </a:p>
      </dgm:t>
    </dgm:pt>
    <dgm:pt modelId="{EA081235-D593-4A76-BD5C-A1715AD38CEB}" type="sibTrans" cxnId="{D6A6EEA4-A561-4874-857C-6CE309C2D961}">
      <dgm:prSet/>
      <dgm:spPr/>
      <dgm:t>
        <a:bodyPr/>
        <a:lstStyle/>
        <a:p>
          <a:endParaRPr lang="ru-RU"/>
        </a:p>
      </dgm:t>
    </dgm:pt>
    <dgm:pt modelId="{0CD395A8-E0B6-4A8D-8311-0463A1A428FD}">
      <dgm:prSet phldrT="[Текст]" custRadScaleRad="109814" custRadScaleInc="108526"/>
      <dgm:spPr/>
    </dgm:pt>
    <dgm:pt modelId="{EA29AE6E-B331-417A-A2AE-15530B7E4F3C}" type="parTrans" cxnId="{A31C3AF1-EBE4-41A9-AAD2-7AFECF5E7FAE}">
      <dgm:prSet/>
      <dgm:spPr/>
      <dgm:t>
        <a:bodyPr/>
        <a:lstStyle/>
        <a:p>
          <a:endParaRPr lang="ru-RU"/>
        </a:p>
      </dgm:t>
    </dgm:pt>
    <dgm:pt modelId="{D58C5DEA-4C36-4AE9-8FAE-35C802E58D7C}" type="sibTrans" cxnId="{A31C3AF1-EBE4-41A9-AAD2-7AFECF5E7FAE}">
      <dgm:prSet/>
      <dgm:spPr/>
      <dgm:t>
        <a:bodyPr/>
        <a:lstStyle/>
        <a:p>
          <a:endParaRPr lang="ru-RU"/>
        </a:p>
      </dgm:t>
    </dgm:pt>
    <dgm:pt modelId="{8316D4A5-DAD3-4FE8-A572-104421E32160}" type="pres">
      <dgm:prSet presAssocID="{18E80D24-C3AF-45DE-8166-7A770DF2D256}" presName="composite" presStyleCnt="0">
        <dgm:presLayoutVars>
          <dgm:chMax val="1"/>
          <dgm:dir/>
          <dgm:resizeHandles val="exact"/>
        </dgm:presLayoutVars>
      </dgm:prSet>
      <dgm:spPr/>
    </dgm:pt>
    <dgm:pt modelId="{EDB132E2-EA3E-40FF-91C2-D807468D6A63}" type="pres">
      <dgm:prSet presAssocID="{18E80D24-C3AF-45DE-8166-7A770DF2D256}" presName="radial" presStyleCnt="0">
        <dgm:presLayoutVars>
          <dgm:animLvl val="ctr"/>
        </dgm:presLayoutVars>
      </dgm:prSet>
      <dgm:spPr/>
    </dgm:pt>
    <dgm:pt modelId="{0949A577-338D-49C9-AE77-D54EA9200A82}" type="pres">
      <dgm:prSet presAssocID="{BD144072-9B75-4189-BDCC-57955A076256}" presName="centerShape" presStyleLbl="vennNode1" presStyleIdx="0" presStyleCnt="5" custScaleX="168553" custScaleY="111371" custLinFactNeighborX="-11496" custLinFactNeighborY="-6375"/>
      <dgm:spPr/>
    </dgm:pt>
    <dgm:pt modelId="{450BC351-F71A-4F38-BEBD-C8CA36349763}" type="pres">
      <dgm:prSet presAssocID="{B55D5C2A-B4AE-4FEB-9914-D2AE3EB57AE2}" presName="node" presStyleLbl="vennNode1" presStyleIdx="1" presStyleCnt="5" custScaleX="111279" custScaleY="114307" custRadScaleRad="225552" custRadScaleInc="-108435">
        <dgm:presLayoutVars>
          <dgm:bulletEnabled val="1"/>
        </dgm:presLayoutVars>
      </dgm:prSet>
      <dgm:spPr/>
    </dgm:pt>
    <dgm:pt modelId="{58D3D688-7E52-4382-943C-77E665DC19EB}" type="pres">
      <dgm:prSet presAssocID="{E9DB8CA3-133D-40B8-AA2D-A431927B6985}" presName="node" presStyleLbl="vennNode1" presStyleIdx="2" presStyleCnt="5" custScaleX="114306" custScaleY="113771" custRadScaleRad="133979" custRadScaleInc="79">
        <dgm:presLayoutVars>
          <dgm:bulletEnabled val="1"/>
        </dgm:presLayoutVars>
      </dgm:prSet>
      <dgm:spPr/>
    </dgm:pt>
    <dgm:pt modelId="{E3CDC9C8-96D3-4A52-8B09-B892DD5677F7}" type="pres">
      <dgm:prSet presAssocID="{8D16E050-86C9-4AE6-9BC9-ADE4E21E4FB8}" presName="node" presStyleLbl="vennNode1" presStyleIdx="3" presStyleCnt="5" custScaleX="122558" custScaleY="118900" custRadScaleRad="191334" custRadScaleInc="105826">
        <dgm:presLayoutVars>
          <dgm:bulletEnabled val="1"/>
        </dgm:presLayoutVars>
      </dgm:prSet>
      <dgm:spPr/>
    </dgm:pt>
    <dgm:pt modelId="{5C73286A-C728-4D94-A096-635E17C2CCE9}" type="pres">
      <dgm:prSet presAssocID="{331AF62B-D5A7-4A01-BA96-DEAC870C1554}" presName="node" presStyleLbl="vennNode1" presStyleIdx="4" presStyleCnt="5" custScaleX="125585" custScaleY="120409" custRadScaleRad="169674" custRadScaleInc="28343">
        <dgm:presLayoutVars>
          <dgm:bulletEnabled val="1"/>
        </dgm:presLayoutVars>
      </dgm:prSet>
      <dgm:spPr/>
    </dgm:pt>
  </dgm:ptLst>
  <dgm:cxnLst>
    <dgm:cxn modelId="{DA4BFD08-BD18-45B1-A5C2-06AA41478B60}" type="presOf" srcId="{BD144072-9B75-4189-BDCC-57955A076256}" destId="{0949A577-338D-49C9-AE77-D54EA9200A82}" srcOrd="0" destOrd="0" presId="urn:microsoft.com/office/officeart/2005/8/layout/radial3"/>
    <dgm:cxn modelId="{A4014422-DF1A-4831-9ADF-112F222087B7}" srcId="{18E80D24-C3AF-45DE-8166-7A770DF2D256}" destId="{BD144072-9B75-4189-BDCC-57955A076256}" srcOrd="0" destOrd="0" parTransId="{FE1142E8-F55E-4991-B026-9732F2A70143}" sibTransId="{C1E2CC59-BD90-43B4-91FE-635608DB2D22}"/>
    <dgm:cxn modelId="{5FB94F60-2F06-46A1-8AF5-ECB85E49D7AB}" srcId="{BD144072-9B75-4189-BDCC-57955A076256}" destId="{B55D5C2A-B4AE-4FEB-9914-D2AE3EB57AE2}" srcOrd="0" destOrd="0" parTransId="{FC4B3525-3B39-41C2-B683-AFB1F2AA37EC}" sibTransId="{A2958747-89A7-4A79-9C2C-F1B2DD510874}"/>
    <dgm:cxn modelId="{C27F2A46-6333-4F5D-8457-DD16F335D8CC}" type="presOf" srcId="{B55D5C2A-B4AE-4FEB-9914-D2AE3EB57AE2}" destId="{450BC351-F71A-4F38-BEBD-C8CA36349763}" srcOrd="0" destOrd="0" presId="urn:microsoft.com/office/officeart/2005/8/layout/radial3"/>
    <dgm:cxn modelId="{54E88466-278D-4308-8820-126CA2B90FF2}" type="presOf" srcId="{18E80D24-C3AF-45DE-8166-7A770DF2D256}" destId="{8316D4A5-DAD3-4FE8-A572-104421E32160}" srcOrd="0" destOrd="0" presId="urn:microsoft.com/office/officeart/2005/8/layout/radial3"/>
    <dgm:cxn modelId="{CD7BA34F-DC1A-44AC-8BDA-AF01FC6EE341}" type="presOf" srcId="{8D16E050-86C9-4AE6-9BC9-ADE4E21E4FB8}" destId="{E3CDC9C8-96D3-4A52-8B09-B892DD5677F7}" srcOrd="0" destOrd="0" presId="urn:microsoft.com/office/officeart/2005/8/layout/radial3"/>
    <dgm:cxn modelId="{D6A6EEA4-A561-4874-857C-6CE309C2D961}" srcId="{BD144072-9B75-4189-BDCC-57955A076256}" destId="{331AF62B-D5A7-4A01-BA96-DEAC870C1554}" srcOrd="3" destOrd="0" parTransId="{F77B2A1C-1D8A-4D8D-A12D-770B0C6CD36F}" sibTransId="{EA081235-D593-4A76-BD5C-A1715AD38CEB}"/>
    <dgm:cxn modelId="{1E1D7FB7-9CA1-4D42-9AF3-1328827A7E09}" srcId="{BD144072-9B75-4189-BDCC-57955A076256}" destId="{E9DB8CA3-133D-40B8-AA2D-A431927B6985}" srcOrd="1" destOrd="0" parTransId="{53AD4F12-6268-4B99-96A5-A65AA9EA94BC}" sibTransId="{4A82FDEA-21A0-4203-A856-81AD5BD86CCC}"/>
    <dgm:cxn modelId="{DB09EEBF-8BC4-4AB3-BD91-128E8096C023}" type="presOf" srcId="{E9DB8CA3-133D-40B8-AA2D-A431927B6985}" destId="{58D3D688-7E52-4382-943C-77E665DC19EB}" srcOrd="0" destOrd="0" presId="urn:microsoft.com/office/officeart/2005/8/layout/radial3"/>
    <dgm:cxn modelId="{233A82D4-581D-4FD0-A531-D0D4049DBF8B}" type="presOf" srcId="{331AF62B-D5A7-4A01-BA96-DEAC870C1554}" destId="{5C73286A-C728-4D94-A096-635E17C2CCE9}" srcOrd="0" destOrd="0" presId="urn:microsoft.com/office/officeart/2005/8/layout/radial3"/>
    <dgm:cxn modelId="{9EBCDBD4-2CE4-4D41-AAD6-E14C17D57CF2}" srcId="{BD144072-9B75-4189-BDCC-57955A076256}" destId="{8D16E050-86C9-4AE6-9BC9-ADE4E21E4FB8}" srcOrd="2" destOrd="0" parTransId="{F0740902-8715-429C-BF22-12D1A22DC10F}" sibTransId="{03D73961-4E1F-4B43-B654-55527F1C750E}"/>
    <dgm:cxn modelId="{A31C3AF1-EBE4-41A9-AAD2-7AFECF5E7FAE}" srcId="{18E80D24-C3AF-45DE-8166-7A770DF2D256}" destId="{0CD395A8-E0B6-4A8D-8311-0463A1A428FD}" srcOrd="1" destOrd="0" parTransId="{EA29AE6E-B331-417A-A2AE-15530B7E4F3C}" sibTransId="{D58C5DEA-4C36-4AE9-8FAE-35C802E58D7C}"/>
    <dgm:cxn modelId="{81A186C5-D70E-4D75-9B11-169735D4F14C}" type="presParOf" srcId="{8316D4A5-DAD3-4FE8-A572-104421E32160}" destId="{EDB132E2-EA3E-40FF-91C2-D807468D6A63}" srcOrd="0" destOrd="0" presId="urn:microsoft.com/office/officeart/2005/8/layout/radial3"/>
    <dgm:cxn modelId="{E49CD15F-28F0-4FEC-BA85-FD7D49CE8C3B}" type="presParOf" srcId="{EDB132E2-EA3E-40FF-91C2-D807468D6A63}" destId="{0949A577-338D-49C9-AE77-D54EA9200A82}" srcOrd="0" destOrd="0" presId="urn:microsoft.com/office/officeart/2005/8/layout/radial3"/>
    <dgm:cxn modelId="{ACD0FB80-837B-4E3D-ADAE-663AA423FA15}" type="presParOf" srcId="{EDB132E2-EA3E-40FF-91C2-D807468D6A63}" destId="{450BC351-F71A-4F38-BEBD-C8CA36349763}" srcOrd="1" destOrd="0" presId="urn:microsoft.com/office/officeart/2005/8/layout/radial3"/>
    <dgm:cxn modelId="{9EC73D8A-0968-4A0E-AA2B-8DDEB04A4E8F}" type="presParOf" srcId="{EDB132E2-EA3E-40FF-91C2-D807468D6A63}" destId="{58D3D688-7E52-4382-943C-77E665DC19EB}" srcOrd="2" destOrd="0" presId="urn:microsoft.com/office/officeart/2005/8/layout/radial3"/>
    <dgm:cxn modelId="{CECAD775-7C3D-47FC-8818-1ADFA6E43BC4}" type="presParOf" srcId="{EDB132E2-EA3E-40FF-91C2-D807468D6A63}" destId="{E3CDC9C8-96D3-4A52-8B09-B892DD5677F7}" srcOrd="3" destOrd="0" presId="urn:microsoft.com/office/officeart/2005/8/layout/radial3"/>
    <dgm:cxn modelId="{D23190BA-299F-44FA-9F68-21957C82EAB1}" type="presParOf" srcId="{EDB132E2-EA3E-40FF-91C2-D807468D6A63}" destId="{5C73286A-C728-4D94-A096-635E17C2CCE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29760-3F9C-46D4-A45D-8DB55B68621C}">
      <dsp:nvSpPr>
        <dsp:cNvPr id="0" name=""/>
        <dsp:cNvSpPr/>
      </dsp:nvSpPr>
      <dsp:spPr>
        <a:xfrm>
          <a:off x="8352929" y="82275"/>
          <a:ext cx="201759" cy="373413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62284-EC67-4EC4-98CA-EDEDA4054E55}">
      <dsp:nvSpPr>
        <dsp:cNvPr id="0" name=""/>
        <dsp:cNvSpPr/>
      </dsp:nvSpPr>
      <dsp:spPr>
        <a:xfrm>
          <a:off x="216003" y="432051"/>
          <a:ext cx="4601376" cy="3159155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978F3-2F3B-47D6-AF35-F1AF758EE7D1}">
      <dsp:nvSpPr>
        <dsp:cNvPr id="0" name=""/>
        <dsp:cNvSpPr/>
      </dsp:nvSpPr>
      <dsp:spPr>
        <a:xfrm>
          <a:off x="10" y="216031"/>
          <a:ext cx="4215465" cy="28823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556BB-9920-4852-ABFB-4908ECFBB3F3}">
      <dsp:nvSpPr>
        <dsp:cNvPr id="0" name=""/>
        <dsp:cNvSpPr/>
      </dsp:nvSpPr>
      <dsp:spPr>
        <a:xfrm>
          <a:off x="321295" y="3373013"/>
          <a:ext cx="4840531" cy="443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80010" rIns="21336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 </a:t>
          </a:r>
        </a:p>
      </dsp:txBody>
      <dsp:txXfrm>
        <a:off x="321295" y="3373013"/>
        <a:ext cx="4840531" cy="443245"/>
      </dsp:txXfrm>
    </dsp:sp>
    <dsp:sp modelId="{61E4BC44-B41C-4F43-8F32-D53D967D5F32}">
      <dsp:nvSpPr>
        <dsp:cNvPr id="0" name=""/>
        <dsp:cNvSpPr/>
      </dsp:nvSpPr>
      <dsp:spPr>
        <a:xfrm>
          <a:off x="5024587" y="287018"/>
          <a:ext cx="3184336" cy="3734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Республиканский логистический центр (далее – РЛЦ), позволяет осуществлять мониторинг и маршрутизацию пациентов в режиме реального времени в любой точке региона. РЛЦ обеспечивает медицинским организациям и системе здравоохранения взаимодействие и руководство оперативной информацией для принятия управленческих решений по организации медицинской помощи по кардиологическому профилю.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Регион деятельности РЛС – Республика Башкортостан (население более 4 млн чел, площадь  143 000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кв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км, 54 муниципальных района, 20 городов)</a:t>
          </a:r>
        </a:p>
      </dsp:txBody>
      <dsp:txXfrm>
        <a:off x="5024587" y="287018"/>
        <a:ext cx="3184336" cy="37341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98831-CBDE-44B3-BBD9-C7711B5B1ABA}">
      <dsp:nvSpPr>
        <dsp:cNvPr id="0" name=""/>
        <dsp:cNvSpPr/>
      </dsp:nvSpPr>
      <dsp:spPr>
        <a:xfrm>
          <a:off x="4592" y="669558"/>
          <a:ext cx="3929615" cy="7841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81BE1-AB4C-4CBB-8C8E-F9E283966130}">
      <dsp:nvSpPr>
        <dsp:cNvPr id="0" name=""/>
        <dsp:cNvSpPr/>
      </dsp:nvSpPr>
      <dsp:spPr>
        <a:xfrm>
          <a:off x="26621" y="884708"/>
          <a:ext cx="288683" cy="2886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C4D19-6F53-42B5-BA01-98D8A06DBC4F}">
      <dsp:nvSpPr>
        <dsp:cNvPr id="0" name=""/>
        <dsp:cNvSpPr/>
      </dsp:nvSpPr>
      <dsp:spPr>
        <a:xfrm>
          <a:off x="0" y="26758"/>
          <a:ext cx="3929615" cy="830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758"/>
        <a:ext cx="3929615" cy="830499"/>
      </dsp:txXfrm>
    </dsp:sp>
    <dsp:sp modelId="{313D33DD-555A-4523-81E6-8627A2E96FBA}">
      <dsp:nvSpPr>
        <dsp:cNvPr id="0" name=""/>
        <dsp:cNvSpPr/>
      </dsp:nvSpPr>
      <dsp:spPr>
        <a:xfrm>
          <a:off x="4592" y="1837976"/>
          <a:ext cx="288676" cy="288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893EA-F115-48D2-B9D8-E511A3FABE33}">
      <dsp:nvSpPr>
        <dsp:cNvPr id="0" name=""/>
        <dsp:cNvSpPr/>
      </dsp:nvSpPr>
      <dsp:spPr>
        <a:xfrm>
          <a:off x="279665" y="1645862"/>
          <a:ext cx="3654542" cy="672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279665" y="1645862"/>
        <a:ext cx="3654542" cy="672905"/>
      </dsp:txXfrm>
    </dsp:sp>
    <dsp:sp modelId="{D253ECAE-51DF-462E-80F3-5E13DCF7CAF7}">
      <dsp:nvSpPr>
        <dsp:cNvPr id="0" name=""/>
        <dsp:cNvSpPr/>
      </dsp:nvSpPr>
      <dsp:spPr>
        <a:xfrm>
          <a:off x="4592" y="2510882"/>
          <a:ext cx="288676" cy="288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1150589"/>
              <a:satOff val="-11639"/>
              <a:lumOff val="-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CE53E-591F-4B90-A264-59FE8B6DB150}">
      <dsp:nvSpPr>
        <dsp:cNvPr id="0" name=""/>
        <dsp:cNvSpPr/>
      </dsp:nvSpPr>
      <dsp:spPr>
        <a:xfrm>
          <a:off x="279665" y="2318768"/>
          <a:ext cx="3654542" cy="672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Инвалидизация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;</a:t>
          </a:r>
          <a:r>
            <a:rPr lang="ru-RU" sz="2400" kern="1200" dirty="0"/>
            <a:t> </a:t>
          </a:r>
        </a:p>
      </dsp:txBody>
      <dsp:txXfrm>
        <a:off x="279665" y="2318768"/>
        <a:ext cx="3654542" cy="672905"/>
      </dsp:txXfrm>
    </dsp:sp>
    <dsp:sp modelId="{387D499F-F040-45EE-85CE-27530C461BC5}">
      <dsp:nvSpPr>
        <dsp:cNvPr id="0" name=""/>
        <dsp:cNvSpPr/>
      </dsp:nvSpPr>
      <dsp:spPr>
        <a:xfrm>
          <a:off x="4592" y="3183788"/>
          <a:ext cx="288676" cy="288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2301179"/>
              <a:satOff val="-23278"/>
              <a:lumOff val="-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6E818-8295-4AD8-82B1-9B1FA383C050}">
      <dsp:nvSpPr>
        <dsp:cNvPr id="0" name=""/>
        <dsp:cNvSpPr/>
      </dsp:nvSpPr>
      <dsp:spPr>
        <a:xfrm>
          <a:off x="279665" y="2991674"/>
          <a:ext cx="3654542" cy="672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Увеличение смертности;</a:t>
          </a:r>
        </a:p>
      </dsp:txBody>
      <dsp:txXfrm>
        <a:off x="279665" y="2991674"/>
        <a:ext cx="3654542" cy="672905"/>
      </dsp:txXfrm>
    </dsp:sp>
    <dsp:sp modelId="{932B71F8-D70D-4CF6-9053-208897F728CD}">
      <dsp:nvSpPr>
        <dsp:cNvPr id="0" name=""/>
        <dsp:cNvSpPr/>
      </dsp:nvSpPr>
      <dsp:spPr>
        <a:xfrm>
          <a:off x="4135280" y="657441"/>
          <a:ext cx="3929615" cy="809523"/>
        </a:xfrm>
        <a:prstGeom prst="rect">
          <a:avLst/>
        </a:prstGeom>
        <a:solidFill>
          <a:srgbClr val="92D050"/>
        </a:solidFill>
        <a:ln w="400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03AC8-81B9-448F-9912-76AFC368D6B7}">
      <dsp:nvSpPr>
        <dsp:cNvPr id="0" name=""/>
        <dsp:cNvSpPr/>
      </dsp:nvSpPr>
      <dsp:spPr>
        <a:xfrm>
          <a:off x="4175812" y="885580"/>
          <a:ext cx="288683" cy="2886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5752947"/>
              <a:satOff val="-58196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8ED43-6096-4EC8-9B47-078BCB46E2E4}">
      <dsp:nvSpPr>
        <dsp:cNvPr id="0" name=""/>
        <dsp:cNvSpPr/>
      </dsp:nvSpPr>
      <dsp:spPr>
        <a:xfrm>
          <a:off x="4130688" y="0"/>
          <a:ext cx="3929615" cy="830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30688" y="0"/>
        <a:ext cx="3929615" cy="830499"/>
      </dsp:txXfrm>
    </dsp:sp>
    <dsp:sp modelId="{27528C17-81DE-45C0-BA86-7DAD9C56C614}">
      <dsp:nvSpPr>
        <dsp:cNvPr id="0" name=""/>
        <dsp:cNvSpPr/>
      </dsp:nvSpPr>
      <dsp:spPr>
        <a:xfrm>
          <a:off x="4130688" y="1850644"/>
          <a:ext cx="288676" cy="288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3451768"/>
              <a:satOff val="-34918"/>
              <a:lumOff val="-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47EA7-A56C-4AD9-9E58-0FF050CB01DB}">
      <dsp:nvSpPr>
        <dsp:cNvPr id="0" name=""/>
        <dsp:cNvSpPr/>
      </dsp:nvSpPr>
      <dsp:spPr>
        <a:xfrm>
          <a:off x="4405761" y="1658529"/>
          <a:ext cx="3654542" cy="672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Направление в профильную медицинскую организацию в максимально короткие сроки;</a:t>
          </a:r>
        </a:p>
      </dsp:txBody>
      <dsp:txXfrm>
        <a:off x="4405761" y="1658529"/>
        <a:ext cx="3654542" cy="672905"/>
      </dsp:txXfrm>
    </dsp:sp>
    <dsp:sp modelId="{8CA15C83-A915-49EB-81CE-9CC8B083A32E}">
      <dsp:nvSpPr>
        <dsp:cNvPr id="0" name=""/>
        <dsp:cNvSpPr/>
      </dsp:nvSpPr>
      <dsp:spPr>
        <a:xfrm>
          <a:off x="4130688" y="2523550"/>
          <a:ext cx="288676" cy="288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4602357"/>
              <a:satOff val="-46557"/>
              <a:lumOff val="-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F57D8-B801-4688-ABA3-917A88262074}">
      <dsp:nvSpPr>
        <dsp:cNvPr id="0" name=""/>
        <dsp:cNvSpPr/>
      </dsp:nvSpPr>
      <dsp:spPr>
        <a:xfrm>
          <a:off x="4405761" y="2331435"/>
          <a:ext cx="3654542" cy="672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Оказание медицинской помощи в полном объеме;</a:t>
          </a:r>
        </a:p>
      </dsp:txBody>
      <dsp:txXfrm>
        <a:off x="4405761" y="2331435"/>
        <a:ext cx="3654542" cy="672905"/>
      </dsp:txXfrm>
    </dsp:sp>
    <dsp:sp modelId="{163BFF35-11A5-42F8-AF4A-95F946C6D77B}">
      <dsp:nvSpPr>
        <dsp:cNvPr id="0" name=""/>
        <dsp:cNvSpPr/>
      </dsp:nvSpPr>
      <dsp:spPr>
        <a:xfrm>
          <a:off x="4130688" y="3196455"/>
          <a:ext cx="288676" cy="288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5752947"/>
              <a:satOff val="-58196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A4F38-88C0-4DF4-BF72-4E84B4B41D67}">
      <dsp:nvSpPr>
        <dsp:cNvPr id="0" name=""/>
        <dsp:cNvSpPr/>
      </dsp:nvSpPr>
      <dsp:spPr>
        <a:xfrm>
          <a:off x="4405761" y="3004341"/>
          <a:ext cx="3654542" cy="672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Оказание хирургической помощи в кратчайшие сроки;</a:t>
          </a:r>
        </a:p>
      </dsp:txBody>
      <dsp:txXfrm>
        <a:off x="4405761" y="3004341"/>
        <a:ext cx="3654542" cy="6729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E1663-9B67-4463-BB2B-E80DA4BDBCD3}">
      <dsp:nvSpPr>
        <dsp:cNvPr id="0" name=""/>
        <dsp:cNvSpPr/>
      </dsp:nvSpPr>
      <dsp:spPr>
        <a:xfrm>
          <a:off x="0" y="0"/>
          <a:ext cx="3478507" cy="3478784"/>
        </a:xfrm>
        <a:prstGeom prst="ellipse">
          <a:avLst/>
        </a:prstGeom>
        <a:solidFill>
          <a:schemeClr val="bg2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настоящее время реализуется стратегия по активному сотрудничеству с медицинскими организациями региона и других субъектов Российской Федерации, а также с организациями других стран. Сотрудничество направлено на </a:t>
          </a:r>
          <a:r>
            <a:rPr lang="ru-RU" sz="13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бенчмаркинг</a:t>
          </a:r>
          <a:r>
            <a:rPr lang="ru-RU" sz="13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(сравнение) ключевых показателей процессов лечения пациентов используемых РЛЦ.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509416" y="509456"/>
        <a:ext cx="2459675" cy="2459872"/>
      </dsp:txXfrm>
    </dsp:sp>
    <dsp:sp modelId="{27816962-DFF1-4E92-9A0E-5315C7225B7A}">
      <dsp:nvSpPr>
        <dsp:cNvPr id="0" name=""/>
        <dsp:cNvSpPr/>
      </dsp:nvSpPr>
      <dsp:spPr>
        <a:xfrm>
          <a:off x="2517668" y="0"/>
          <a:ext cx="387120" cy="3868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F3061-7668-4B40-B241-8798F5947219}">
      <dsp:nvSpPr>
        <dsp:cNvPr id="0" name=""/>
        <dsp:cNvSpPr/>
      </dsp:nvSpPr>
      <dsp:spPr>
        <a:xfrm>
          <a:off x="1601643" y="3378809"/>
          <a:ext cx="280383" cy="2804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A0CC1-26DD-490D-943D-B71BA88802B5}">
      <dsp:nvSpPr>
        <dsp:cNvPr id="0" name=""/>
        <dsp:cNvSpPr/>
      </dsp:nvSpPr>
      <dsp:spPr>
        <a:xfrm>
          <a:off x="3319890" y="1296144"/>
          <a:ext cx="280383" cy="2804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D8A4F-C9A7-410A-AC70-E77ACB2E011D}">
      <dsp:nvSpPr>
        <dsp:cNvPr id="0" name=""/>
        <dsp:cNvSpPr/>
      </dsp:nvSpPr>
      <dsp:spPr>
        <a:xfrm>
          <a:off x="3175873" y="3384376"/>
          <a:ext cx="387120" cy="3868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1E8C7-DE65-402E-935C-D2BD65C5CDE5}">
      <dsp:nvSpPr>
        <dsp:cNvPr id="0" name=""/>
        <dsp:cNvSpPr/>
      </dsp:nvSpPr>
      <dsp:spPr>
        <a:xfrm>
          <a:off x="3083377" y="274238"/>
          <a:ext cx="280383" cy="2804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6F953-6EFC-41D1-A188-1F8800C3EB9E}">
      <dsp:nvSpPr>
        <dsp:cNvPr id="0" name=""/>
        <dsp:cNvSpPr/>
      </dsp:nvSpPr>
      <dsp:spPr>
        <a:xfrm>
          <a:off x="511577" y="360039"/>
          <a:ext cx="280383" cy="2804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FBAA8-EFA4-4F22-898B-A87AC19011A7}">
      <dsp:nvSpPr>
        <dsp:cNvPr id="0" name=""/>
        <dsp:cNvSpPr/>
      </dsp:nvSpPr>
      <dsp:spPr>
        <a:xfrm>
          <a:off x="0" y="572120"/>
          <a:ext cx="878497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88CDA-EDE4-4A2E-B1D3-28A2ED806865}">
      <dsp:nvSpPr>
        <dsp:cNvPr id="0" name=""/>
        <dsp:cNvSpPr/>
      </dsp:nvSpPr>
      <dsp:spPr>
        <a:xfrm>
          <a:off x="439248" y="371499"/>
          <a:ext cx="6149483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Усовершенствование и доработка технического задания ФК «Скрининг»</a:t>
          </a:r>
        </a:p>
      </dsp:txBody>
      <dsp:txXfrm>
        <a:off x="460864" y="393115"/>
        <a:ext cx="6106251" cy="399568"/>
      </dsp:txXfrm>
    </dsp:sp>
    <dsp:sp modelId="{8FF00A2C-8A5F-4E84-962B-6774F6F86058}">
      <dsp:nvSpPr>
        <dsp:cNvPr id="0" name=""/>
        <dsp:cNvSpPr/>
      </dsp:nvSpPr>
      <dsp:spPr>
        <a:xfrm>
          <a:off x="0" y="1273299"/>
          <a:ext cx="878497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1438237"/>
              <a:satOff val="-14549"/>
              <a:lumOff val="-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07474-2BD9-479D-B724-3A643AD2178A}">
      <dsp:nvSpPr>
        <dsp:cNvPr id="0" name=""/>
        <dsp:cNvSpPr/>
      </dsp:nvSpPr>
      <dsp:spPr>
        <a:xfrm>
          <a:off x="439248" y="1051899"/>
          <a:ext cx="6149483" cy="442800"/>
        </a:xfrm>
        <a:prstGeom prst="roundRect">
          <a:avLst/>
        </a:prstGeom>
        <a:solidFill>
          <a:schemeClr val="accent5">
            <a:hueOff val="1438237"/>
            <a:satOff val="-14549"/>
            <a:lumOff val="-53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Расширение возможностей ФК «</a:t>
          </a:r>
          <a:r>
            <a:rPr lang="ru-RU" sz="15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Лаораторная</a:t>
          </a:r>
          <a:r>
            <a:rPr lang="ru-RU" sz="15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информационная система»</a:t>
          </a:r>
        </a:p>
      </dsp:txBody>
      <dsp:txXfrm>
        <a:off x="460864" y="1073515"/>
        <a:ext cx="6106251" cy="399568"/>
      </dsp:txXfrm>
    </dsp:sp>
    <dsp:sp modelId="{F1BCC269-10F8-4D66-8AB3-C365A350C38F}">
      <dsp:nvSpPr>
        <dsp:cNvPr id="0" name=""/>
        <dsp:cNvSpPr/>
      </dsp:nvSpPr>
      <dsp:spPr>
        <a:xfrm>
          <a:off x="0" y="1953700"/>
          <a:ext cx="878497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2876473"/>
              <a:satOff val="-29098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DA224-8CA7-4CFA-803A-A87298DEFEC4}">
      <dsp:nvSpPr>
        <dsp:cNvPr id="0" name=""/>
        <dsp:cNvSpPr/>
      </dsp:nvSpPr>
      <dsp:spPr>
        <a:xfrm>
          <a:off x="445969" y="1715907"/>
          <a:ext cx="6149483" cy="442800"/>
        </a:xfrm>
        <a:prstGeom prst="roundRect">
          <a:avLst/>
        </a:prstGeom>
        <a:solidFill>
          <a:schemeClr val="accent5">
            <a:hueOff val="2876473"/>
            <a:satOff val="-29098"/>
            <a:lumOff val="-1078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Расширение контрольных точек мониторинга функционала «Скрининг»</a:t>
          </a:r>
        </a:p>
      </dsp:txBody>
      <dsp:txXfrm>
        <a:off x="467585" y="1737523"/>
        <a:ext cx="6106251" cy="399568"/>
      </dsp:txXfrm>
    </dsp:sp>
    <dsp:sp modelId="{F09E142F-AC35-4A92-9AEF-EFC553722BF1}">
      <dsp:nvSpPr>
        <dsp:cNvPr id="0" name=""/>
        <dsp:cNvSpPr/>
      </dsp:nvSpPr>
      <dsp:spPr>
        <a:xfrm>
          <a:off x="0" y="2634100"/>
          <a:ext cx="878497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4314710"/>
              <a:satOff val="-43647"/>
              <a:lumOff val="-1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D949C-9797-4B0D-A40D-EAC4BF5A3E55}">
      <dsp:nvSpPr>
        <dsp:cNvPr id="0" name=""/>
        <dsp:cNvSpPr/>
      </dsp:nvSpPr>
      <dsp:spPr>
        <a:xfrm>
          <a:off x="439248" y="2412700"/>
          <a:ext cx="6149483" cy="442800"/>
        </a:xfrm>
        <a:prstGeom prst="roundRect">
          <a:avLst/>
        </a:prstGeom>
        <a:solidFill>
          <a:schemeClr val="accent5">
            <a:hueOff val="4314710"/>
            <a:satOff val="-43647"/>
            <a:lumOff val="-1618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Расширение возможностей ФК «Функциональная диагностика» (формализация протоколов исследований УЗДС, КАГ, Эхо-КГ)</a:t>
          </a:r>
        </a:p>
      </dsp:txBody>
      <dsp:txXfrm>
        <a:off x="460864" y="2434316"/>
        <a:ext cx="6106251" cy="399568"/>
      </dsp:txXfrm>
    </dsp:sp>
    <dsp:sp modelId="{B0456002-812B-4787-8330-DEFB25189CF2}">
      <dsp:nvSpPr>
        <dsp:cNvPr id="0" name=""/>
        <dsp:cNvSpPr/>
      </dsp:nvSpPr>
      <dsp:spPr>
        <a:xfrm>
          <a:off x="0" y="3314500"/>
          <a:ext cx="878497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5752947"/>
              <a:satOff val="-58196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614A4-C472-428A-8B8B-E4E13B5EAE91}">
      <dsp:nvSpPr>
        <dsp:cNvPr id="0" name=""/>
        <dsp:cNvSpPr/>
      </dsp:nvSpPr>
      <dsp:spPr>
        <a:xfrm>
          <a:off x="439248" y="3093100"/>
          <a:ext cx="6149483" cy="442800"/>
        </a:xfrm>
        <a:prstGeom prst="roundRect">
          <a:avLst/>
        </a:prstGeom>
        <a:solidFill>
          <a:schemeClr val="accent5">
            <a:hueOff val="5752947"/>
            <a:satOff val="-58196"/>
            <a:lumOff val="-2157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Продолжение работ по созданию эффективных отчетных форм по управлению «Скринингом»</a:t>
          </a:r>
        </a:p>
      </dsp:txBody>
      <dsp:txXfrm>
        <a:off x="460864" y="3114716"/>
        <a:ext cx="6106251" cy="3995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AA345-1803-4ACF-92DD-39CB5E17E37A}">
      <dsp:nvSpPr>
        <dsp:cNvPr id="0" name=""/>
        <dsp:cNvSpPr/>
      </dsp:nvSpPr>
      <dsp:spPr>
        <a:xfrm>
          <a:off x="0" y="0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C825F-25EB-4FEE-A255-54C694AC27EA}">
      <dsp:nvSpPr>
        <dsp:cNvPr id="0" name=""/>
        <dsp:cNvSpPr/>
      </dsp:nvSpPr>
      <dsp:spPr>
        <a:xfrm>
          <a:off x="0" y="0"/>
          <a:ext cx="2567063" cy="3240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В управлении системой планируется использование доступных ключевых точек (мишеней), с распределением контролируемых параметров по уровням оказания кардиологической помощи,  с формированием как результат  замкнутого завершенного цикла управления сердечно-сосудистыми рисками </a:t>
          </a:r>
        </a:p>
      </dsp:txBody>
      <dsp:txXfrm>
        <a:off x="0" y="0"/>
        <a:ext cx="2567063" cy="3240360"/>
      </dsp:txXfrm>
    </dsp:sp>
    <dsp:sp modelId="{A2453502-4249-4165-8216-1AF6592C7951}">
      <dsp:nvSpPr>
        <dsp:cNvPr id="0" name=""/>
        <dsp:cNvSpPr/>
      </dsp:nvSpPr>
      <dsp:spPr>
        <a:xfrm>
          <a:off x="2679530" y="96672"/>
          <a:ext cx="5885798" cy="1015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 первом этапе будет осуществляться контроль таких ключевых параметров, как доля лиц с ухудшением группы риска в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таргетных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группах (ИБС, АГ, атеросклероз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и.т.д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) </a:t>
          </a:r>
        </a:p>
      </dsp:txBody>
      <dsp:txXfrm>
        <a:off x="2679530" y="96672"/>
        <a:ext cx="5885798" cy="1015838"/>
      </dsp:txXfrm>
    </dsp:sp>
    <dsp:sp modelId="{DE38472E-D9D6-45E2-93AC-9C446F39064C}">
      <dsp:nvSpPr>
        <dsp:cNvPr id="0" name=""/>
        <dsp:cNvSpPr/>
      </dsp:nvSpPr>
      <dsp:spPr>
        <a:xfrm>
          <a:off x="2567063" y="1112511"/>
          <a:ext cx="59982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C6501-97DC-4A8A-AD20-C1648751FDAC}">
      <dsp:nvSpPr>
        <dsp:cNvPr id="0" name=""/>
        <dsp:cNvSpPr/>
      </dsp:nvSpPr>
      <dsp:spPr>
        <a:xfrm flipH="1">
          <a:off x="4320491" y="1165855"/>
          <a:ext cx="1997345" cy="1933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.</a:t>
          </a:r>
        </a:p>
      </dsp:txBody>
      <dsp:txXfrm>
        <a:off x="4320491" y="1165855"/>
        <a:ext cx="1997345" cy="1933456"/>
      </dsp:txXfrm>
    </dsp:sp>
    <dsp:sp modelId="{AB2964B4-96EE-4672-AA96-E22BE0E2FB19}">
      <dsp:nvSpPr>
        <dsp:cNvPr id="0" name=""/>
        <dsp:cNvSpPr/>
      </dsp:nvSpPr>
      <dsp:spPr>
        <a:xfrm>
          <a:off x="2567063" y="3142640"/>
          <a:ext cx="59982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8F7A7-3868-4044-B36B-0B3C760D3BFF}">
      <dsp:nvSpPr>
        <dsp:cNvPr id="0" name=""/>
        <dsp:cNvSpPr/>
      </dsp:nvSpPr>
      <dsp:spPr>
        <a:xfrm>
          <a:off x="2966805" y="123789"/>
          <a:ext cx="2361787" cy="16064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Увеличение охвата и обеспечение доступности для населения РБ,  в первую очередь для жителей населенных пунктов, расположенных в отдаленных местностях, специализированной кардиологической помощи</a:t>
          </a:r>
        </a:p>
      </dsp:txBody>
      <dsp:txXfrm>
        <a:off x="3045225" y="202209"/>
        <a:ext cx="2204947" cy="1449606"/>
      </dsp:txXfrm>
    </dsp:sp>
    <dsp:sp modelId="{C1DCE67E-2925-4AE6-98ED-59589B6CE344}">
      <dsp:nvSpPr>
        <dsp:cNvPr id="0" name=""/>
        <dsp:cNvSpPr/>
      </dsp:nvSpPr>
      <dsp:spPr>
        <a:xfrm>
          <a:off x="4983940" y="488873"/>
          <a:ext cx="3467653" cy="3467653"/>
        </a:xfrm>
        <a:custGeom>
          <a:avLst/>
          <a:gdLst/>
          <a:ahLst/>
          <a:cxnLst/>
          <a:rect l="0" t="0" r="0" b="0"/>
          <a:pathLst>
            <a:path>
              <a:moveTo>
                <a:pt x="356527" y="680640"/>
              </a:moveTo>
              <a:arcTo wR="1733826" hR="1733826" stAng="13044255" swAng="4075227"/>
            </a:path>
          </a:pathLst>
        </a:custGeom>
        <a:noFill/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DF25F-924E-48C9-8A4A-18BA28D3FDF5}">
      <dsp:nvSpPr>
        <dsp:cNvPr id="0" name=""/>
        <dsp:cNvSpPr/>
      </dsp:nvSpPr>
      <dsp:spPr>
        <a:xfrm>
          <a:off x="6612315" y="555835"/>
          <a:ext cx="1856483" cy="1506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Снижение экономических затрат на лекарственное обеспечение, расходов на оплату случаев временной нетрудоспособности</a:t>
          </a:r>
        </a:p>
      </dsp:txBody>
      <dsp:txXfrm>
        <a:off x="6685862" y="629382"/>
        <a:ext cx="1709389" cy="1359527"/>
      </dsp:txXfrm>
    </dsp:sp>
    <dsp:sp modelId="{0F04F5B9-20C5-4CFD-8ADE-E0808CFB5BA7}">
      <dsp:nvSpPr>
        <dsp:cNvPr id="0" name=""/>
        <dsp:cNvSpPr/>
      </dsp:nvSpPr>
      <dsp:spPr>
        <a:xfrm>
          <a:off x="4974559" y="-1108421"/>
          <a:ext cx="3467653" cy="3467653"/>
        </a:xfrm>
        <a:custGeom>
          <a:avLst/>
          <a:gdLst/>
          <a:ahLst/>
          <a:cxnLst/>
          <a:rect l="0" t="0" r="0" b="0"/>
          <a:pathLst>
            <a:path>
              <a:moveTo>
                <a:pt x="2696312" y="3175968"/>
              </a:moveTo>
              <a:arcTo wR="1733826" hR="1733826" stAng="3376850" swAng="1796361"/>
            </a:path>
          </a:pathLst>
        </a:custGeom>
        <a:noFill/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3124F-B238-40F1-96F7-396EF17B16B3}">
      <dsp:nvSpPr>
        <dsp:cNvPr id="0" name=""/>
        <dsp:cNvSpPr/>
      </dsp:nvSpPr>
      <dsp:spPr>
        <a:xfrm>
          <a:off x="5732493" y="2356038"/>
          <a:ext cx="1916961" cy="13139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Снижение смертности от сердечно-сосудистых заболеваний</a:t>
          </a:r>
        </a:p>
      </dsp:txBody>
      <dsp:txXfrm>
        <a:off x="5796636" y="2420181"/>
        <a:ext cx="1788675" cy="1185693"/>
      </dsp:txXfrm>
    </dsp:sp>
    <dsp:sp modelId="{EBA3F1F3-6BFD-471A-AE25-B525B34D3068}">
      <dsp:nvSpPr>
        <dsp:cNvPr id="0" name=""/>
        <dsp:cNvSpPr/>
      </dsp:nvSpPr>
      <dsp:spPr>
        <a:xfrm>
          <a:off x="3932948" y="339613"/>
          <a:ext cx="3467653" cy="3467653"/>
        </a:xfrm>
        <a:custGeom>
          <a:avLst/>
          <a:gdLst/>
          <a:ahLst/>
          <a:cxnLst/>
          <a:rect l="0" t="0" r="0" b="0"/>
          <a:pathLst>
            <a:path>
              <a:moveTo>
                <a:pt x="2394049" y="3337029"/>
              </a:moveTo>
              <a:arcTo wR="1733826" hR="1733826" stAng="4057045" swAng="3498537"/>
            </a:path>
          </a:pathLst>
        </a:custGeom>
        <a:noFill/>
        <a:ln w="1143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791CC-9A20-4BA0-A110-4859AC5CFEA0}">
      <dsp:nvSpPr>
        <dsp:cNvPr id="0" name=""/>
        <dsp:cNvSpPr/>
      </dsp:nvSpPr>
      <dsp:spPr>
        <a:xfrm>
          <a:off x="2564143" y="2428048"/>
          <a:ext cx="2071445" cy="13583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Уменьшение первичного выхода на инвалидность от сердечно-сосудистых заболеваний </a:t>
          </a:r>
        </a:p>
      </dsp:txBody>
      <dsp:txXfrm>
        <a:off x="2630452" y="2494357"/>
        <a:ext cx="1938827" cy="1225719"/>
      </dsp:txXfrm>
    </dsp:sp>
    <dsp:sp modelId="{58A2D178-02E8-4EBE-ACEC-0998B72A0DC8}">
      <dsp:nvSpPr>
        <dsp:cNvPr id="0" name=""/>
        <dsp:cNvSpPr/>
      </dsp:nvSpPr>
      <dsp:spPr>
        <a:xfrm>
          <a:off x="370561" y="-590806"/>
          <a:ext cx="3467653" cy="3467653"/>
        </a:xfrm>
        <a:custGeom>
          <a:avLst/>
          <a:gdLst/>
          <a:ahLst/>
          <a:cxnLst/>
          <a:rect l="0" t="0" r="0" b="0"/>
          <a:pathLst>
            <a:path>
              <a:moveTo>
                <a:pt x="2881781" y="3033193"/>
              </a:moveTo>
              <a:arcTo wR="1733826" hR="1733826" stAng="2912418" swAng="4514418"/>
            </a:path>
          </a:pathLst>
        </a:custGeom>
        <a:noFill/>
        <a:ln w="1143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9447B-7374-42EF-B38B-F9EBC20CD2B0}">
      <dsp:nvSpPr>
        <dsp:cNvPr id="0" name=""/>
        <dsp:cNvSpPr/>
      </dsp:nvSpPr>
      <dsp:spPr>
        <a:xfrm>
          <a:off x="115876" y="1063722"/>
          <a:ext cx="2042493" cy="150833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Увеличение ожидаемой продолжительности жизни</a:t>
          </a:r>
        </a:p>
      </dsp:txBody>
      <dsp:txXfrm>
        <a:off x="189507" y="1137353"/>
        <a:ext cx="1895231" cy="1361076"/>
      </dsp:txXfrm>
    </dsp:sp>
    <dsp:sp modelId="{7752A608-0723-4FDA-AC23-A0C4208ADC8E}">
      <dsp:nvSpPr>
        <dsp:cNvPr id="0" name=""/>
        <dsp:cNvSpPr/>
      </dsp:nvSpPr>
      <dsp:spPr>
        <a:xfrm>
          <a:off x="61041" y="999558"/>
          <a:ext cx="3467653" cy="3467653"/>
        </a:xfrm>
        <a:custGeom>
          <a:avLst/>
          <a:gdLst/>
          <a:ahLst/>
          <a:cxnLst/>
          <a:rect l="0" t="0" r="0" b="0"/>
          <a:pathLst>
            <a:path>
              <a:moveTo>
                <a:pt x="1285765" y="58895"/>
              </a:moveTo>
              <a:arcTo wR="1733826" hR="1733826" stAng="15301408" swAng="4137992"/>
            </a:path>
          </a:pathLst>
        </a:custGeom>
        <a:noFill/>
        <a:ln w="1143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70AB1-2818-45E3-B7F5-70BECF438874}">
      <dsp:nvSpPr>
        <dsp:cNvPr id="0" name=""/>
        <dsp:cNvSpPr/>
      </dsp:nvSpPr>
      <dsp:spPr>
        <a:xfrm>
          <a:off x="3491865" y="0"/>
          <a:ext cx="2015468" cy="1827021"/>
        </a:xfrm>
        <a:prstGeom prst="ellipse">
          <a:avLst/>
        </a:prstGeom>
        <a:solidFill>
          <a:schemeClr val="accent5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>
              <a:latin typeface="Times New Roman" pitchFamily="18" charset="0"/>
              <a:cs typeface="Times New Roman" pitchFamily="18" charset="0"/>
            </a:rPr>
            <a:t>Цель</a:t>
          </a:r>
        </a:p>
      </dsp:txBody>
      <dsp:txXfrm>
        <a:off x="3787023" y="267561"/>
        <a:ext cx="1425152" cy="1291899"/>
      </dsp:txXfrm>
    </dsp:sp>
    <dsp:sp modelId="{63D37E66-1ACA-48D0-B445-9112C29FBA91}">
      <dsp:nvSpPr>
        <dsp:cNvPr id="0" name=""/>
        <dsp:cNvSpPr/>
      </dsp:nvSpPr>
      <dsp:spPr>
        <a:xfrm rot="5392203">
          <a:off x="4427065" y="1752295"/>
          <a:ext cx="149834" cy="423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4449489" y="1814554"/>
        <a:ext cx="104884" cy="254203"/>
      </dsp:txXfrm>
    </dsp:sp>
    <dsp:sp modelId="{5E002F3E-4E20-45C5-B813-189DCA321FDC}">
      <dsp:nvSpPr>
        <dsp:cNvPr id="0" name=""/>
        <dsp:cNvSpPr/>
      </dsp:nvSpPr>
      <dsp:spPr>
        <a:xfrm>
          <a:off x="3203846" y="2109722"/>
          <a:ext cx="2601888" cy="21850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Совершенствование разработки управленческих решений по организации кардиологической помощи</a:t>
          </a:r>
        </a:p>
      </dsp:txBody>
      <dsp:txXfrm>
        <a:off x="3584884" y="2429711"/>
        <a:ext cx="1839812" cy="1545046"/>
      </dsp:txXfrm>
    </dsp:sp>
    <dsp:sp modelId="{60514295-3D0A-4AE8-899C-12FED011CAD9}">
      <dsp:nvSpPr>
        <dsp:cNvPr id="0" name=""/>
        <dsp:cNvSpPr/>
      </dsp:nvSpPr>
      <dsp:spPr>
        <a:xfrm rot="915347">
          <a:off x="5594045" y="1046281"/>
          <a:ext cx="338109" cy="423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5595832" y="1117670"/>
        <a:ext cx="236676" cy="254203"/>
      </dsp:txXfrm>
    </dsp:sp>
    <dsp:sp modelId="{5BC7D764-B21B-43F9-B928-3EF9B178EAEC}">
      <dsp:nvSpPr>
        <dsp:cNvPr id="0" name=""/>
        <dsp:cNvSpPr/>
      </dsp:nvSpPr>
      <dsp:spPr>
        <a:xfrm>
          <a:off x="6012164" y="525525"/>
          <a:ext cx="2802727" cy="23654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Оптимизация охвата и выявления на ранних этапах пациентов с ССЗ и с факторами риска развития ССЗ</a:t>
          </a:r>
        </a:p>
      </dsp:txBody>
      <dsp:txXfrm>
        <a:off x="6422614" y="871938"/>
        <a:ext cx="1981827" cy="1672632"/>
      </dsp:txXfrm>
    </dsp:sp>
    <dsp:sp modelId="{252853E0-646B-4DDA-B7F3-0F49B438D073}">
      <dsp:nvSpPr>
        <dsp:cNvPr id="0" name=""/>
        <dsp:cNvSpPr/>
      </dsp:nvSpPr>
      <dsp:spPr>
        <a:xfrm rot="9769888">
          <a:off x="2899909" y="1123306"/>
          <a:ext cx="469928" cy="423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3024178" y="1189281"/>
        <a:ext cx="342827" cy="254203"/>
      </dsp:txXfrm>
    </dsp:sp>
    <dsp:sp modelId="{8ECEB54A-4C24-4004-8400-BA51BFBF7C39}">
      <dsp:nvSpPr>
        <dsp:cNvPr id="0" name=""/>
        <dsp:cNvSpPr/>
      </dsp:nvSpPr>
      <dsp:spPr>
        <a:xfrm>
          <a:off x="179514" y="597552"/>
          <a:ext cx="2579833" cy="25042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Обеспечение системного и персонального контроля оказания помощи пациентам с БСК </a:t>
          </a:r>
        </a:p>
      </dsp:txBody>
      <dsp:txXfrm>
        <a:off x="557322" y="964292"/>
        <a:ext cx="1824217" cy="1770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DD67E-9718-4489-9796-9CD57B2EB727}">
      <dsp:nvSpPr>
        <dsp:cNvPr id="0" name=""/>
        <dsp:cNvSpPr/>
      </dsp:nvSpPr>
      <dsp:spPr>
        <a:xfrm>
          <a:off x="3040172" y="445826"/>
          <a:ext cx="2786320" cy="2762222"/>
        </a:xfrm>
        <a:prstGeom prst="ellipse">
          <a:avLst/>
        </a:prstGeom>
        <a:solidFill>
          <a:srgbClr val="FFFF00">
            <a:alpha val="50000"/>
          </a:srgb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latin typeface="Times New Roman" pitchFamily="18" charset="0"/>
              <a:cs typeface="Times New Roman" pitchFamily="18" charset="0"/>
            </a:rPr>
            <a:t>Причины внедрения</a:t>
          </a:r>
        </a:p>
      </dsp:txBody>
      <dsp:txXfrm>
        <a:off x="3448219" y="850344"/>
        <a:ext cx="1970226" cy="1953186"/>
      </dsp:txXfrm>
    </dsp:sp>
    <dsp:sp modelId="{645A510A-8752-4C52-81D8-F2604711D93F}">
      <dsp:nvSpPr>
        <dsp:cNvPr id="0" name=""/>
        <dsp:cNvSpPr/>
      </dsp:nvSpPr>
      <dsp:spPr>
        <a:xfrm>
          <a:off x="2987819" y="2392518"/>
          <a:ext cx="1992520" cy="1671481"/>
        </a:xfrm>
        <a:prstGeom prst="ellipse">
          <a:avLst/>
        </a:prstGeom>
        <a:solidFill>
          <a:srgbClr val="A46DCD">
            <a:alpha val="50000"/>
          </a:srgb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Отсутствие полномасштабного охвата и системного контроля</a:t>
          </a:r>
          <a:endParaRPr lang="ru-RU" sz="1200" b="1" kern="1200" dirty="0"/>
        </a:p>
      </dsp:txBody>
      <dsp:txXfrm>
        <a:off x="3279617" y="2637301"/>
        <a:ext cx="1408924" cy="1181915"/>
      </dsp:txXfrm>
    </dsp:sp>
    <dsp:sp modelId="{4DB06499-1829-46D8-8219-36FCECE0C1F7}">
      <dsp:nvSpPr>
        <dsp:cNvPr id="0" name=""/>
        <dsp:cNvSpPr/>
      </dsp:nvSpPr>
      <dsp:spPr>
        <a:xfrm>
          <a:off x="5322443" y="83400"/>
          <a:ext cx="1503415" cy="1408534"/>
        </a:xfrm>
        <a:prstGeom prst="ellipse">
          <a:avLst/>
        </a:prstGeom>
        <a:solidFill>
          <a:srgbClr val="00CC00">
            <a:alpha val="50000"/>
          </a:srgb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Отсутствие оказания помощи пациентам с ССЗ</a:t>
          </a:r>
          <a:endParaRPr lang="ru-RU" sz="1200" b="1" kern="1200" dirty="0"/>
        </a:p>
      </dsp:txBody>
      <dsp:txXfrm>
        <a:off x="5542613" y="289675"/>
        <a:ext cx="1063075" cy="995984"/>
      </dsp:txXfrm>
    </dsp:sp>
    <dsp:sp modelId="{E923CB8A-D935-4965-B61C-F8C112D24855}">
      <dsp:nvSpPr>
        <dsp:cNvPr id="0" name=""/>
        <dsp:cNvSpPr/>
      </dsp:nvSpPr>
      <dsp:spPr>
        <a:xfrm>
          <a:off x="5322442" y="2100037"/>
          <a:ext cx="1747314" cy="1495931"/>
        </a:xfrm>
        <a:prstGeom prst="ellipse">
          <a:avLst/>
        </a:prstGeom>
        <a:solidFill>
          <a:schemeClr val="accent5">
            <a:alpha val="5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Отсутствие </a:t>
          </a:r>
          <a:r>
            <a:rPr lang="ru-RU" sz="1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«ключевых» точек управления здоровьем населения,  и их корректировка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8330" y="2319111"/>
        <a:ext cx="1235538" cy="1057783"/>
      </dsp:txXfrm>
    </dsp:sp>
    <dsp:sp modelId="{8344EE9D-6C7C-4551-A0E6-502B41EE4146}">
      <dsp:nvSpPr>
        <dsp:cNvPr id="0" name=""/>
        <dsp:cNvSpPr/>
      </dsp:nvSpPr>
      <dsp:spPr>
        <a:xfrm>
          <a:off x="1547667" y="80442"/>
          <a:ext cx="1986952" cy="1715315"/>
        </a:xfrm>
        <a:prstGeom prst="ellipse">
          <a:avLst/>
        </a:prstGeom>
        <a:solidFill>
          <a:srgbClr val="00B0F0">
            <a:alpha val="50000"/>
          </a:srgb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 за соблюдением иерархичности и логики в формировании случаев консультативных заявок по профилю «кардиология».</a:t>
          </a:r>
          <a:endParaRPr lang="ru-RU" sz="1200" b="1" kern="1200" dirty="0"/>
        </a:p>
      </dsp:txBody>
      <dsp:txXfrm>
        <a:off x="1838649" y="331644"/>
        <a:ext cx="1404988" cy="1212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65F47-99CF-4974-B0BB-07C3FB919A4A}">
      <dsp:nvSpPr>
        <dsp:cNvPr id="0" name=""/>
        <dsp:cNvSpPr/>
      </dsp:nvSpPr>
      <dsp:spPr>
        <a:xfrm>
          <a:off x="0" y="280359"/>
          <a:ext cx="698477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BDF4F-BC86-4CA5-AD35-35D0E266F0BD}">
      <dsp:nvSpPr>
        <dsp:cNvPr id="0" name=""/>
        <dsp:cNvSpPr/>
      </dsp:nvSpPr>
      <dsp:spPr>
        <a:xfrm>
          <a:off x="349238" y="29439"/>
          <a:ext cx="4889343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Поликлиника </a:t>
          </a:r>
          <a:r>
            <a:rPr lang="ru-RU" sz="1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250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посещений в день</a:t>
          </a:r>
        </a:p>
      </dsp:txBody>
      <dsp:txXfrm>
        <a:off x="373736" y="53937"/>
        <a:ext cx="4840347" cy="452844"/>
      </dsp:txXfrm>
    </dsp:sp>
    <dsp:sp modelId="{42A97113-3CA6-4BEE-B2D0-B927780770DD}">
      <dsp:nvSpPr>
        <dsp:cNvPr id="0" name=""/>
        <dsp:cNvSpPr/>
      </dsp:nvSpPr>
      <dsp:spPr>
        <a:xfrm>
          <a:off x="0" y="1261248"/>
          <a:ext cx="698477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-1437331"/>
              <a:satOff val="14596"/>
              <a:lumOff val="-4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BF830-D8F1-4EF3-A598-F8676334CA15}">
      <dsp:nvSpPr>
        <dsp:cNvPr id="0" name=""/>
        <dsp:cNvSpPr/>
      </dsp:nvSpPr>
      <dsp:spPr>
        <a:xfrm>
          <a:off x="349238" y="800559"/>
          <a:ext cx="4889343" cy="711609"/>
        </a:xfrm>
        <a:prstGeom prst="roundRect">
          <a:avLst/>
        </a:prstGeom>
        <a:solidFill>
          <a:schemeClr val="accent4">
            <a:hueOff val="-1437331"/>
            <a:satOff val="14596"/>
            <a:lumOff val="-4608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Консультации более </a:t>
          </a:r>
          <a:r>
            <a:rPr lang="ru-RU" sz="1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90 000 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пациентам ежегодно </a:t>
          </a:r>
        </a:p>
      </dsp:txBody>
      <dsp:txXfrm>
        <a:off x="383976" y="835297"/>
        <a:ext cx="4819867" cy="642133"/>
      </dsp:txXfrm>
    </dsp:sp>
    <dsp:sp modelId="{6F41665A-4F73-4501-9E15-DDF65BB6D29D}">
      <dsp:nvSpPr>
        <dsp:cNvPr id="0" name=""/>
        <dsp:cNvSpPr/>
      </dsp:nvSpPr>
      <dsp:spPr>
        <a:xfrm>
          <a:off x="0" y="2032368"/>
          <a:ext cx="698477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-2874662"/>
              <a:satOff val="29193"/>
              <a:lumOff val="-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1F812-91C2-4C7B-B833-DB163351D700}">
      <dsp:nvSpPr>
        <dsp:cNvPr id="0" name=""/>
        <dsp:cNvSpPr/>
      </dsp:nvSpPr>
      <dsp:spPr>
        <a:xfrm>
          <a:off x="349238" y="1781448"/>
          <a:ext cx="4889343" cy="501840"/>
        </a:xfrm>
        <a:prstGeom prst="roundRect">
          <a:avLst/>
        </a:prstGeom>
        <a:solidFill>
          <a:schemeClr val="accent4">
            <a:hueOff val="-2874662"/>
            <a:satOff val="29193"/>
            <a:lumOff val="-9216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Стационар на </a:t>
          </a:r>
          <a:r>
            <a:rPr lang="ru-RU" sz="1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508 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коек, в котором проходят лечение  более </a:t>
          </a:r>
          <a:r>
            <a:rPr lang="ru-RU" sz="1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14 000 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пациентов в год</a:t>
          </a:r>
        </a:p>
      </dsp:txBody>
      <dsp:txXfrm>
        <a:off x="373736" y="1805946"/>
        <a:ext cx="4840347" cy="452844"/>
      </dsp:txXfrm>
    </dsp:sp>
    <dsp:sp modelId="{5F050302-9B18-4020-99DE-4938C6141C90}">
      <dsp:nvSpPr>
        <dsp:cNvPr id="0" name=""/>
        <dsp:cNvSpPr/>
      </dsp:nvSpPr>
      <dsp:spPr>
        <a:xfrm>
          <a:off x="0" y="2803488"/>
          <a:ext cx="698477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-4311992"/>
              <a:satOff val="43789"/>
              <a:lumOff val="-13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0321F-3617-4BAC-A407-A7C331F55A1D}">
      <dsp:nvSpPr>
        <dsp:cNvPr id="0" name=""/>
        <dsp:cNvSpPr/>
      </dsp:nvSpPr>
      <dsp:spPr>
        <a:xfrm>
          <a:off x="349238" y="2552568"/>
          <a:ext cx="4889343" cy="501840"/>
        </a:xfrm>
        <a:prstGeom prst="roundRect">
          <a:avLst/>
        </a:prstGeom>
        <a:solidFill>
          <a:schemeClr val="accent4">
            <a:hueOff val="-4311992"/>
            <a:satOff val="43789"/>
            <a:lumOff val="-1382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Операции по </a:t>
          </a:r>
          <a:r>
            <a:rPr lang="ru-RU" sz="1600" b="1" kern="1200" dirty="0" err="1">
              <a:latin typeface="Times New Roman" pitchFamily="18" charset="0"/>
              <a:cs typeface="Times New Roman" pitchFamily="18" charset="0"/>
            </a:rPr>
            <a:t>трасплантации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сердца  </a:t>
          </a:r>
        </a:p>
      </dsp:txBody>
      <dsp:txXfrm>
        <a:off x="373736" y="2577066"/>
        <a:ext cx="4840347" cy="452844"/>
      </dsp:txXfrm>
    </dsp:sp>
    <dsp:sp modelId="{4981F897-8822-4E6E-BC0C-185B85BD4E1F}">
      <dsp:nvSpPr>
        <dsp:cNvPr id="0" name=""/>
        <dsp:cNvSpPr/>
      </dsp:nvSpPr>
      <dsp:spPr>
        <a:xfrm>
          <a:off x="0" y="3574608"/>
          <a:ext cx="6984776" cy="428400"/>
        </a:xfrm>
        <a:prstGeom prst="rect">
          <a:avLst/>
        </a:prstGeom>
        <a:noFill/>
        <a:ln w="40000" cap="flat" cmpd="sng" algn="ctr">
          <a:solidFill>
            <a:schemeClr val="accent4">
              <a:hueOff val="-5749323"/>
              <a:satOff val="58385"/>
              <a:lumOff val="-1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9FFC9-5AA6-4909-8BEA-32B8D4B1F804}">
      <dsp:nvSpPr>
        <dsp:cNvPr id="0" name=""/>
        <dsp:cNvSpPr/>
      </dsp:nvSpPr>
      <dsp:spPr>
        <a:xfrm>
          <a:off x="349238" y="3323688"/>
          <a:ext cx="4889343" cy="501840"/>
        </a:xfrm>
        <a:prstGeom prst="roundRect">
          <a:avLst/>
        </a:prstGeom>
        <a:solidFill>
          <a:schemeClr val="accent4">
            <a:hueOff val="-5749323"/>
            <a:satOff val="58385"/>
            <a:lumOff val="-18432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Более </a:t>
          </a:r>
          <a:r>
            <a:rPr lang="ru-RU" sz="1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видов новых операций ежегодно</a:t>
          </a:r>
        </a:p>
      </dsp:txBody>
      <dsp:txXfrm>
        <a:off x="373736" y="3348186"/>
        <a:ext cx="4840347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22973-8EAC-4246-9F01-C977446E000E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1</a:t>
          </a:r>
        </a:p>
      </dsp:txBody>
      <dsp:txXfrm rot="-5400000">
        <a:off x="1" y="520688"/>
        <a:ext cx="1039018" cy="445294"/>
      </dsp:txXfrm>
    </dsp:sp>
    <dsp:sp modelId="{4420DF42-83A2-46E5-B279-E33DCC87A6F7}">
      <dsp:nvSpPr>
        <dsp:cNvPr id="0" name=""/>
        <dsp:cNvSpPr/>
      </dsp:nvSpPr>
      <dsp:spPr>
        <a:xfrm rot="5400000">
          <a:off x="2485379" y="-1445181"/>
          <a:ext cx="964803" cy="3857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Разработаны и внедрены онлайн регистры пациентов с ССЗ (профиль «кардиология»).</a:t>
          </a:r>
          <a:endParaRPr lang="ru-RU" sz="1300" kern="1200" dirty="0"/>
        </a:p>
      </dsp:txBody>
      <dsp:txXfrm rot="-5400000">
        <a:off x="1039018" y="48278"/>
        <a:ext cx="3810427" cy="870607"/>
      </dsp:txXfrm>
    </dsp:sp>
    <dsp:sp modelId="{AA86ACD5-4815-4B27-B4A2-8B83FD6CD629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2</a:t>
          </a:r>
        </a:p>
      </dsp:txBody>
      <dsp:txXfrm rot="-5400000">
        <a:off x="1" y="1809352"/>
        <a:ext cx="1039018" cy="445294"/>
      </dsp:txXfrm>
    </dsp:sp>
    <dsp:sp modelId="{E3E22A4A-9F25-4181-9A34-E7E8FA1DCB51}">
      <dsp:nvSpPr>
        <dsp:cNvPr id="0" name=""/>
        <dsp:cNvSpPr/>
      </dsp:nvSpPr>
      <dsp:spPr>
        <a:xfrm rot="5400000">
          <a:off x="2485379" y="-156517"/>
          <a:ext cx="964803" cy="3857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Проведены работы по созданию и внедрению отчетных форм с целью мониторинга «ключевых» точек здоровья населения, а также возможности их системной корректировки. </a:t>
          </a:r>
          <a:endParaRPr lang="ru-RU" sz="1300" kern="1200" dirty="0"/>
        </a:p>
      </dsp:txBody>
      <dsp:txXfrm rot="-5400000">
        <a:off x="1039018" y="1336942"/>
        <a:ext cx="3810427" cy="870607"/>
      </dsp:txXfrm>
    </dsp:sp>
    <dsp:sp modelId="{333CABB4-4725-416B-84A5-9C16D3D802EE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3</a:t>
          </a:r>
        </a:p>
      </dsp:txBody>
      <dsp:txXfrm rot="-5400000">
        <a:off x="1" y="3098016"/>
        <a:ext cx="1039018" cy="445294"/>
      </dsp:txXfrm>
    </dsp:sp>
    <dsp:sp modelId="{8641F922-0083-41AA-881C-7629D36C0F10}">
      <dsp:nvSpPr>
        <dsp:cNvPr id="0" name=""/>
        <dsp:cNvSpPr/>
      </dsp:nvSpPr>
      <dsp:spPr>
        <a:xfrm rot="5400000">
          <a:off x="2485379" y="1132146"/>
          <a:ext cx="964803" cy="38575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Разработаны и внедрены системы онлайн контроля оказания помощи и маршрутизации пациентов с острым коронарным синдромом ОКС.</a:t>
          </a:r>
          <a:endParaRPr lang="ru-RU" sz="1300" kern="1200" dirty="0"/>
        </a:p>
      </dsp:txBody>
      <dsp:txXfrm rot="-5400000">
        <a:off x="1039018" y="2625605"/>
        <a:ext cx="3810427" cy="8706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22973-8EAC-4246-9F01-C977446E000E}">
      <dsp:nvSpPr>
        <dsp:cNvPr id="0" name=""/>
        <dsp:cNvSpPr/>
      </dsp:nvSpPr>
      <dsp:spPr>
        <a:xfrm rot="5400000">
          <a:off x="-217286" y="218978"/>
          <a:ext cx="1448575" cy="10140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4</a:t>
          </a:r>
        </a:p>
      </dsp:txBody>
      <dsp:txXfrm rot="-5400000">
        <a:off x="1" y="508694"/>
        <a:ext cx="1014003" cy="434572"/>
      </dsp:txXfrm>
    </dsp:sp>
    <dsp:sp modelId="{4420DF42-83A2-46E5-B279-E33DCC87A6F7}">
      <dsp:nvSpPr>
        <dsp:cNvPr id="0" name=""/>
        <dsp:cNvSpPr/>
      </dsp:nvSpPr>
      <dsp:spPr>
        <a:xfrm rot="5400000">
          <a:off x="1728402" y="-712707"/>
          <a:ext cx="941574" cy="2370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Разработаны и внедрены проекты по оказанию телемедицинских услуг, по профилю «кардиология».</a:t>
          </a: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400" kern="1200" dirty="0"/>
        </a:p>
      </dsp:txBody>
      <dsp:txXfrm rot="-5400000">
        <a:off x="1014003" y="47656"/>
        <a:ext cx="2324408" cy="849646"/>
      </dsp:txXfrm>
    </dsp:sp>
    <dsp:sp modelId="{AA86ACD5-4815-4B27-B4A2-8B83FD6CD629}">
      <dsp:nvSpPr>
        <dsp:cNvPr id="0" name=""/>
        <dsp:cNvSpPr/>
      </dsp:nvSpPr>
      <dsp:spPr>
        <a:xfrm rot="5400000">
          <a:off x="-217286" y="1369372"/>
          <a:ext cx="1448575" cy="10140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5</a:t>
          </a:r>
        </a:p>
      </dsp:txBody>
      <dsp:txXfrm rot="-5400000">
        <a:off x="1" y="1659088"/>
        <a:ext cx="1014003" cy="434572"/>
      </dsp:txXfrm>
    </dsp:sp>
    <dsp:sp modelId="{E3E22A4A-9F25-4181-9A34-E7E8FA1DCB51}">
      <dsp:nvSpPr>
        <dsp:cNvPr id="0" name=""/>
        <dsp:cNvSpPr/>
      </dsp:nvSpPr>
      <dsp:spPr>
        <a:xfrm rot="5400000">
          <a:off x="1728402" y="437687"/>
          <a:ext cx="941574" cy="2370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Разработана система «второе мнение», которая помогает специалисту в принятии решения.</a:t>
          </a:r>
          <a:endParaRPr lang="ru-RU" sz="1400" kern="1200" dirty="0"/>
        </a:p>
      </dsp:txBody>
      <dsp:txXfrm rot="-5400000">
        <a:off x="1014003" y="1198050"/>
        <a:ext cx="2324408" cy="8496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09ABA-EC00-4A56-876D-894D6117D8AC}">
      <dsp:nvSpPr>
        <dsp:cNvPr id="0" name=""/>
        <dsp:cNvSpPr/>
      </dsp:nvSpPr>
      <dsp:spPr>
        <a:xfrm>
          <a:off x="0" y="0"/>
          <a:ext cx="4064000" cy="4064000"/>
        </a:xfrm>
        <a:prstGeom prst="triangle">
          <a:avLst/>
        </a:prstGeom>
        <a:solidFill>
          <a:srgbClr val="E9E937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FB248-FCB0-4363-BDCF-168117FD885A}">
      <dsp:nvSpPr>
        <dsp:cNvPr id="0" name=""/>
        <dsp:cNvSpPr/>
      </dsp:nvSpPr>
      <dsp:spPr>
        <a:xfrm>
          <a:off x="1259651" y="408582"/>
          <a:ext cx="6531989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внедрена система контроля за деятельностью медицинских организаций региона по оказанию медицинской помощи . Система позволяет оперативно выявлять дефекты на всех этапах оказания медицинской помощи , осуществлять анализ всех случаев нарушения установленных требований, проводить обучение и прочие корректирующие мероприятия;</a:t>
          </a:r>
        </a:p>
      </dsp:txBody>
      <dsp:txXfrm>
        <a:off x="1306613" y="455544"/>
        <a:ext cx="6438065" cy="868101"/>
      </dsp:txXfrm>
    </dsp:sp>
    <dsp:sp modelId="{EE9BA629-078B-4227-B4B9-AF294B6CD8C7}">
      <dsp:nvSpPr>
        <dsp:cNvPr id="0" name=""/>
        <dsp:cNvSpPr/>
      </dsp:nvSpPr>
      <dsp:spPr>
        <a:xfrm>
          <a:off x="1922494" y="1490860"/>
          <a:ext cx="5206303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внедрена система управления ССР (скрининга) у здорового населения региона. Система включает контроль и наблюдение за основными факторами ССР. Система позволяет своевременно выявить пациентов группы риска, дать им своевременные рекомендации, а также организовать своевременное наблюдение у врача-терапевта и кардиолога по месту жительства;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9456" y="1537822"/>
        <a:ext cx="5112379" cy="868101"/>
      </dsp:txXfrm>
    </dsp:sp>
    <dsp:sp modelId="{F7882688-DADC-4673-9B9E-8C697B4B402C}">
      <dsp:nvSpPr>
        <dsp:cNvPr id="0" name=""/>
        <dsp:cNvSpPr/>
      </dsp:nvSpPr>
      <dsp:spPr>
        <a:xfrm>
          <a:off x="2930608" y="2573139"/>
          <a:ext cx="3190075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созданы регистры пациентов с ССЗ. Регистры позволяют контролировать пациентов избегая прогрессирования и рецидива заболевания.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77570" y="2620101"/>
        <a:ext cx="3096151" cy="8681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530E3-CD8D-4ACE-B361-9DBD5F4A02C3}">
      <dsp:nvSpPr>
        <dsp:cNvPr id="0" name=""/>
        <dsp:cNvSpPr/>
      </dsp:nvSpPr>
      <dsp:spPr>
        <a:xfrm>
          <a:off x="-4444510" y="-686595"/>
          <a:ext cx="5333631" cy="5333631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A3FFD-9865-426C-80E2-E80D54EB8D4C}">
      <dsp:nvSpPr>
        <dsp:cNvPr id="0" name=""/>
        <dsp:cNvSpPr/>
      </dsp:nvSpPr>
      <dsp:spPr>
        <a:xfrm>
          <a:off x="748919" y="447956"/>
          <a:ext cx="8108064" cy="1397200"/>
        </a:xfrm>
        <a:prstGeom prst="rect">
          <a:avLst/>
        </a:prstGeom>
        <a:solidFill>
          <a:srgbClr val="FAFA7A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806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Расширены возможности консультативной помощи. Каждый медицинский работник имеющий дело с пациентом (например, фельдшер скорой помощи, участковый терапевт и др.) может направить заявку на консультацию к наиболее компетентному специалисту (с прикреплением имеющихся документов и информации по пациенту, например протоколов исследований). И получить оперативную консультацию с использованием телемедицинских технологий с рекомендациями по тактике лечения пациента и его маршрутизации;</a:t>
          </a:r>
        </a:p>
      </dsp:txBody>
      <dsp:txXfrm>
        <a:off x="748919" y="447956"/>
        <a:ext cx="8108064" cy="1397200"/>
      </dsp:txXfrm>
    </dsp:sp>
    <dsp:sp modelId="{D2543757-FA21-4971-9BF5-7FF7BC219855}">
      <dsp:nvSpPr>
        <dsp:cNvPr id="0" name=""/>
        <dsp:cNvSpPr/>
      </dsp:nvSpPr>
      <dsp:spPr>
        <a:xfrm>
          <a:off x="20891" y="424361"/>
          <a:ext cx="1414273" cy="14142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A19C4-16B2-4798-9285-D2AF774A8AF0}">
      <dsp:nvSpPr>
        <dsp:cNvPr id="0" name=""/>
        <dsp:cNvSpPr/>
      </dsp:nvSpPr>
      <dsp:spPr>
        <a:xfrm>
          <a:off x="728027" y="2263233"/>
          <a:ext cx="8108064" cy="1131418"/>
        </a:xfrm>
        <a:prstGeom prst="rect">
          <a:avLst/>
        </a:prstGeom>
        <a:solidFill>
          <a:srgbClr val="E2C3F3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806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внедрена система "Светофор", в рамках которой специалистами РЛЦ осуществляется распределение потоков пациентов между региональными сосудистыми центрами по факту свободной операционной. Это значительно сократило сроки ожидания пациентов от поступления в стационар до проведения хирургического вмешательства;</a:t>
          </a:r>
        </a:p>
      </dsp:txBody>
      <dsp:txXfrm>
        <a:off x="728027" y="2263233"/>
        <a:ext cx="8108064" cy="1131418"/>
      </dsp:txXfrm>
    </dsp:sp>
    <dsp:sp modelId="{A6ED398B-32EB-45DF-B693-75359970AF3B}">
      <dsp:nvSpPr>
        <dsp:cNvPr id="0" name=""/>
        <dsp:cNvSpPr/>
      </dsp:nvSpPr>
      <dsp:spPr>
        <a:xfrm>
          <a:off x="20891" y="2121805"/>
          <a:ext cx="1414273" cy="14142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9A577-338D-49C9-AE77-D54EA9200A82}">
      <dsp:nvSpPr>
        <dsp:cNvPr id="0" name=""/>
        <dsp:cNvSpPr/>
      </dsp:nvSpPr>
      <dsp:spPr>
        <a:xfrm>
          <a:off x="1894011" y="653171"/>
          <a:ext cx="4304241" cy="284401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4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Облако РМИАС</a:t>
          </a:r>
        </a:p>
      </dsp:txBody>
      <dsp:txXfrm>
        <a:off x="2524353" y="1069668"/>
        <a:ext cx="3043557" cy="2011023"/>
      </dsp:txXfrm>
    </dsp:sp>
    <dsp:sp modelId="{450BC351-F71A-4F38-BEBD-C8CA36349763}">
      <dsp:nvSpPr>
        <dsp:cNvPr id="0" name=""/>
        <dsp:cNvSpPr/>
      </dsp:nvSpPr>
      <dsp:spPr>
        <a:xfrm>
          <a:off x="1" y="2053001"/>
          <a:ext cx="1420833" cy="145949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ФК «Стационар»</a:t>
          </a:r>
        </a:p>
      </dsp:txBody>
      <dsp:txXfrm>
        <a:off x="208077" y="2266739"/>
        <a:ext cx="1004681" cy="1032020"/>
      </dsp:txXfrm>
    </dsp:sp>
    <dsp:sp modelId="{58D3D688-7E52-4382-943C-77E665DC19EB}">
      <dsp:nvSpPr>
        <dsp:cNvPr id="0" name=""/>
        <dsp:cNvSpPr/>
      </dsp:nvSpPr>
      <dsp:spPr>
        <a:xfrm>
          <a:off x="5926829" y="1563652"/>
          <a:ext cx="1459483" cy="145265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ФК «Лабораторная информационная система»</a:t>
          </a:r>
        </a:p>
      </dsp:txBody>
      <dsp:txXfrm>
        <a:off x="6140565" y="1776388"/>
        <a:ext cx="1032011" cy="1027180"/>
      </dsp:txXfrm>
    </dsp:sp>
    <dsp:sp modelId="{E3CDC9C8-96D3-4A52-8B09-B892DD5677F7}">
      <dsp:nvSpPr>
        <dsp:cNvPr id="0" name=""/>
        <dsp:cNvSpPr/>
      </dsp:nvSpPr>
      <dsp:spPr>
        <a:xfrm>
          <a:off x="477481" y="1237359"/>
          <a:ext cx="1564846" cy="151814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ФК «Поликлиника»</a:t>
          </a:r>
        </a:p>
      </dsp:txBody>
      <dsp:txXfrm>
        <a:off x="706647" y="1459685"/>
        <a:ext cx="1106514" cy="1073488"/>
      </dsp:txXfrm>
    </dsp:sp>
    <dsp:sp modelId="{5C73286A-C728-4D94-A096-635E17C2CCE9}">
      <dsp:nvSpPr>
        <dsp:cNvPr id="0" name=""/>
        <dsp:cNvSpPr/>
      </dsp:nvSpPr>
      <dsp:spPr>
        <a:xfrm>
          <a:off x="1080108" y="303353"/>
          <a:ext cx="1603496" cy="153740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ФК «Электронная медицинская карта» </a:t>
          </a:r>
        </a:p>
      </dsp:txBody>
      <dsp:txXfrm>
        <a:off x="1314935" y="528501"/>
        <a:ext cx="1133842" cy="1087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0.02751</cdr:x>
      <cdr:y>0.8399</cdr:y>
    </cdr:from>
    <cdr:to>
      <cdr:x>0.84206</cdr:x>
      <cdr:y>0.9776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520" y="3528392"/>
          <a:ext cx="7448245" cy="578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just">
            <a:buNone/>
          </a:pPr>
          <a:r>
            <a:rPr lang="ru-RU" sz="1000" dirty="0">
              <a:latin typeface="Times New Roman" pitchFamily="18" charset="0"/>
              <a:cs typeface="Times New Roman" pitchFamily="18" charset="0"/>
            </a:rPr>
            <a:t>*что связано с  приказом Министерства здравоохранения Республики Башкортостан</a:t>
          </a:r>
        </a:p>
        <a:p xmlns:a="http://schemas.openxmlformats.org/drawingml/2006/main">
          <a:pPr algn="just">
            <a:buNone/>
          </a:pPr>
          <a:r>
            <a:rPr lang="ru-RU" sz="1000" dirty="0">
              <a:latin typeface="Times New Roman" pitchFamily="18" charset="0"/>
              <a:cs typeface="Times New Roman" pitchFamily="18" charset="0"/>
            </a:rPr>
            <a:t> от 12.03.2019 г. № 463-Д «Об оказании медицинской помощи с применением</a:t>
          </a:r>
        </a:p>
        <a:p xmlns:a="http://schemas.openxmlformats.org/drawingml/2006/main">
          <a:pPr algn="just">
            <a:buNone/>
          </a:pPr>
          <a:r>
            <a:rPr lang="ru-RU" sz="1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>
              <a:latin typeface="Times New Roman" pitchFamily="18" charset="0"/>
              <a:cs typeface="Times New Roman" pitchFamily="18" charset="0"/>
            </a:rPr>
            <a:t>телемедицинских</a:t>
          </a:r>
          <a:r>
            <a:rPr lang="ru-RU" sz="1000" dirty="0">
              <a:latin typeface="Times New Roman" pitchFamily="18" charset="0"/>
              <a:cs typeface="Times New Roman" pitchFamily="18" charset="0"/>
            </a:rPr>
            <a:t> технологий в круглосуточном режиме» 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0.07697</cdr:x>
      <cdr:y>0.00718</cdr:y>
    </cdr:from>
    <cdr:to>
      <cdr:x>0.18699</cdr:x>
      <cdr:y>0.10053</cdr:y>
    </cdr:to>
    <cdr:sp macro="" textlink="">
      <cdr:nvSpPr>
        <cdr:cNvPr id="2" name="TextBox 16"/>
        <cdr:cNvSpPr txBox="1"/>
      </cdr:nvSpPr>
      <cdr:spPr>
        <a:xfrm xmlns:a="http://schemas.openxmlformats.org/drawingml/2006/main">
          <a:off x="681702" y="30789"/>
          <a:ext cx="97443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2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rPr>
            <a:t>сутки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0.25588</cdr:x>
      <cdr:y>0.06982</cdr:y>
    </cdr:from>
    <cdr:to>
      <cdr:x>0.83075</cdr:x>
      <cdr:y>0.40316</cdr:y>
    </cdr:to>
    <cdr:cxnSp macro="">
      <cdr:nvCxnSpPr>
        <cdr:cNvPr id="2" name="Прямая со стрелкой 1">
          <a:extLst xmlns:a="http://schemas.openxmlformats.org/drawingml/2006/main">
            <a:ext uri="{FF2B5EF4-FFF2-40B4-BE49-F238E27FC236}">
              <a16:creationId xmlns:a16="http://schemas.microsoft.com/office/drawing/2014/main" id="{9CADCB1D-0076-4A64-9EAA-5FF3BCB24B38}"/>
            </a:ext>
          </a:extLst>
        </cdr:cNvPr>
        <cdr:cNvCxnSpPr/>
      </cdr:nvCxnSpPr>
      <cdr:spPr>
        <a:xfrm xmlns:a="http://schemas.openxmlformats.org/drawingml/2006/main" flipV="1">
          <a:off x="2339752" y="271502"/>
          <a:ext cx="5256584" cy="1296144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0.65812</cdr:x>
      <cdr:y>0.74626</cdr:y>
    </cdr:from>
    <cdr:to>
      <cdr:x>0.98333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41770" y="3145352"/>
          <a:ext cx="2787914" cy="1069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just">
            <a:buNone/>
          </a:pP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0.08593</cdr:x>
      <cdr:y>0.84127</cdr:y>
    </cdr:from>
    <cdr:to>
      <cdr:x>0.57812</cdr:x>
      <cdr:y>0.96726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5786" y="3786214"/>
          <a:ext cx="4500562" cy="567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just">
            <a:buNone/>
          </a:pPr>
          <a:r>
            <a:rPr lang="ru-RU" sz="900" dirty="0">
              <a:latin typeface="Times New Roman" pitchFamily="18" charset="0"/>
              <a:cs typeface="Times New Roman" pitchFamily="18" charset="0"/>
            </a:rPr>
            <a:t>*что связано с  приказом Министерства здравоохранения Республики Башкортостан</a:t>
          </a:r>
        </a:p>
        <a:p xmlns:a="http://schemas.openxmlformats.org/drawingml/2006/main">
          <a:pPr algn="just">
            <a:buNone/>
          </a:pPr>
          <a:r>
            <a:rPr lang="ru-RU" sz="900" dirty="0">
              <a:latin typeface="Times New Roman" pitchFamily="18" charset="0"/>
              <a:cs typeface="Times New Roman" pitchFamily="18" charset="0"/>
            </a:rPr>
            <a:t> от 12.03.2019 г. № 463-Д «Об оказании медицинской помощи с применением</a:t>
          </a:r>
        </a:p>
        <a:p xmlns:a="http://schemas.openxmlformats.org/drawingml/2006/main">
          <a:pPr algn="just">
            <a:buNone/>
          </a:pPr>
          <a:r>
            <a:rPr lang="ru-RU" sz="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>
              <a:latin typeface="Times New Roman" pitchFamily="18" charset="0"/>
              <a:cs typeface="Times New Roman" pitchFamily="18" charset="0"/>
            </a:rPr>
            <a:t>телемедицинских</a:t>
          </a:r>
          <a:r>
            <a:rPr lang="ru-RU" sz="900" dirty="0">
              <a:latin typeface="Times New Roman" pitchFamily="18" charset="0"/>
              <a:cs typeface="Times New Roman" pitchFamily="18" charset="0"/>
            </a:rPr>
            <a:t> технологий в круглосуточном режиме» 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0.65812</cdr:x>
      <cdr:y>0.74626</cdr:y>
    </cdr:from>
    <cdr:to>
      <cdr:x>0.98333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41770" y="3145352"/>
          <a:ext cx="2787914" cy="1069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just">
            <a:buNone/>
          </a:pP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0.4555</cdr:x>
      <cdr:y>0.37188</cdr:y>
    </cdr:from>
    <cdr:to>
      <cdr:x>0.51673</cdr:x>
      <cdr:y>0.60584</cdr:y>
    </cdr:to>
    <cdr:sp macro="" textlink="">
      <cdr:nvSpPr>
        <cdr:cNvPr id="13" name="TextBox 29"/>
        <cdr:cNvSpPr txBox="1"/>
      </cdr:nvSpPr>
      <cdr:spPr>
        <a:xfrm xmlns:a="http://schemas.openxmlformats.org/drawingml/2006/main">
          <a:off x="4821554" y="635983"/>
          <a:ext cx="64813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cs typeface="Arial" charset="0"/>
            </a:defRPr>
          </a:lvl5pPr>
          <a:lvl6pPr marL="22860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cs typeface="Arial" charset="0"/>
            </a:defRPr>
          </a:lvl6pPr>
          <a:lvl7pPr marL="27432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cs typeface="Arial" charset="0"/>
            </a:defRPr>
          </a:lvl7pPr>
          <a:lvl8pPr marL="32004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cs typeface="Arial" charset="0"/>
            </a:defRPr>
          </a:lvl8pPr>
          <a:lvl9pPr marL="36576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cs typeface="Arial" charset="0"/>
            </a:defRPr>
          </a:lvl9pPr>
        </a:lstStyle>
        <a:p xmlns:a="http://schemas.openxmlformats.org/drawingml/2006/main">
          <a:pPr algn="ctr"/>
          <a:endParaRPr lang="ru-RU" b="1" dirty="0">
            <a:latin typeface="Arial Narrow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0.12547</cdr:x>
      <cdr:y>0.27586</cdr:y>
    </cdr:from>
    <cdr:to>
      <cdr:x>0.97211</cdr:x>
      <cdr:y>0.51845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5892206-B82E-40AB-9E0D-08CFC7EC802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9717170">
          <a:off x="1075615" y="1209820"/>
          <a:ext cx="7257801" cy="106392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0.85948</cdr:x>
      <cdr:y>0.03854</cdr:y>
    </cdr:from>
    <cdr:to>
      <cdr:x>1</cdr:x>
      <cdr:y>0.24704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66722" y="169023"/>
          <a:ext cx="126977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rPr>
            <a:t>+ 7 566 %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0.23264</cdr:x>
      <cdr:y>0.48461</cdr:y>
    </cdr:from>
    <cdr:to>
      <cdr:x>0.39617</cdr:x>
      <cdr:y>0.59958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31640" y="1800200"/>
          <a:ext cx="936104" cy="427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5166</a:t>
          </a:r>
        </a:p>
      </cdr:txBody>
    </cdr:sp>
  </cdr:relSizeAnchor>
  <cdr:relSizeAnchor xmlns:cdr="http://schemas.openxmlformats.org/drawingml/2006/chartDrawing">
    <cdr:from>
      <cdr:x>0.48423</cdr:x>
      <cdr:y>0.36705</cdr:y>
    </cdr:from>
    <cdr:to>
      <cdr:x>0.63449</cdr:x>
      <cdr:y>0.4766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71800" y="1363516"/>
          <a:ext cx="860111" cy="406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2961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0.20292</cdr:x>
      <cdr:y>0.47727</cdr:y>
    </cdr:from>
    <cdr:to>
      <cdr:x>0.33828</cdr:x>
      <cdr:y>0.58253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1600" y="1512168"/>
          <a:ext cx="648107" cy="333501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65,3%</a:t>
          </a:r>
        </a:p>
      </cdr:txBody>
    </cdr:sp>
  </cdr:relSizeAnchor>
  <cdr:relSizeAnchor xmlns:cdr="http://schemas.openxmlformats.org/drawingml/2006/chartDrawing">
    <cdr:from>
      <cdr:x>0.42851</cdr:x>
      <cdr:y>0.45455</cdr:y>
    </cdr:from>
    <cdr:to>
      <cdr:x>0.56386</cdr:x>
      <cdr:y>0.55982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1720" y="1440160"/>
          <a:ext cx="648071" cy="333532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73,2%</a:t>
          </a:r>
        </a:p>
      </cdr:txBody>
    </cdr:sp>
  </cdr:relSizeAnchor>
  <cdr:relSizeAnchor xmlns:cdr="http://schemas.openxmlformats.org/drawingml/2006/chartDrawing">
    <cdr:from>
      <cdr:x>0.6541</cdr:x>
      <cdr:y>0.45455</cdr:y>
    </cdr:from>
    <cdr:to>
      <cdr:x>0.78945</cdr:x>
      <cdr:y>0.55981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31840" y="1440160"/>
          <a:ext cx="648072" cy="333500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75,2%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0.18184</cdr:x>
      <cdr:y>0.525</cdr:y>
    </cdr:from>
    <cdr:to>
      <cdr:x>0.29756</cdr:x>
      <cdr:y>0.63026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1512168"/>
          <a:ext cx="504056" cy="30318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 Narrow" pitchFamily="34" charset="0"/>
            </a:rPr>
            <a:t>61%</a:t>
          </a:r>
        </a:p>
      </cdr:txBody>
    </cdr:sp>
  </cdr:relSizeAnchor>
  <cdr:relSizeAnchor xmlns:cdr="http://schemas.openxmlformats.org/drawingml/2006/chartDrawing">
    <cdr:from>
      <cdr:x>0.41327</cdr:x>
      <cdr:y>0.47727</cdr:y>
    </cdr:from>
    <cdr:to>
      <cdr:x>0.52899</cdr:x>
      <cdr:y>0.58255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00200" y="1512168"/>
          <a:ext cx="504056" cy="33356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 Narrow" pitchFamily="34" charset="0"/>
            </a:rPr>
            <a:t>88%</a:t>
          </a:r>
        </a:p>
      </cdr:txBody>
    </cdr:sp>
  </cdr:relSizeAnchor>
  <cdr:relSizeAnchor xmlns:cdr="http://schemas.openxmlformats.org/drawingml/2006/chartDrawing">
    <cdr:from>
      <cdr:x>0.62817</cdr:x>
      <cdr:y>0.47727</cdr:y>
    </cdr:from>
    <cdr:to>
      <cdr:x>0.74389</cdr:x>
      <cdr:y>0.57727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36304" y="1512168"/>
          <a:ext cx="504056" cy="316835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 Narrow" pitchFamily="34" charset="0"/>
            </a:rPr>
            <a:t>87%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0.03653</cdr:x>
      <cdr:y>0</cdr:y>
    </cdr:from>
    <cdr:to>
      <cdr:x>0.1579</cdr:x>
      <cdr:y>0.09748</cdr:y>
    </cdr:to>
    <cdr:sp macro="" textlink="">
      <cdr:nvSpPr>
        <cdr:cNvPr id="2" name="TextBox 16"/>
        <cdr:cNvSpPr txBox="1"/>
      </cdr:nvSpPr>
      <cdr:spPr>
        <a:xfrm xmlns:a="http://schemas.openxmlformats.org/drawingml/2006/main">
          <a:off x="323528" y="-571486"/>
          <a:ext cx="107497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cs typeface="Arial" charset="0"/>
            </a:defRPr>
          </a:lvl5pPr>
          <a:lvl6pPr marL="22860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cs typeface="Arial" charset="0"/>
            </a:defRPr>
          </a:lvl6pPr>
          <a:lvl7pPr marL="27432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cs typeface="Arial" charset="0"/>
            </a:defRPr>
          </a:lvl7pPr>
          <a:lvl8pPr marL="32004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cs typeface="Arial" charset="0"/>
            </a:defRPr>
          </a:lvl8pPr>
          <a:lvl9pPr marL="36576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cs typeface="Arial" charset="0"/>
            </a:defRPr>
          </a:lvl9pPr>
        </a:lstStyle>
        <a:p xmlns:a="http://schemas.openxmlformats.org/drawingml/2006/main">
          <a:r>
            <a:rPr lang="ru-RU" b="1" dirty="0">
              <a:latin typeface="Times New Roman" pitchFamily="18" charset="0"/>
              <a:cs typeface="Times New Roman" pitchFamily="18" charset="0"/>
            </a:rPr>
            <a:t>сутки</a:t>
          </a:r>
        </a:p>
      </cdr:txBody>
    </cdr:sp>
  </cdr:relSizeAnchor>
  <cdr:relSizeAnchor xmlns:cdr="http://schemas.openxmlformats.org/drawingml/2006/chartDrawing">
    <cdr:from>
      <cdr:x>0.89676</cdr:x>
      <cdr:y>0.3119</cdr:y>
    </cdr:from>
    <cdr:to>
      <cdr:x>1</cdr:x>
      <cdr:y>0.53468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28384" y="12801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rPr>
            <a:t>- 7,7 %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586" cy="49621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04" y="2"/>
            <a:ext cx="2945586" cy="49621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2F64FF-EBA2-4F7C-8653-CC323E52F44F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066"/>
            <a:ext cx="2945586" cy="49621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04" y="9428066"/>
            <a:ext cx="2945586" cy="49621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30D41A-4403-44E0-8D4D-80A99EA81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4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5586" cy="4962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04" y="2"/>
            <a:ext cx="2945586" cy="4962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24402D86-2CC5-415E-ACC8-5809BD3583FA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22" y="4714034"/>
            <a:ext cx="5437923" cy="44682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066"/>
            <a:ext cx="2945586" cy="4962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04" y="9428066"/>
            <a:ext cx="2945586" cy="4962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76AD9D33-E752-48D0-8F6D-FC3150733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64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9692-FCFE-4306-961A-3763D78BD648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D213F-4E6E-434B-9C66-B57D4D9DCEB2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5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D9D33-E752-48D0-8F6D-FC31507335C5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35CF1-547E-40FF-AB03-5BCE47E9A5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3C679-FA37-48BC-BF11-D599E9163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3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35CF1-547E-40FF-AB03-5BCE47E9A5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3C679-FA37-48BC-BF11-D599E9163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35CF1-547E-40FF-AB03-5BCE47E9A5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3C679-FA37-48BC-BF11-D599E9163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24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fld id="{2A65F6A3-97B0-4E08-8C14-66C07FEF94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fld id="{0EFA73DA-B615-4935-A1CE-FE78013D58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53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fld id="{7EF7B2B0-F10D-48F3-84A1-1851683C00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fld id="{EDE02642-8E14-4939-A2F8-33C5504553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7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71556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796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19" y="528638"/>
            <a:ext cx="7886700" cy="76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619" y="1290637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281" y="1281112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2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53" y="345282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54" y="1339454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53" y="2093119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60886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3119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34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19" y="488157"/>
            <a:ext cx="7886700" cy="76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41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378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54" y="542925"/>
            <a:ext cx="2949178" cy="81438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066" y="542925"/>
            <a:ext cx="4629150" cy="37373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954" y="1421606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634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35CF1-547E-40FF-AB03-5BCE47E9A5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3C679-FA37-48BC-BF11-D599E9163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50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98" y="528637"/>
            <a:ext cx="3963590" cy="52863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57712" y="0"/>
            <a:ext cx="4591928" cy="4036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098" y="1200150"/>
            <a:ext cx="3963590" cy="28360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79619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19" y="411957"/>
            <a:ext cx="7886700" cy="76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13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92919"/>
            <a:ext cx="1971675" cy="37790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4332" y="492919"/>
            <a:ext cx="6065044" cy="413980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35CF1-547E-40FF-AB03-5BCE47E9A5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3C679-FA37-48BC-BF11-D599E9163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35CF1-547E-40FF-AB03-5BCE47E9A5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3C679-FA37-48BC-BF11-D599E9163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1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35CF1-547E-40FF-AB03-5BCE47E9A5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3C679-FA37-48BC-BF11-D599E9163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7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35CF1-547E-40FF-AB03-5BCE47E9A5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3C679-FA37-48BC-BF11-D599E9163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2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35CF1-547E-40FF-AB03-5BCE47E9A5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3C679-FA37-48BC-BF11-D599E9163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5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35CF1-547E-40FF-AB03-5BCE47E9A5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3C679-FA37-48BC-BF11-D599E9163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9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35CF1-547E-40FF-AB03-5BCE47E9A5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3C679-FA37-48BC-BF11-D599E9163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5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5A35CF1-547E-40FF-AB03-5BCE47E9A5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0D3C679-FA37-48BC-BF11-D599E9163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2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619" y="309563"/>
            <a:ext cx="7886700" cy="762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619" y="1303735"/>
            <a:ext cx="7886700" cy="29527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7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Лента истории\КАРДИО ВХОД.png"/>
          <p:cNvPicPr>
            <a:picLocks noChangeAspect="1" noChangeArrowheads="1"/>
          </p:cNvPicPr>
          <p:nvPr/>
        </p:nvPicPr>
        <p:blipFill>
          <a:blip r:embed="rId2" cstate="print"/>
          <a:srcRect l="40055" r="3736"/>
          <a:stretch>
            <a:fillRect/>
          </a:stretch>
        </p:blipFill>
        <p:spPr bwMode="auto">
          <a:xfrm>
            <a:off x="5994838" y="-1"/>
            <a:ext cx="3149162" cy="3149956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9" y="471446"/>
            <a:ext cx="2612832" cy="11557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000760" y="3143254"/>
            <a:ext cx="3143240" cy="2000246"/>
          </a:xfrm>
          <a:prstGeom prst="rect">
            <a:avLst/>
          </a:prstGeom>
          <a:solidFill>
            <a:srgbClr val="7DC142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pic>
        <p:nvPicPr>
          <p:cNvPr id="10" name="Picture 1" descr="C:\Documents and Settings\IdrisovAA\Мои документы\Загрузки\WhatsApp Image 2020-07-13 at 17.16.4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154" y="331689"/>
            <a:ext cx="2384630" cy="138792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3143254"/>
            <a:ext cx="5986691" cy="20002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РЕСПУБЛИКАНСКИЙ ЛОГИСТИЧЕСКИЙ ЦЕНТР УПРАВЛЕНИЯ ОКАЗАНИЕМ МЕДИЦИНСКОЙ ПОМОЩИ И НЕПРЕРЫВНОГО СОПРОВОЖДЕНИЯ ПАЦИЕНТОВ С СЕРДЕЧНО-СОСУДИСТЫМИ ЗАБОЛЕВАНИЯМИ</a:t>
            </a:r>
          </a:p>
        </p:txBody>
      </p:sp>
    </p:spTree>
    <p:extLst>
      <p:ext uri="{BB962C8B-B14F-4D97-AF65-F5344CB8AC3E}">
        <p14:creationId xmlns:p14="http://schemas.microsoft.com/office/powerpoint/2010/main" val="258796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8901" y="-20538"/>
            <a:ext cx="9180512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Новизна проекта 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80872203"/>
              </p:ext>
            </p:extLst>
          </p:nvPr>
        </p:nvGraphicFramePr>
        <p:xfrm>
          <a:off x="179512" y="483518"/>
          <a:ext cx="48965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29954394"/>
              </p:ext>
            </p:extLst>
          </p:nvPr>
        </p:nvGraphicFramePr>
        <p:xfrm>
          <a:off x="5364088" y="843558"/>
          <a:ext cx="3384376" cy="2602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8780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84225207"/>
              </p:ext>
            </p:extLst>
          </p:nvPr>
        </p:nvGraphicFramePr>
        <p:xfrm>
          <a:off x="179512" y="267494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8901" y="-20538"/>
            <a:ext cx="9180512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Новизна проекта  </a:t>
            </a:r>
          </a:p>
        </p:txBody>
      </p:sp>
    </p:spTree>
    <p:extLst>
      <p:ext uri="{BB962C8B-B14F-4D97-AF65-F5344CB8AC3E}">
        <p14:creationId xmlns:p14="http://schemas.microsoft.com/office/powerpoint/2010/main" val="367148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8901" y="-20538"/>
            <a:ext cx="9180512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Новизна проекта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50724805"/>
              </p:ext>
            </p:extLst>
          </p:nvPr>
        </p:nvGraphicFramePr>
        <p:xfrm>
          <a:off x="107504" y="411510"/>
          <a:ext cx="885698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501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Маршрутизация пациентов с ОКС г.Уфы и Уфимского р-на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принципу «светофор» с 01.01.2020 г.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264" y="1673962"/>
            <a:ext cx="190770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 с ОКС, которому необходимо проведение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коронарографии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143108" y="2155662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67746" y="1003534"/>
            <a:ext cx="432048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67746" y="2155662"/>
            <a:ext cx="432048" cy="43204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67746" y="3451806"/>
            <a:ext cx="432048" cy="4320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95738" y="859518"/>
            <a:ext cx="576064" cy="3528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071802" y="2143122"/>
            <a:ext cx="7143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714744" y="185737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Единая диспетчерская служба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29322" y="714362"/>
            <a:ext cx="1944216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зона (120 мин.)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Бронирование операционного стола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86182" y="1714494"/>
            <a:ext cx="1584176" cy="129614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0760" y="2071684"/>
            <a:ext cx="169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зона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(240 мин.)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29322" y="328613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Республиканский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логистический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00760" y="3071816"/>
            <a:ext cx="1800200" cy="129614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8798354">
            <a:off x="5305514" y="1461145"/>
            <a:ext cx="567809" cy="297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верх/вниз 26"/>
          <p:cNvSpPr/>
          <p:nvPr/>
        </p:nvSpPr>
        <p:spPr>
          <a:xfrm>
            <a:off x="6715140" y="2714626"/>
            <a:ext cx="214314" cy="35719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339752" y="1485281"/>
            <a:ext cx="864096" cy="3103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Занято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23728" y="2587710"/>
            <a:ext cx="1296144" cy="528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Скоро</a:t>
            </a:r>
          </a:p>
          <a:p>
            <a:pPr algn="ctr">
              <a:lnSpc>
                <a:spcPts val="1700"/>
              </a:lnSpc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освободится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32248" y="3883854"/>
            <a:ext cx="1080120" cy="3103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Свободно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5370928" y="2200540"/>
            <a:ext cx="7143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8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88E31-736A-4608-9788-5AA00149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Практическая пригодность</a:t>
            </a:r>
          </a:p>
        </p:txBody>
      </p:sp>
    </p:spTree>
    <p:extLst>
      <p:ext uri="{BB962C8B-B14F-4D97-AF65-F5344CB8AC3E}">
        <p14:creationId xmlns:p14="http://schemas.microsoft.com/office/powerpoint/2010/main" val="2698398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357172"/>
          <a:ext cx="8928992" cy="4255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Регистры больных ССЗ по РБ на 31.12.2019 г. (по данным ГБУЗ РКЦ)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3147814"/>
            <a:ext cx="360040" cy="2160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3720219"/>
            <a:ext cx="360040" cy="216024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328" y="3003798"/>
            <a:ext cx="101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2019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г.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24328" y="3579862"/>
            <a:ext cx="101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201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8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06555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7"/>
          <p:cNvSpPr/>
          <p:nvPr/>
        </p:nvSpPr>
        <p:spPr>
          <a:xfrm>
            <a:off x="0" y="3571882"/>
            <a:ext cx="3857620" cy="1571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5976" y="0"/>
          <a:ext cx="3787973" cy="4568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Документ" r:id="rId3" imgW="7003574" imgH="6888514" progId="Word.Document.12">
                  <p:embed/>
                </p:oleObj>
              </mc:Choice>
              <mc:Fallback>
                <p:oleObj name="Документ" r:id="rId3" imgW="7003574" imgH="6888514" progId="Word.Document.12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6" y="0"/>
                        <a:ext cx="3787973" cy="45684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00139" y="3768797"/>
            <a:ext cx="3190031" cy="82330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Tx/>
              <a:buAutoNum type="arabicPlain" startAt="6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Региональных сосудистых центров  (РСЦ) г.Уфа (№№1,2,4,5,6)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 и  ГКБ № 18 Г.Уфа функции РСЦ при ОКС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г.Стерлитамак -1 РСЦ №3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Tx/>
              <a:buNone/>
              <a:tabLst/>
              <a:defRPr/>
            </a:pPr>
            <a:endParaRPr kumimoji="0" lang="ru-RU" sz="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/>
              <a:ea typeface="+mn-ea"/>
              <a:cs typeface="Arial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Tx/>
              <a:buNone/>
              <a:tabLst/>
              <a:defRPr/>
            </a:pPr>
            <a:endParaRPr kumimoji="0" lang="ru-RU" sz="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/>
              <a:ea typeface="+mn-ea"/>
              <a:cs typeface="Arial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с. Месягутово – функции РСЦ при ОКС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ГБ 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г.Нефтекамск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 –функции РСЦ при ОКС</a:t>
            </a:r>
          </a:p>
        </p:txBody>
      </p:sp>
      <p:sp>
        <p:nvSpPr>
          <p:cNvPr id="55" name="Овал 54"/>
          <p:cNvSpPr/>
          <p:nvPr/>
        </p:nvSpPr>
        <p:spPr>
          <a:xfrm>
            <a:off x="2501153" y="4426669"/>
            <a:ext cx="131640" cy="1215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673297" y="4386164"/>
            <a:ext cx="1245815" cy="1923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РСЦ, ПСО с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ангиографом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683122" y="4629191"/>
            <a:ext cx="1002519" cy="1923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6E5DE9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ПСО без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6E5DE9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ангиографа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6E5DE9"/>
              </a:solidFill>
              <a:effectLst/>
              <a:uLnTx/>
              <a:uFillTx/>
              <a:latin typeface="Arial Narrow"/>
              <a:ea typeface="+mn-ea"/>
              <a:cs typeface="Arial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2713" y="3789703"/>
            <a:ext cx="149810" cy="1498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329" y="4044620"/>
            <a:ext cx="149810" cy="1498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2713" y="4277165"/>
            <a:ext cx="149810" cy="1498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2713" y="4450000"/>
            <a:ext cx="149810" cy="14981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1458162" y="1278424"/>
            <a:ext cx="131640" cy="1215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1498667" y="1521451"/>
            <a:ext cx="131640" cy="1215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1377153" y="1480947"/>
            <a:ext cx="131640" cy="1215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1579676" y="1359433"/>
            <a:ext cx="131640" cy="1215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8" name="Овал 97"/>
          <p:cNvSpPr/>
          <p:nvPr/>
        </p:nvSpPr>
        <p:spPr>
          <a:xfrm>
            <a:off x="1336649" y="1359433"/>
            <a:ext cx="131640" cy="1215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1458162" y="1359433"/>
            <a:ext cx="131640" cy="1215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2268252" y="670857"/>
            <a:ext cx="131640" cy="1215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516432" y="346821"/>
            <a:ext cx="131640" cy="1215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63289"/>
            <a:ext cx="526559" cy="283532"/>
          </a:xfrm>
          <a:prstGeom prst="rect">
            <a:avLst/>
          </a:prstGeom>
          <a:solidFill>
            <a:srgbClr val="FFC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Население: 209682 чел.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S=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6877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кв.км.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321369" y="83256"/>
            <a:ext cx="486054" cy="283532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Население: 85084 чел.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S= 11709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кв.км.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43" name="Прямая соединительная линия 42"/>
          <p:cNvCxnSpPr>
            <a:stCxn id="42" idx="1"/>
          </p:cNvCxnSpPr>
          <p:nvPr/>
        </p:nvCxnSpPr>
        <p:spPr>
          <a:xfrm rot="10800000" flipV="1">
            <a:off x="2835315" y="225022"/>
            <a:ext cx="486054" cy="20280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2389766" y="1197415"/>
            <a:ext cx="486054" cy="283532"/>
          </a:xfrm>
          <a:prstGeom prst="rect">
            <a:avLst/>
          </a:prstGeom>
          <a:solidFill>
            <a:srgbClr val="FF99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Население: 1333775 чел.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S=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33932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кв.км.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72" name="Прямая соединительная линия 71"/>
          <p:cNvCxnSpPr>
            <a:stCxn id="69" idx="1"/>
          </p:cNvCxnSpPr>
          <p:nvPr/>
        </p:nvCxnSpPr>
        <p:spPr>
          <a:xfrm rot="10800000" flipV="1">
            <a:off x="1822703" y="1339182"/>
            <a:ext cx="567063" cy="2025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364541" y="2615073"/>
            <a:ext cx="486054" cy="2835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Население: 433157 чел.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S=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14929 кв.км.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H="1">
            <a:off x="850595" y="2210028"/>
            <a:ext cx="405045" cy="42501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336649" y="2372046"/>
            <a:ext cx="324036" cy="192360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Г.Салават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21515" y="4608980"/>
            <a:ext cx="2222403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Охват первичным ЧКВ: 92 158 кв.км. (64,5% территории)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Охват первичным ЧКВ: 2 182 514 чел. (69,0%) 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02522" y="4121129"/>
            <a:ext cx="1674176" cy="14619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г.Салават МСЧ ООО «</a:t>
            </a:r>
            <a:r>
              <a:rPr kumimoji="0" lang="ru-RU" sz="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МедСервис</a:t>
            </a:r>
            <a:r>
              <a:rPr kumimoji="0" lang="ru-RU" sz="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» - функции РСЦ при ОКС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64541" y="2939109"/>
            <a:ext cx="486054" cy="35460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Население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г. Салават: 122482 чел.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S=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106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кв.км.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10800000" flipV="1">
            <a:off x="810090" y="2615073"/>
            <a:ext cx="526559" cy="35962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2511279" y="4640298"/>
            <a:ext cx="121514" cy="121514"/>
          </a:xfrm>
          <a:prstGeom prst="ellipse">
            <a:avLst/>
          </a:prstGeom>
          <a:solidFill>
            <a:srgbClr val="6E5D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2794811" y="3101127"/>
            <a:ext cx="81009" cy="81009"/>
          </a:xfrm>
          <a:prstGeom prst="ellipse">
            <a:avLst/>
          </a:prstGeom>
          <a:solidFill>
            <a:srgbClr val="6E5D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2430270" y="2088514"/>
            <a:ext cx="121514" cy="1215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1620180" y="2372046"/>
            <a:ext cx="81009" cy="81009"/>
          </a:xfrm>
          <a:prstGeom prst="ellipse">
            <a:avLst/>
          </a:prstGeom>
          <a:solidFill>
            <a:srgbClr val="6E5D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1255640" y="3263145"/>
            <a:ext cx="81009" cy="81009"/>
          </a:xfrm>
          <a:prstGeom prst="ellipse">
            <a:avLst/>
          </a:prstGeom>
          <a:solidFill>
            <a:srgbClr val="6E5D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1009" y="1683469"/>
            <a:ext cx="121514" cy="1215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202522" y="1399938"/>
            <a:ext cx="81009" cy="81009"/>
          </a:xfrm>
          <a:prstGeom prst="ellipse">
            <a:avLst/>
          </a:prstGeom>
          <a:solidFill>
            <a:srgbClr val="6E5D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405045" y="1885992"/>
            <a:ext cx="81009" cy="81009"/>
          </a:xfrm>
          <a:prstGeom prst="ellipse">
            <a:avLst/>
          </a:prstGeom>
          <a:solidFill>
            <a:srgbClr val="6E5D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10090" y="792371"/>
            <a:ext cx="81009" cy="81009"/>
          </a:xfrm>
          <a:prstGeom prst="ellipse">
            <a:avLst/>
          </a:prstGeom>
          <a:solidFill>
            <a:srgbClr val="6E5D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1134126" y="832875"/>
            <a:ext cx="81009" cy="81009"/>
          </a:xfrm>
          <a:prstGeom prst="ellipse">
            <a:avLst/>
          </a:prstGeom>
          <a:solidFill>
            <a:srgbClr val="6E5D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7" name="Овал 76"/>
          <p:cNvSpPr/>
          <p:nvPr/>
        </p:nvSpPr>
        <p:spPr>
          <a:xfrm flipV="1">
            <a:off x="810090" y="144299"/>
            <a:ext cx="81009" cy="81009"/>
          </a:xfrm>
          <a:prstGeom prst="ellipse">
            <a:avLst/>
          </a:prstGeom>
          <a:solidFill>
            <a:srgbClr val="6E5D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3118847" y="1602461"/>
            <a:ext cx="81009" cy="81009"/>
          </a:xfrm>
          <a:prstGeom prst="ellipse">
            <a:avLst/>
          </a:prstGeom>
          <a:solidFill>
            <a:srgbClr val="6E5D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412184" y="4747480"/>
            <a:ext cx="1509067" cy="1769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6E5DE9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Перевод на отсроченное ЧКВ до 48 ч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6E5DE9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1377153" y="2453055"/>
            <a:ext cx="81009" cy="81009"/>
          </a:xfrm>
          <a:prstGeom prst="ellipse">
            <a:avLst/>
          </a:prstGeom>
          <a:solidFill>
            <a:srgbClr val="6E5D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1448036" y="2453055"/>
            <a:ext cx="131640" cy="1215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99856" y="2291037"/>
            <a:ext cx="592164" cy="105311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Население: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187034 чел.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S=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24625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кв.км.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Max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«плечо» </a:t>
            </a: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доезда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140км. </a:t>
            </a: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Учалинский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район,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160 км </a:t>
            </a: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Бурзянский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район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(более 120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’)</a:t>
            </a: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Требуются  </a:t>
            </a: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реанимобили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для 2-х МО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53" name="Прямая соединительная линия 52"/>
          <p:cNvCxnSpPr>
            <a:stCxn id="50" idx="0"/>
          </p:cNvCxnSpPr>
          <p:nvPr/>
        </p:nvCxnSpPr>
        <p:spPr>
          <a:xfrm flipH="1" flipV="1">
            <a:off x="2997333" y="2129019"/>
            <a:ext cx="498605" cy="1620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2470774" y="3992226"/>
            <a:ext cx="149810" cy="1498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32793" y="3951722"/>
            <a:ext cx="1185261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Белорецкая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ЦРКБ- функции РСЦ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при ОКС</a:t>
            </a:r>
          </a:p>
        </p:txBody>
      </p:sp>
      <p:sp>
        <p:nvSpPr>
          <p:cNvPr id="85" name="Дуга 84"/>
          <p:cNvSpPr/>
          <p:nvPr/>
        </p:nvSpPr>
        <p:spPr>
          <a:xfrm rot="10081099">
            <a:off x="2004178" y="2232862"/>
            <a:ext cx="649662" cy="645848"/>
          </a:xfrm>
          <a:prstGeom prst="arc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6" name="Дуга 85"/>
          <p:cNvSpPr/>
          <p:nvPr/>
        </p:nvSpPr>
        <p:spPr>
          <a:xfrm rot="7178176" flipH="1">
            <a:off x="2979577" y="1168953"/>
            <a:ext cx="415517" cy="666809"/>
          </a:xfrm>
          <a:prstGeom prst="arc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908648" y="3260326"/>
            <a:ext cx="1928813" cy="22506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930760" y="0"/>
            <a:ext cx="5213240" cy="807913"/>
          </a:xfrm>
          <a:prstGeom prst="rect">
            <a:avLst/>
          </a:prstGeom>
          <a:solidFill>
            <a:schemeClr val="accent1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Зоны  ответственности региональных сосудистых центров при оказании помощи больным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ОКС в 2020 г</a:t>
            </a:r>
          </a:p>
        </p:txBody>
      </p:sp>
      <p:sp>
        <p:nvSpPr>
          <p:cNvPr id="95" name="Овал 94"/>
          <p:cNvSpPr/>
          <p:nvPr/>
        </p:nvSpPr>
        <p:spPr>
          <a:xfrm>
            <a:off x="1245513" y="2372046"/>
            <a:ext cx="131640" cy="12151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7" name="Объект 3">
            <a:extLst>
              <a:ext uri="{FF2B5EF4-FFF2-40B4-BE49-F238E27FC236}">
                <a16:creationId xmlns:a16="http://schemas.microsoft.com/office/drawing/2014/main" id="{2AB14271-395D-46AB-88D8-E1A68B20C3F8}"/>
              </a:ext>
            </a:extLst>
          </p:cNvPr>
          <p:cNvSpPr txBox="1">
            <a:spLocks/>
          </p:cNvSpPr>
          <p:nvPr/>
        </p:nvSpPr>
        <p:spPr>
          <a:xfrm>
            <a:off x="3929058" y="800564"/>
            <a:ext cx="5123928" cy="3700012"/>
          </a:xfrm>
          <a:prstGeom prst="rect">
            <a:avLst/>
          </a:prstGeom>
        </p:spPr>
        <p:txBody>
          <a:bodyPr lIns="68580" tIns="34290" rIns="68580" bIns="34290">
            <a:normAutofit fontScale="62500" lnSpcReduction="2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Всего в схеме участвуют 6 РСЦ и 18 ПСО.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31 декабря 2019 года в регионе функционирует 16 ангиографов из них для больных с ОКС 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г. Уфе – 8. 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РСЦ: 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РСЦ №1 - ГБУЗ РБ БСМП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РСЦ №2 - ГБУЗ РБ ГКБ №21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г.Уфа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РСЦ №3 - ГБУЗ РБ КБ №1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г.Стерлитамак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РСЦ №4 - ГБУЗ РКЦ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РСЦ №5 - ГБУЗ РКБ им.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Куватова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РСЦ №6 - ФГБОУ ВО БГМУ Минздрава РФ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ПСО с ангиографом: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ПСО №11 - ГБУЗ РБ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Месягутовская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ЦРБ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ПСО №7 - ГБУЗ РБ ЦГБ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г.Нефтекамск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 2019 года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ПСО №3 - ГБУЗ РБ ГКБ №18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г.Уфа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 2019 года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ПСО №2 - ГБУЗ РБ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Белорецкая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ЦРБ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ЧКВ центр в рамках ГЧП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ООО «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Медсервис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-Салават с 2016 года 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базе РКЦ организован Республиканский логистический центр учета и наблюдения за больными с ССЗ. Данный центр осуществляет контроль за госпитализацией пациентов с ОКС и координацию различных подразделений. 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Центр работает круглосуточно. 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Также реализованы ежедневные совещания по госпитализации пациентов с ОКС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0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88E31-736A-4608-9788-5AA00149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Изучение</a:t>
            </a:r>
          </a:p>
        </p:txBody>
      </p:sp>
    </p:spTree>
    <p:extLst>
      <p:ext uri="{BB962C8B-B14F-4D97-AF65-F5344CB8AC3E}">
        <p14:creationId xmlns:p14="http://schemas.microsoft.com/office/powerpoint/2010/main" val="3920352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«Мониторинг болезней системы кровообращения» Функционал «Скрининг»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7504" y="0"/>
          <a:ext cx="8784976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6106541" y="601262"/>
            <a:ext cx="1394927" cy="12859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080431" y="1052701"/>
            <a:ext cx="168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ФК «Функциональная диагностика»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0503" y="1422033"/>
            <a:ext cx="40324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«Скрининг»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Автоматизированный системный сбор данных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Автоматическая сортировка по группам риска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Автоматическая постановка в регистр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Поддержка в принятии решения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779912" y="3435846"/>
            <a:ext cx="792088" cy="432048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867894"/>
            <a:ext cx="8208912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Своевременное эффективное профилактическое лечение пациента </a:t>
            </a:r>
          </a:p>
        </p:txBody>
      </p:sp>
    </p:spTree>
    <p:extLst>
      <p:ext uri="{BB962C8B-B14F-4D97-AF65-F5344CB8AC3E}">
        <p14:creationId xmlns:p14="http://schemas.microsoft.com/office/powerpoint/2010/main" val="243916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18"/>
            <a:ext cx="9143999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Функциональная компонента РМИАС РБ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«Мониторинг болезней системы кровообращения»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24" y="571486"/>
            <a:ext cx="8286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Информационная поддержка комплекса мероприятий, направленных на выявление пациентов с высоким риском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развития БСК на раннем этапе, снижение уровня заболеваемости и смертности населения от 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сердечно-сосудистых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заболеваний	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928662" y="1571618"/>
          <a:ext cx="7776864" cy="2707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Visio" r:id="rId3" imgW="6802758" imgH="3274560" progId="">
                  <p:embed/>
                </p:oleObj>
              </mc:Choice>
              <mc:Fallback>
                <p:oleObj name="Visio" r:id="rId3" imgW="6802758" imgH="3274560" progId="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1571618"/>
                        <a:ext cx="7776864" cy="27071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633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88E31-736A-4608-9788-5AA00149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«Республиканский Логистический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658027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Динамика изменения групп риска развития сердечно- сосудистых событий,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функционал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скининг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53975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9472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7DC2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Эффективность скрининга БСК среди взрослого населения РБ 2016-2020 гг.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357172"/>
          <a:ext cx="914400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808177708"/>
              </p:ext>
            </p:extLst>
          </p:nvPr>
        </p:nvGraphicFramePr>
        <p:xfrm>
          <a:off x="5770247" y="915566"/>
          <a:ext cx="3347864" cy="28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72364" y="4897279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Данные РМИАС РБ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73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Случаи дистанционного консультирования ЭКГ 2017-2019гг.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411510"/>
          <a:ext cx="9144000" cy="420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одержимое 2"/>
          <p:cNvSpPr txBox="1">
            <a:spLocks/>
          </p:cNvSpPr>
          <p:nvPr/>
        </p:nvSpPr>
        <p:spPr>
          <a:xfrm>
            <a:off x="5357818" y="1446601"/>
            <a:ext cx="3328982" cy="337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286380" y="1446601"/>
            <a:ext cx="3429024" cy="337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38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Консультативные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телемедицинские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технологии (2018-2019 гг.)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500048"/>
          <a:ext cx="8001056" cy="241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Вид консультации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974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Консультации медицинских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организаций Республики Башкортостан 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из них: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933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1615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034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МО РБ 1 уровня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291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501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МО РБ 2 уровня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216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372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МО РБ 3 уровня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426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742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588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571472" y="357172"/>
          <a:ext cx="778674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35717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Дистанционные консультации (ЦДК) за 6 мес. 2017-2019гг.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915816" y="987574"/>
            <a:ext cx="3600400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92374" y="587464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+ 130 %</a:t>
            </a:r>
          </a:p>
        </p:txBody>
      </p:sp>
    </p:spTree>
    <p:extLst>
      <p:ext uri="{BB962C8B-B14F-4D97-AF65-F5344CB8AC3E}">
        <p14:creationId xmlns:p14="http://schemas.microsoft.com/office/powerpoint/2010/main" val="2049093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Случаи дистанционного консультирования ЭКГ 2013-2020гг.</a:t>
            </a: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-13479" y="182005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8411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71555" y="581075"/>
            <a:ext cx="8381011" cy="4074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400" rtl="0" eaLnBrk="1" fontAlgn="base" latinLnBrk="0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Круглосуточный режим работы, в т.ч.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телемедицина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89756" y="991888"/>
            <a:ext cx="7668895" cy="2982635"/>
            <a:chOff x="1852013" y="1889566"/>
            <a:chExt cx="8786874" cy="3362716"/>
          </a:xfrm>
          <a:solidFill>
            <a:srgbClr val="92D050"/>
          </a:solidFill>
        </p:grpSpPr>
        <p:sp>
          <p:nvSpPr>
            <p:cNvPr id="4" name="Стрелка вниз 3"/>
            <p:cNvSpPr/>
            <p:nvPr/>
          </p:nvSpPr>
          <p:spPr>
            <a:xfrm>
              <a:off x="9162059" y="3464052"/>
              <a:ext cx="333820" cy="288032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Стрелка вниз 4"/>
            <p:cNvSpPr/>
            <p:nvPr/>
          </p:nvSpPr>
          <p:spPr>
            <a:xfrm>
              <a:off x="6150953" y="3464052"/>
              <a:ext cx="273091" cy="288032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3995153" y="3464052"/>
              <a:ext cx="285752" cy="288032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2494955" y="3464052"/>
              <a:ext cx="285752" cy="288032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852013" y="3752084"/>
              <a:ext cx="1571636" cy="150019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21917" tIns="60958" rIns="121917" bIns="60958" rtlCol="0" anchor="ctr"/>
            <a:lstStyle/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Мониторинг и поддержка </a:t>
              </a:r>
            </a:p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ведения регистров БСК по РБ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495087" y="3752084"/>
              <a:ext cx="1214446" cy="150019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21917" tIns="60958" rIns="121917" bIns="60958" rtlCol="0" anchor="ctr"/>
            <a:lstStyle/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Анализ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ведения регистров БСК по РБ</a:t>
              </a:r>
            </a:p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780971" y="3752084"/>
              <a:ext cx="2500330" cy="150019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21917" tIns="60958" rIns="121917" bIns="60958" rtlCol="0" anchor="ctr"/>
            <a:lstStyle/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Разработка электронных программ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для мониторинга оказания помощи пациентам с ССЗ в информационном облаке</a:t>
              </a:r>
            </a:p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852013" y="2175318"/>
              <a:ext cx="3571900" cy="128873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21917" tIns="60958" rIns="121917" bIns="60958" rtlCol="0" anchor="ctr"/>
            <a:lstStyle/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Онлайн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мониторинг и координация: </a:t>
              </a:r>
            </a:p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- оказания помощи  и маршрутизации  пациентов с ОКС по РБ</a:t>
              </a:r>
            </a:p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участие в проведении ежедневных  </a:t>
              </a: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видеоселекторных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совещаний МЗ РБ</a:t>
              </a:r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3352211" y="1889566"/>
              <a:ext cx="360040" cy="285752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8802019" y="1889566"/>
              <a:ext cx="360040" cy="285752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352739" y="3752084"/>
              <a:ext cx="3286148" cy="150019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21917" tIns="60958" rIns="121917" bIns="60958" rtlCol="0" anchor="ctr"/>
            <a:lstStyle/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Удаленная консультативно-диагностическая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помощь пациентам с ССЗ по РБ, </a:t>
              </a: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телемедицинская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консультации           с МО 1,2,3 уровня. Содействие             в организации консультаций с НМИЦ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495351" y="2175318"/>
              <a:ext cx="2082532" cy="128873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21917" tIns="60958" rIns="121917" bIns="60958" rtlCol="0" anchor="ctr"/>
            <a:lstStyle/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Сопровождение и коррекция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действий по ведению пациентов с ОКС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7638491" y="2175318"/>
              <a:ext cx="2928958" cy="128873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21917" tIns="60958" rIns="121917" bIns="60958" rtlCol="0" anchor="ctr"/>
            <a:lstStyle/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Методическое сопровождение</a:t>
              </a:r>
            </a:p>
            <a:p>
              <a:pPr marL="0" marR="0" lvl="0" indent="0" algn="l" defTabSz="914400" rtl="0" eaLnBrk="1" fontAlgn="base" latinLnBrk="0" hangingPunct="1">
                <a:lnSpc>
                  <a:spcPts val="13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оказания медицинской помощи пациентам с ОКС в РБ                             в разрезе ПСО и РСЦ</a:t>
              </a:r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6497763" y="1889566"/>
              <a:ext cx="360040" cy="285752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-18901" y="-20538"/>
            <a:ext cx="9180512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Республиканский логистический центр </a:t>
            </a:r>
          </a:p>
        </p:txBody>
      </p:sp>
    </p:spTree>
    <p:extLst>
      <p:ext uri="{BB962C8B-B14F-4D97-AF65-F5344CB8AC3E}">
        <p14:creationId xmlns:p14="http://schemas.microsoft.com/office/powerpoint/2010/main" val="2917138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734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охвата диспансерным наблюдением пациентов с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ИБС в РБ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2014 – 2020 г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303801"/>
          <a:ext cx="9358346" cy="45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одержимое 2"/>
          <p:cNvSpPr txBox="1">
            <a:spLocks/>
          </p:cNvSpPr>
          <p:nvPr/>
        </p:nvSpPr>
        <p:spPr>
          <a:xfrm>
            <a:off x="5357818" y="1446601"/>
            <a:ext cx="3328982" cy="337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143504" y="1446601"/>
            <a:ext cx="3429024" cy="337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714348" y="1500180"/>
            <a:ext cx="3328982" cy="337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64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734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охвата диспансерным наблюдением пациентов с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ОКС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2014-2020гг..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357818" y="1446601"/>
            <a:ext cx="3328982" cy="337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143504" y="1446601"/>
            <a:ext cx="3429024" cy="337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714348" y="1500180"/>
            <a:ext cx="3328982" cy="337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699542"/>
          <a:ext cx="9358314" cy="369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68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88E31-736A-4608-9788-5AA00149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Ценность для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84440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8901" y="-51316"/>
            <a:ext cx="9180512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Республиканский Логистический центр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79512" y="555526"/>
          <a:ext cx="8712968" cy="4185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4572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8901" y="-20538"/>
            <a:ext cx="9180512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Ценность для пациентов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02521633"/>
              </p:ext>
            </p:extLst>
          </p:nvPr>
        </p:nvGraphicFramePr>
        <p:xfrm>
          <a:off x="611560" y="318016"/>
          <a:ext cx="8064896" cy="4229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88030" y="931569"/>
            <a:ext cx="368332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Транспортировка пациента в «непрофильную» медицинскую организацию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9433" y="2045600"/>
            <a:ext cx="3029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медицинской помощи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 полном объеме;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9270" y="1102839"/>
            <a:ext cx="359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Транспортировка пациента с участием РЛЦ</a:t>
            </a:r>
          </a:p>
        </p:txBody>
      </p:sp>
    </p:spTree>
    <p:extLst>
      <p:ext uri="{BB962C8B-B14F-4D97-AF65-F5344CB8AC3E}">
        <p14:creationId xmlns:p14="http://schemas.microsoft.com/office/powerpoint/2010/main" val="2639056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8901" y="-20538"/>
            <a:ext cx="9180512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Практическая ценность (тиражирование проекта в другие регионы)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51433973"/>
              </p:ext>
            </p:extLst>
          </p:nvPr>
        </p:nvGraphicFramePr>
        <p:xfrm>
          <a:off x="27974" y="483518"/>
          <a:ext cx="50480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75641" y="555526"/>
            <a:ext cx="48008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управлении процессом лечения используются доступные ключевые точки (параметры).  Например, уровень липопротеидов низкой плотности, сроки оказания медицинской помощи, больничная летальность и продолжительность жизни после выписки из стационара. Такой подход гарантирует объективность получаемого результата.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Проводится перманентный мониторинг дефектов на всех этапах оказания медицинской помощи. Дефекты выявляются автоматически. Систематически проводится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проспективный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ретроспективный анализ с поиском системных дефектов оказания медицинской помощи. По итогам анализа разрабатываются и осуществляются корректирующие действия.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Таким образом, значительно упрощает обучение медицинского персонала и облегчает работу медиков.</a:t>
            </a:r>
          </a:p>
        </p:txBody>
      </p:sp>
    </p:spTree>
    <p:extLst>
      <p:ext uri="{BB962C8B-B14F-4D97-AF65-F5344CB8AC3E}">
        <p14:creationId xmlns:p14="http://schemas.microsoft.com/office/powerpoint/2010/main" val="2940893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88E31-736A-4608-9788-5AA00149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Эффективность и технологичность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77708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шивка 17"/>
          <p:cNvSpPr/>
          <p:nvPr/>
        </p:nvSpPr>
        <p:spPr>
          <a:xfrm>
            <a:off x="1691681" y="411510"/>
            <a:ext cx="1370580" cy="1008112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2267745" y="411510"/>
            <a:ext cx="1370580" cy="1008112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2843809" y="411510"/>
            <a:ext cx="1370580" cy="100811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3419873" y="411510"/>
            <a:ext cx="1370580" cy="1008112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3995937" y="411510"/>
            <a:ext cx="1370580" cy="1008112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4572001" y="411510"/>
            <a:ext cx="1370580" cy="1008112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5148065" y="411510"/>
            <a:ext cx="1370580" cy="100811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5724128" y="411510"/>
            <a:ext cx="1664275" cy="1008112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8901" y="-20538"/>
            <a:ext cx="9180512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Эффективность и технологичность проекта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592401"/>
            <a:ext cx="871296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Скорая медицинская помощь всегда знает в какую медицинскую организацию доставлять пациента за счет функционала «свободная операционная» и тесного бесшовного взаимодействия со специалистами Республиканского логистического центра в режиме онлайн.</a:t>
            </a:r>
          </a:p>
        </p:txBody>
      </p:sp>
      <p:sp>
        <p:nvSpPr>
          <p:cNvPr id="22" name="Нашивка 21"/>
          <p:cNvSpPr/>
          <p:nvPr/>
        </p:nvSpPr>
        <p:spPr>
          <a:xfrm>
            <a:off x="1691681" y="1672521"/>
            <a:ext cx="1370580" cy="1008112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2267745" y="1672521"/>
            <a:ext cx="1370580" cy="1008112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2843809" y="1672521"/>
            <a:ext cx="1370580" cy="100811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3419873" y="1672521"/>
            <a:ext cx="1370580" cy="1008112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3995937" y="1672521"/>
            <a:ext cx="1370580" cy="1008112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4572001" y="1672521"/>
            <a:ext cx="1370580" cy="1008112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5148065" y="1672521"/>
            <a:ext cx="1370580" cy="100811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5724128" y="1672521"/>
            <a:ext cx="1664275" cy="1008112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1975941"/>
            <a:ext cx="8712968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 мониторинг, координация и сопровождение оказания помощи и маршрутизации  пациентов с ОКС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1419622"/>
            <a:ext cx="8712968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доли непрофильной госпитализации больных с ССЗ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Нашивка 33"/>
          <p:cNvSpPr/>
          <p:nvPr/>
        </p:nvSpPr>
        <p:spPr>
          <a:xfrm>
            <a:off x="1700065" y="3147814"/>
            <a:ext cx="1370580" cy="1008112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2276129" y="3147814"/>
            <a:ext cx="1370580" cy="1008112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2852193" y="3147814"/>
            <a:ext cx="1370580" cy="100811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3428257" y="3147814"/>
            <a:ext cx="1370580" cy="1008112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4004321" y="3147814"/>
            <a:ext cx="1370580" cy="1008112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>
            <a:off x="4580385" y="3147814"/>
            <a:ext cx="1370580" cy="1008112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>
            <a:off x="5156449" y="3147814"/>
            <a:ext cx="1370580" cy="100811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Нашивка 40"/>
          <p:cNvSpPr/>
          <p:nvPr/>
        </p:nvSpPr>
        <p:spPr>
          <a:xfrm>
            <a:off x="5732512" y="3147814"/>
            <a:ext cx="1664275" cy="1008112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9512" y="2680633"/>
            <a:ext cx="8712968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электронных программ для мониторинга оказания помощи пациентам с ССЗ в информационном облаке.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9512" y="3328704"/>
            <a:ext cx="871296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маршрутизации пациентов, проведения наблюдения и осуществления профилактических и лечебных мероприятий, проводимых в медицинских организациях РБ по месту прикрепления пациентов.</a:t>
            </a:r>
          </a:p>
        </p:txBody>
      </p:sp>
    </p:spTree>
    <p:extLst>
      <p:ext uri="{BB962C8B-B14F-4D97-AF65-F5344CB8AC3E}">
        <p14:creationId xmlns:p14="http://schemas.microsoft.com/office/powerpoint/2010/main" val="719396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5357818" y="1446601"/>
            <a:ext cx="3328982" cy="337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286380" y="1446601"/>
            <a:ext cx="3429024" cy="337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500034" y="1446601"/>
            <a:ext cx="3328982" cy="337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79512" y="771550"/>
          <a:ext cx="8856984" cy="365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306272"/>
          </a:xfrm>
          <a:solidFill>
            <a:srgbClr val="7DC242"/>
          </a:solidFill>
        </p:spPr>
        <p:txBody>
          <a:bodyPr>
            <a:normAutofit/>
          </a:bodyPr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 перевода пациентов из МО в РСЦ 2013-2020 гг.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41151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сутки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071538" y="714362"/>
            <a:ext cx="7643866" cy="857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893337" y="1075551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-15,5 %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88E31-736A-4608-9788-5AA00149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проекта и перспективы на будущее</a:t>
            </a:r>
          </a:p>
        </p:txBody>
      </p:sp>
    </p:spTree>
    <p:extLst>
      <p:ext uri="{BB962C8B-B14F-4D97-AF65-F5344CB8AC3E}">
        <p14:creationId xmlns:p14="http://schemas.microsoft.com/office/powerpoint/2010/main" val="2521990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20538"/>
            <a:ext cx="9144000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Снижении показателей смертности от сердечно-сосудистых заболеваний 2013-2019 гг.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en-US" sz="1600" b="1" dirty="0">
                <a:solidFill>
                  <a:schemeClr val="bg1"/>
                </a:solidFill>
                <a:latin typeface="Arial Narrow" pitchFamily="34" charset="0"/>
                <a:ea typeface="+mj-ea"/>
              </a:rPr>
              <a:t>                                    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 Narrow" pitchFamily="34" charset="0"/>
              <a:ea typeface="+mj-ea"/>
              <a:cs typeface="Arial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524583331"/>
              </p:ext>
            </p:extLst>
          </p:nvPr>
        </p:nvGraphicFramePr>
        <p:xfrm>
          <a:off x="882405" y="318016"/>
          <a:ext cx="75398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715272" y="4897279"/>
            <a:ext cx="1428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Данные РМИАС РБ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Показатели </a:t>
            </a:r>
            <a:r>
              <a:rPr kumimoji="0" lang="ru-RU" sz="16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смертности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от БСК в РФ, ПФО и РБ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2010 - 2019 гг. (на 100 тыс. нас.)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43885420"/>
              </p:ext>
            </p:extLst>
          </p:nvPr>
        </p:nvGraphicFramePr>
        <p:xfrm>
          <a:off x="142844" y="500048"/>
          <a:ext cx="8892480" cy="415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4714890"/>
            <a:ext cx="22763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*Данные Росстат за 11 мес. 2019 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889584"/>
            <a:ext cx="19955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** Данные РМИАС за 2019 г.</a:t>
            </a:r>
          </a:p>
        </p:txBody>
      </p:sp>
    </p:spTree>
    <p:extLst>
      <p:ext uri="{BB962C8B-B14F-4D97-AF65-F5344CB8AC3E}">
        <p14:creationId xmlns:p14="http://schemas.microsoft.com/office/powerpoint/2010/main" val="400390957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4306" y="-6516"/>
            <a:ext cx="9158306" cy="338554"/>
          </a:xfrm>
          <a:prstGeom prst="rect">
            <a:avLst/>
          </a:prstGeom>
          <a:solidFill>
            <a:srgbClr val="7DC14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Показатели смертности в РФ и РБ за 9 мес. 2015-2019 гг.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10192976"/>
              </p:ext>
            </p:extLst>
          </p:nvPr>
        </p:nvGraphicFramePr>
        <p:xfrm>
          <a:off x="539552" y="555526"/>
          <a:ext cx="8247290" cy="145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2878682828"/>
              </p:ext>
            </p:extLst>
          </p:nvPr>
        </p:nvGraphicFramePr>
        <p:xfrm>
          <a:off x="107504" y="2647549"/>
          <a:ext cx="9577064" cy="1829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285720" y="414338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 от БСК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628121" y="2211940"/>
            <a:ext cx="432048" cy="0"/>
          </a:xfrm>
          <a:prstGeom prst="line">
            <a:avLst/>
          </a:prstGeom>
          <a:ln w="76200" cmpd="thinThick">
            <a:solidFill>
              <a:srgbClr val="EC1A3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109343" y="2211940"/>
            <a:ext cx="432048" cy="0"/>
          </a:xfrm>
          <a:prstGeom prst="line">
            <a:avLst/>
          </a:prstGeom>
          <a:ln w="76200" cmpd="thickThin">
            <a:solidFill>
              <a:srgbClr val="7DC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84168" y="19811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6899" y="198110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28384" y="843558"/>
            <a:ext cx="35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4680" y="2714626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30060" y="4897279"/>
            <a:ext cx="1413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РФ - 8 мес. 2019 г.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33525" y="2428874"/>
            <a:ext cx="5010475" cy="3103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 anchor="ctr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показатель РБ: на 2019 г. – 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503,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661543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961880675"/>
              </p:ext>
            </p:extLst>
          </p:nvPr>
        </p:nvGraphicFramePr>
        <p:xfrm>
          <a:off x="197808" y="1275606"/>
          <a:ext cx="8946192" cy="197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4059018099"/>
              </p:ext>
            </p:extLst>
          </p:nvPr>
        </p:nvGraphicFramePr>
        <p:xfrm>
          <a:off x="19169" y="3003798"/>
          <a:ext cx="10836696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7DC24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Смертность от БСК, ИБС, ИМ в РБ за 9 мес. 2019 г.(данные ГИС РМИАС РБ / на 100 тыс. нас)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81349953"/>
              </p:ext>
            </p:extLst>
          </p:nvPr>
        </p:nvGraphicFramePr>
        <p:xfrm>
          <a:off x="142844" y="928676"/>
          <a:ext cx="9649072" cy="978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286776" y="4897279"/>
            <a:ext cx="857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*-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Башстат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2302" y="177966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Arial Narrow" pitchFamily="34" charset="0"/>
              </a:rPr>
              <a:t>ИБС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8304" y="264375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ИМ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08304" y="78955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БСК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8901" y="-20538"/>
            <a:ext cx="9180512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Проект Республиканского Логистического центра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699542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8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РЕСПУБЛИКАНСКИЙ ЛОГИСТИЧЕСКИЙ ЦЕНТР УПРАВЛЕНИЯ ОКАЗАНИЕМ МЕДИЦИНСКОЙ ПОМОЩИ И НЕПРЕРЫВНОГО СОПРОВОЖДЕНИЯ ПАЦИЕНТОВ С СЕРДЕЧНО-СОСУДИСТЫМИ ЗАБОЛЕВАНИЯМИ</a:t>
            </a:r>
          </a:p>
          <a:p>
            <a:pPr lvl="0" algn="ctr"/>
            <a:endParaRPr lang="ru-RU" sz="18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4816754" y="1199531"/>
            <a:ext cx="3888432" cy="116955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Система мониторинга и координации 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оказания медицинской помощи больным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сердечно-сосудистыми заболеваниями на всех этапах оказания 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медицинской помощи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995936" y="1707654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207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73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Перспективы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39502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904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8901" y="-20538"/>
            <a:ext cx="9180512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Перспективы на будущее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90816614"/>
              </p:ext>
            </p:extLst>
          </p:nvPr>
        </p:nvGraphicFramePr>
        <p:xfrm>
          <a:off x="179512" y="771550"/>
          <a:ext cx="856895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43808" y="1995686"/>
            <a:ext cx="59766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втором этапе будет осуществляться контроль доли поздних обращений, доли корректных диагнозов, доли проведенных ТЛТ при ОКС с подъемом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подразумевает активное взаимодействие с медицинскими организациями первого уровня на амбулаторно- поликлиническом этапе и бригад СМП, сроков оказания медицинской помощи, больничной  летальности и продолжительности  жизни после выписки из стационара, что в совокупности гарантирует объективность получаемого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1796460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56962232"/>
              </p:ext>
            </p:extLst>
          </p:nvPr>
        </p:nvGraphicFramePr>
        <p:xfrm>
          <a:off x="107504" y="267494"/>
          <a:ext cx="9036496" cy="438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95536" y="411510"/>
            <a:ext cx="8410604" cy="482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172"/>
          </a:xfrm>
          <a:solidFill>
            <a:srgbClr val="7DC242"/>
          </a:solidFill>
        </p:spPr>
        <p:txBody>
          <a:bodyPr>
            <a:normAutofit/>
          </a:bodyPr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Дистанционные консультации РЛЦ 2015-2020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36004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Эффективность диспансерного наблюдения за 9 мес. 2019 г. по данным ГИС РМИАС РБ</a:t>
            </a:r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50897"/>
              </p:ext>
            </p:extLst>
          </p:nvPr>
        </p:nvGraphicFramePr>
        <p:xfrm>
          <a:off x="0" y="843558"/>
          <a:ext cx="5724128" cy="371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357686" y="203596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1097247"/>
            <a:ext cx="320384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u="sng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 7 дней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до ОКС: </a:t>
            </a:r>
          </a:p>
          <a:p>
            <a:pPr lvl="0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обратились 98,5%.</a:t>
            </a:r>
          </a:p>
          <a:p>
            <a:pPr lvl="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непрофильные диагнозы– 13,4%.</a:t>
            </a:r>
          </a:p>
          <a:p>
            <a:pPr lvl="0"/>
            <a:endParaRPr lang="ru-RU" sz="1600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Прошли диспансеризацию  – 25,7%.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Взяты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 </a:t>
            </a:r>
            <a:r>
              <a:rPr lang="en-US" sz="1600" u="sng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,,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</a:t>
            </a:r>
            <a:r>
              <a:rPr lang="en-US" sz="1600" u="sng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”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учет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48,7%.</a:t>
            </a:r>
          </a:p>
          <a:p>
            <a:endParaRPr lang="ru-RU" sz="2200" b="1" dirty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endParaRPr lang="ru-RU" sz="14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61" y="929173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Зарегистрировано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8127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с ОКС</a:t>
            </a:r>
          </a:p>
        </p:txBody>
      </p:sp>
    </p:spTree>
    <p:extLst>
      <p:ext uri="{BB962C8B-B14F-4D97-AF65-F5344CB8AC3E}">
        <p14:creationId xmlns:p14="http://schemas.microsoft.com/office/powerpoint/2010/main" val="4017776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7DC2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Эффективность диспансерного наблюдения пациентов с ССЗ за 9 мес. 2017-2019 гг.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785800"/>
          <a:ext cx="478802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788024" y="857238"/>
          <a:ext cx="435597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00232" y="57148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Arial Narrow" pitchFamily="34" charset="0"/>
              </a:rPr>
              <a:t>ИБС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6578" y="6429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Arial Narrow" pitchFamily="34" charset="0"/>
              </a:rPr>
              <a:t>ИМ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7DC142"/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Мониторинг реализации мероприятий по снижению смертности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ИБС 2015-2020 гг.  по РБ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41380264"/>
              </p:ext>
            </p:extLst>
          </p:nvPr>
        </p:nvGraphicFramePr>
        <p:xfrm>
          <a:off x="377788" y="581092"/>
          <a:ext cx="838842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73822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b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 оказания экстренной помощи пациентам с острым коронарным синдромом с подъемом сегмента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этап СМП</a:t>
            </a: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142812" y="642924"/>
            <a:ext cx="1571636" cy="1928826"/>
            <a:chOff x="611560" y="2499742"/>
            <a:chExt cx="1872208" cy="101839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11560" y="2499742"/>
              <a:ext cx="1500198" cy="101839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1560" y="2499742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1374" y="714362"/>
            <a:ext cx="1428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Регистрация ЭКГ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Подозрение на ОКС РМИАС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Вызов бригады СМП</a:t>
            </a:r>
          </a:p>
        </p:txBody>
      </p:sp>
      <p:grpSp>
        <p:nvGrpSpPr>
          <p:cNvPr id="5" name="Группа 10"/>
          <p:cNvGrpSpPr/>
          <p:nvPr/>
        </p:nvGrpSpPr>
        <p:grpSpPr>
          <a:xfrm>
            <a:off x="1643010" y="642924"/>
            <a:ext cx="1500198" cy="2214578"/>
            <a:chOff x="611560" y="2499742"/>
            <a:chExt cx="1872208" cy="101839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11560" y="2499742"/>
              <a:ext cx="1361606" cy="101839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1560" y="2499742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714448" y="714362"/>
            <a:ext cx="10001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 </a:t>
            </a:r>
            <a:r>
              <a:rPr lang="ru-RU" sz="1100" dirty="0" err="1">
                <a:solidFill>
                  <a:srgbClr val="0070C0"/>
                </a:solidFill>
              </a:rPr>
              <a:t>Доезд</a:t>
            </a:r>
            <a:r>
              <a:rPr lang="ru-RU" sz="1100" dirty="0">
                <a:solidFill>
                  <a:srgbClr val="0070C0"/>
                </a:solidFill>
              </a:rPr>
              <a:t> бригады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err="1">
                <a:solidFill>
                  <a:srgbClr val="0070C0"/>
                </a:solidFill>
              </a:rPr>
              <a:t>Медика-ментозная</a:t>
            </a:r>
            <a:r>
              <a:rPr lang="ru-RU" sz="1100" dirty="0">
                <a:solidFill>
                  <a:srgbClr val="0070C0"/>
                </a:solidFill>
              </a:rPr>
              <a:t> терапия</a:t>
            </a:r>
          </a:p>
        </p:txBody>
      </p:sp>
      <p:grpSp>
        <p:nvGrpSpPr>
          <p:cNvPr id="9" name="Группа 14"/>
          <p:cNvGrpSpPr/>
          <p:nvPr/>
        </p:nvGrpSpPr>
        <p:grpSpPr>
          <a:xfrm>
            <a:off x="2928894" y="500048"/>
            <a:ext cx="2000264" cy="2500330"/>
            <a:chOff x="455543" y="2499742"/>
            <a:chExt cx="2028225" cy="952696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55543" y="2565445"/>
              <a:ext cx="1656215" cy="8869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1560" y="2499742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928894" y="714362"/>
            <a:ext cx="164307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 </a:t>
            </a:r>
            <a:r>
              <a:rPr lang="en-US" sz="1100" dirty="0">
                <a:solidFill>
                  <a:srgbClr val="0070C0"/>
                </a:solidFill>
              </a:rPr>
              <a:t>I </a:t>
            </a:r>
            <a:r>
              <a:rPr lang="ru-RU" sz="1100" dirty="0">
                <a:solidFill>
                  <a:srgbClr val="0070C0"/>
                </a:solidFill>
              </a:rPr>
              <a:t>зона доступности (РСЦ без ТЛТ)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>
                <a:solidFill>
                  <a:srgbClr val="0070C0"/>
                </a:solidFill>
              </a:rPr>
              <a:t>II-III </a:t>
            </a:r>
            <a:r>
              <a:rPr lang="ru-RU" sz="1100" dirty="0">
                <a:solidFill>
                  <a:srgbClr val="0070C0"/>
                </a:solidFill>
              </a:rPr>
              <a:t>зона доступности (ТЛТ)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Звонок диспетчеру СМП/РСЦ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Внесение случая ОКС в РМИАС     (Чек -лист)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Отображение на мониторе СМП/РСЦ случая ОКС</a:t>
            </a:r>
          </a:p>
        </p:txBody>
      </p:sp>
      <p:grpSp>
        <p:nvGrpSpPr>
          <p:cNvPr id="10" name="Группа 18"/>
          <p:cNvGrpSpPr/>
          <p:nvPr/>
        </p:nvGrpSpPr>
        <p:grpSpPr>
          <a:xfrm>
            <a:off x="4786282" y="642924"/>
            <a:ext cx="2500330" cy="2357454"/>
            <a:chOff x="455543" y="2499742"/>
            <a:chExt cx="2028225" cy="101839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55543" y="2499742"/>
              <a:ext cx="1924213" cy="101839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560" y="2499742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786282" y="785800"/>
            <a:ext cx="24288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 Анализ случая кардиологом СМП/РСЦ/РЛЦ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Подтверждение/исключение ОКС (при сомнениях бригады СМП ранее)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 Выбор МО для эвакуации с учетом транспортабельности пациента («Светофор» г. Уфа и Центральный медицинский округ) с применением РМИАС</a:t>
            </a:r>
          </a:p>
        </p:txBody>
      </p:sp>
      <p:grpSp>
        <p:nvGrpSpPr>
          <p:cNvPr id="11" name="Группа 22"/>
          <p:cNvGrpSpPr/>
          <p:nvPr/>
        </p:nvGrpSpPr>
        <p:grpSpPr>
          <a:xfrm>
            <a:off x="7429520" y="857238"/>
            <a:ext cx="2000264" cy="1500198"/>
            <a:chOff x="455543" y="2499742"/>
            <a:chExt cx="2028225" cy="952696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55543" y="2582585"/>
              <a:ext cx="1656215" cy="86985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1560" y="2499742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7286612" y="714362"/>
            <a:ext cx="18573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 Эвакуация в РСЦ (</a:t>
            </a:r>
            <a:r>
              <a:rPr lang="en-US" sz="1100" dirty="0">
                <a:solidFill>
                  <a:srgbClr val="0070C0"/>
                </a:solidFill>
              </a:rPr>
              <a:t>I-II </a:t>
            </a:r>
            <a:r>
              <a:rPr lang="ru-RU" sz="1100" dirty="0">
                <a:solidFill>
                  <a:srgbClr val="0070C0"/>
                </a:solidFill>
              </a:rPr>
              <a:t>зона доступности)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err="1">
                <a:solidFill>
                  <a:srgbClr val="0070C0"/>
                </a:solidFill>
              </a:rPr>
              <a:t>Противопоказаних</a:t>
            </a:r>
            <a:r>
              <a:rPr lang="ru-RU" sz="1100" dirty="0">
                <a:solidFill>
                  <a:srgbClr val="0070C0"/>
                </a:solidFill>
              </a:rPr>
              <a:t> к ЧКВ- провести  ТЛТ СМП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Медикаментозная терапия 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786196"/>
            <a:ext cx="504056" cy="610178"/>
          </a:xfrm>
          <a:prstGeom prst="rect">
            <a:avLst/>
          </a:prstGeom>
        </p:spPr>
      </p:pic>
      <p:grpSp>
        <p:nvGrpSpPr>
          <p:cNvPr id="15" name="Группа 36"/>
          <p:cNvGrpSpPr/>
          <p:nvPr/>
        </p:nvGrpSpPr>
        <p:grpSpPr>
          <a:xfrm>
            <a:off x="7429520" y="2285998"/>
            <a:ext cx="2000264" cy="1428760"/>
            <a:chOff x="455543" y="2499742"/>
            <a:chExt cx="2028225" cy="952696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55543" y="2565445"/>
              <a:ext cx="1656215" cy="8869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1560" y="2499742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7358050" y="2071684"/>
            <a:ext cx="178595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 Эвакуация в ПСО (</a:t>
            </a:r>
            <a:r>
              <a:rPr lang="en-US" sz="1100" dirty="0">
                <a:solidFill>
                  <a:srgbClr val="0070C0"/>
                </a:solidFill>
              </a:rPr>
              <a:t>III </a:t>
            </a:r>
            <a:r>
              <a:rPr lang="ru-RU" sz="1100" dirty="0">
                <a:solidFill>
                  <a:srgbClr val="0070C0"/>
                </a:solidFill>
              </a:rPr>
              <a:t>зона доступности)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 ТЛТ СМП, если не проведена ранее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Медикаментозная терапия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15074" y="3714758"/>
            <a:ext cx="9286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Машина СМП, картинку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72298" y="3771616"/>
            <a:ext cx="1143008" cy="76944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</a:rPr>
              <a:t>ЧКВ, введение проводника в артерию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1285820" y="3286130"/>
            <a:ext cx="35719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714448" y="3286130"/>
            <a:ext cx="12858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2928894" y="3286130"/>
            <a:ext cx="450059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142944" y="3429006"/>
            <a:ext cx="100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&lt; 10</a:t>
            </a:r>
            <a:r>
              <a:rPr lang="ru-RU" sz="1000" dirty="0">
                <a:solidFill>
                  <a:srgbClr val="0070C0"/>
                </a:solidFill>
              </a:rPr>
              <a:t>мин.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28762" y="3429006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&lt; </a:t>
            </a:r>
            <a:r>
              <a:rPr lang="ru-RU" sz="1000" dirty="0">
                <a:solidFill>
                  <a:srgbClr val="0070C0"/>
                </a:solidFill>
              </a:rPr>
              <a:t>2</a:t>
            </a:r>
            <a:r>
              <a:rPr lang="en-US" sz="1000" dirty="0">
                <a:solidFill>
                  <a:srgbClr val="0070C0"/>
                </a:solidFill>
              </a:rPr>
              <a:t>0</a:t>
            </a:r>
            <a:r>
              <a:rPr lang="ru-RU" sz="1000" dirty="0">
                <a:solidFill>
                  <a:srgbClr val="0070C0"/>
                </a:solidFill>
              </a:rPr>
              <a:t>мин.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571968" y="3429006"/>
            <a:ext cx="100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&lt; </a:t>
            </a:r>
            <a:r>
              <a:rPr lang="ru-RU" sz="1000" dirty="0">
                <a:solidFill>
                  <a:srgbClr val="0070C0"/>
                </a:solidFill>
              </a:rPr>
              <a:t>2</a:t>
            </a:r>
            <a:r>
              <a:rPr lang="en-US" sz="1000" dirty="0">
                <a:solidFill>
                  <a:srgbClr val="0070C0"/>
                </a:solidFill>
              </a:rPr>
              <a:t>0</a:t>
            </a:r>
            <a:r>
              <a:rPr lang="ru-RU" sz="1000" dirty="0">
                <a:solidFill>
                  <a:srgbClr val="0070C0"/>
                </a:solidFill>
              </a:rPr>
              <a:t>мин.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14712" y="3000378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70C0"/>
                </a:solidFill>
              </a:rPr>
              <a:t>Контакт и принятие решения бригады СМП совместно со специалистами СМП/РСЦ/РЛЦ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85688" y="2857502"/>
            <a:ext cx="1000132" cy="90794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</a:rPr>
              <a:t>Болевой</a:t>
            </a:r>
            <a:r>
              <a:rPr lang="ru-RU" dirty="0"/>
              <a:t> </a:t>
            </a:r>
            <a:r>
              <a:rPr lang="ru-RU" sz="1100" dirty="0">
                <a:solidFill>
                  <a:srgbClr val="0070C0"/>
                </a:solidFill>
              </a:rPr>
              <a:t>синдром, ОКС на ЭКГ</a:t>
            </a:r>
          </a:p>
        </p:txBody>
      </p:sp>
      <p:sp>
        <p:nvSpPr>
          <p:cNvPr id="72" name="Стрелка вправо 71"/>
          <p:cNvSpPr/>
          <p:nvPr/>
        </p:nvSpPr>
        <p:spPr>
          <a:xfrm>
            <a:off x="1428696" y="1142990"/>
            <a:ext cx="21431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право 72"/>
          <p:cNvSpPr/>
          <p:nvPr/>
        </p:nvSpPr>
        <p:spPr>
          <a:xfrm>
            <a:off x="2714580" y="1142990"/>
            <a:ext cx="21431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право 73"/>
          <p:cNvSpPr/>
          <p:nvPr/>
        </p:nvSpPr>
        <p:spPr>
          <a:xfrm>
            <a:off x="4571968" y="1142990"/>
            <a:ext cx="21431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право 75"/>
          <p:cNvSpPr/>
          <p:nvPr/>
        </p:nvSpPr>
        <p:spPr>
          <a:xfrm>
            <a:off x="7143736" y="1214428"/>
            <a:ext cx="21431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право 76"/>
          <p:cNvSpPr/>
          <p:nvPr/>
        </p:nvSpPr>
        <p:spPr>
          <a:xfrm>
            <a:off x="7143736" y="2357436"/>
            <a:ext cx="21431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 оказания экстренной помощи пациентам с острым коронарным синдромом с подъемом сегмента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госпитальный этап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1549624" y="2285998"/>
            <a:ext cx="3000396" cy="1857388"/>
            <a:chOff x="611560" y="2499742"/>
            <a:chExt cx="1872208" cy="101839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11560" y="2499742"/>
              <a:ext cx="1500198" cy="101839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1560" y="2499742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549624" y="2285998"/>
            <a:ext cx="242889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/>
              <a:t>Госпитализация в ПСО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 Осмотр пациента, сбор жалоб, анамнеза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Регистрация ЭКГ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Медикаментозная терапия, в т.ч. 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 Согласование случая с ЦДК ПСО /РСЦ (по необходимости)</a:t>
            </a:r>
          </a:p>
        </p:txBody>
      </p:sp>
      <p:grpSp>
        <p:nvGrpSpPr>
          <p:cNvPr id="5" name="Группа 14"/>
          <p:cNvGrpSpPr/>
          <p:nvPr/>
        </p:nvGrpSpPr>
        <p:grpSpPr>
          <a:xfrm>
            <a:off x="1285852" y="500048"/>
            <a:ext cx="5407308" cy="1428760"/>
            <a:chOff x="611560" y="2499742"/>
            <a:chExt cx="1872208" cy="952696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702888" y="2565445"/>
              <a:ext cx="1408870" cy="8869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1560" y="2499742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621062" y="500048"/>
            <a:ext cx="4000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/>
              <a:t>Госпитализация в РСЦ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Эвакуация пациента в рентген-операционную, минуя приемное отделение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Осмотр анестезиолога – реаниматолога в предоперационной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Оформление медицинской карты пациента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Предоперационная подготовка</a:t>
            </a:r>
          </a:p>
        </p:txBody>
      </p:sp>
      <p:grpSp>
        <p:nvGrpSpPr>
          <p:cNvPr id="9" name="Группа 36"/>
          <p:cNvGrpSpPr/>
          <p:nvPr/>
        </p:nvGrpSpPr>
        <p:grpSpPr>
          <a:xfrm>
            <a:off x="4478582" y="2143122"/>
            <a:ext cx="2857520" cy="2000264"/>
            <a:chOff x="455543" y="2499742"/>
            <a:chExt cx="2168103" cy="952696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55543" y="2565445"/>
              <a:ext cx="2168103" cy="8869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1560" y="2499742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4550020" y="2285998"/>
            <a:ext cx="257176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 </a:t>
            </a:r>
            <a:r>
              <a:rPr lang="ru-RU" sz="1400" dirty="0"/>
              <a:t>Медицинская эвакуация </a:t>
            </a:r>
            <a:r>
              <a:rPr lang="ru-RU" sz="1100" dirty="0">
                <a:solidFill>
                  <a:srgbClr val="0070C0"/>
                </a:solidFill>
              </a:rPr>
              <a:t>пациента в РСЦ из МО специализированными бригадами СМП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>
                <a:solidFill>
                  <a:srgbClr val="0070C0"/>
                </a:solidFill>
              </a:rPr>
              <a:t>Перевод в РСЦ на ЧКВ до 24ч. в т.ч. при успешной ТЛТ           (с учетом транспортабельности пациента)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93094" y="714362"/>
            <a:ext cx="1500198" cy="60016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</a:rPr>
              <a:t>ЧКВ, введение проводника в артерию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20864" y="1643056"/>
            <a:ext cx="1071570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Эвакуация пациента с ОКС в МО</a:t>
            </a:r>
          </a:p>
        </p:txBody>
      </p:sp>
      <p:sp>
        <p:nvSpPr>
          <p:cNvPr id="73" name="Стрелка вправо 72"/>
          <p:cNvSpPr/>
          <p:nvPr/>
        </p:nvSpPr>
        <p:spPr>
          <a:xfrm>
            <a:off x="1192434" y="1500180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право 73"/>
          <p:cNvSpPr/>
          <p:nvPr/>
        </p:nvSpPr>
        <p:spPr>
          <a:xfrm>
            <a:off x="5621590" y="857238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право 76"/>
          <p:cNvSpPr/>
          <p:nvPr/>
        </p:nvSpPr>
        <p:spPr>
          <a:xfrm>
            <a:off x="3978516" y="307181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192302" y="2857502"/>
            <a:ext cx="9286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Машина СМП, картинку</a:t>
            </a:r>
          </a:p>
        </p:txBody>
      </p:sp>
      <p:sp>
        <p:nvSpPr>
          <p:cNvPr id="51" name="Стрелка вправо 50"/>
          <p:cNvSpPr/>
          <p:nvPr/>
        </p:nvSpPr>
        <p:spPr>
          <a:xfrm>
            <a:off x="1192434" y="2285998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 rot="16200000">
            <a:off x="6371690" y="1607336"/>
            <a:ext cx="1000131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1549624" y="4357700"/>
            <a:ext cx="571504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764202" y="4071948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70C0"/>
                </a:solidFill>
              </a:rPr>
              <a:t>      </a:t>
            </a:r>
            <a:r>
              <a:rPr lang="en-US" sz="800" dirty="0">
                <a:solidFill>
                  <a:srgbClr val="0070C0"/>
                </a:solidFill>
              </a:rPr>
              <a:t>&lt; </a:t>
            </a:r>
            <a:r>
              <a:rPr lang="ru-RU" sz="800" dirty="0">
                <a:solidFill>
                  <a:srgbClr val="0070C0"/>
                </a:solidFill>
              </a:rPr>
              <a:t>24 ч.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78450" y="1928808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70C0"/>
                </a:solidFill>
              </a:rPr>
              <a:t>       </a:t>
            </a:r>
            <a:r>
              <a:rPr lang="en-US" sz="800" dirty="0">
                <a:solidFill>
                  <a:srgbClr val="0070C0"/>
                </a:solidFill>
              </a:rPr>
              <a:t>&lt; </a:t>
            </a:r>
            <a:r>
              <a:rPr lang="ru-RU" sz="800" dirty="0">
                <a:solidFill>
                  <a:srgbClr val="0070C0"/>
                </a:solidFill>
              </a:rPr>
              <a:t>60 мин.</a:t>
            </a: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1621062" y="2143122"/>
            <a:ext cx="464347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/>
        </p:nvGraphicFramePr>
        <p:xfrm>
          <a:off x="0" y="1293272"/>
          <a:ext cx="403244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72" name="Text Box 6"/>
          <p:cNvSpPr txBox="1">
            <a:spLocks noChangeArrowheads="1"/>
          </p:cNvSpPr>
          <p:nvPr/>
        </p:nvSpPr>
        <p:spPr bwMode="auto">
          <a:xfrm>
            <a:off x="0" y="928676"/>
            <a:ext cx="3857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Выполнено операций и исследований                                         за 2016 –</a:t>
            </a:r>
            <a:r>
              <a:rPr lang="en-US" sz="16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2019 гг.</a:t>
            </a:r>
          </a:p>
        </p:txBody>
      </p:sp>
      <p:sp>
        <p:nvSpPr>
          <p:cNvPr id="19478" name="TextBox 11"/>
          <p:cNvSpPr txBox="1"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 объемов кардиохирургической помощи в РБ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032" y="402957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*- Предварительные данные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857620" y="500048"/>
          <a:ext cx="5112569" cy="3884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49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itchFamily="34" charset="0"/>
                        </a:rPr>
                        <a:t>Вид оперативного вмешательства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itchFamily="34" charset="0"/>
                        </a:rPr>
                        <a:t>2017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itchFamily="34" charset="0"/>
                        </a:rPr>
                        <a:t>2018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itchFamily="34" charset="0"/>
                        </a:rPr>
                        <a:t>2019*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itchFamily="34" charset="0"/>
                        </a:rPr>
                        <a:t>Динамика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30"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Arial Narrow" pitchFamily="34" charset="0"/>
                        </a:rPr>
                        <a:t>Коронарография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10 228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13 385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16 731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+63,6%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130"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Arial Narrow" pitchFamily="34" charset="0"/>
                        </a:rPr>
                        <a:t>Ангиопластика</a:t>
                      </a:r>
                      <a:r>
                        <a:rPr lang="ru-RU" sz="1600" dirty="0">
                          <a:latin typeface="Arial Narrow" pitchFamily="34" charset="0"/>
                        </a:rPr>
                        <a:t> 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5 632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6 026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6 418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+14,0%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130"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Arial Narrow" pitchFamily="34" charset="0"/>
                        </a:rPr>
                        <a:t>Стентирование</a:t>
                      </a:r>
                      <a:r>
                        <a:rPr lang="ru-RU" sz="1600" dirty="0">
                          <a:latin typeface="Arial Narrow" pitchFamily="34" charset="0"/>
                        </a:rPr>
                        <a:t> 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4 809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5 071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5 349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+11,2%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13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itchFamily="34" charset="0"/>
                        </a:rPr>
                        <a:t>АКШ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1 698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1 725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1 763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+3,8%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13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itchFamily="34" charset="0"/>
                        </a:rPr>
                        <a:t>Операции при ППС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517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487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541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+4,6%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13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itchFamily="34" charset="0"/>
                        </a:rPr>
                        <a:t>Операции при ВПС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509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491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512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+0,6%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13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itchFamily="34" charset="0"/>
                        </a:rPr>
                        <a:t>РЧА + ЭФИ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463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382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390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-15,8%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13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itchFamily="34" charset="0"/>
                        </a:rPr>
                        <a:t>ЭКС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822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1 133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1 298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+57,9%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130"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Arial Narrow" pitchFamily="34" charset="0"/>
                        </a:rPr>
                        <a:t>Криоабляция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105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137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</a:rPr>
                        <a:t>+7,9%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35423679"/>
              </p:ext>
            </p:extLst>
          </p:nvPr>
        </p:nvGraphicFramePr>
        <p:xfrm>
          <a:off x="357158" y="357172"/>
          <a:ext cx="8363272" cy="428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Регистры больных ССЗ в ГИС РМИАС РБ на 31.12.2019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2931790"/>
            <a:ext cx="360040" cy="216024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3504195"/>
            <a:ext cx="360040" cy="2160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44208" y="2787774"/>
            <a:ext cx="101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2019 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4208" y="3363838"/>
            <a:ext cx="101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201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8</a:t>
            </a: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65832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8901" y="-20538"/>
            <a:ext cx="9180512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Проект Республиканского Логистического центра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6753193"/>
              </p:ext>
            </p:extLst>
          </p:nvPr>
        </p:nvGraphicFramePr>
        <p:xfrm>
          <a:off x="0" y="318016"/>
          <a:ext cx="9144000" cy="4445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2502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Сроки перевода пациентов из МО в РСЦ за 12 мес. 2017-2019</a:t>
            </a:r>
            <a:r>
              <a:rPr lang="en-US" sz="1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гг.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4081000384"/>
              </p:ext>
            </p:extLst>
          </p:nvPr>
        </p:nvGraphicFramePr>
        <p:xfrm>
          <a:off x="0" y="571486"/>
          <a:ext cx="885698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2" name="Прямая со стрелкой 31"/>
          <p:cNvCxnSpPr/>
          <p:nvPr/>
        </p:nvCxnSpPr>
        <p:spPr>
          <a:xfrm>
            <a:off x="1115616" y="915566"/>
            <a:ext cx="7171160" cy="13704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8862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09588957"/>
              </p:ext>
            </p:extLst>
          </p:nvPr>
        </p:nvGraphicFramePr>
        <p:xfrm>
          <a:off x="-70142" y="338554"/>
          <a:ext cx="8856984" cy="443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 перевода пациентов ПСО в РСЦ за 12 мес. 2017-2019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гг. 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928662" y="714362"/>
            <a:ext cx="7858180" cy="1214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052062" y="1419622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- 15,5 %</a:t>
            </a:r>
          </a:p>
        </p:txBody>
      </p:sp>
    </p:spTree>
    <p:extLst>
      <p:ext uri="{BB962C8B-B14F-4D97-AF65-F5344CB8AC3E}">
        <p14:creationId xmlns:p14="http://schemas.microsoft.com/office/powerpoint/2010/main" val="16518862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Среднее время «симптом-баллон» (2010-2019 гг.), мин.</a:t>
            </a:r>
          </a:p>
        </p:txBody>
      </p:sp>
      <p:pic>
        <p:nvPicPr>
          <p:cNvPr id="5" name="Picture 4" descr="C:\Users\ARCHI\Desktop\ФОТО (24)\Хирургия\DSC00017_новый размер.JPG"/>
          <p:cNvPicPr>
            <a:picLocks noChangeAspect="1" noChangeArrowheads="1"/>
          </p:cNvPicPr>
          <p:nvPr/>
        </p:nvPicPr>
        <p:blipFill>
          <a:blip r:embed="rId2" cstate="print"/>
          <a:srcRect l="11752"/>
          <a:stretch>
            <a:fillRect/>
          </a:stretch>
        </p:blipFill>
        <p:spPr bwMode="auto">
          <a:xfrm>
            <a:off x="6551556" y="1745663"/>
            <a:ext cx="2160240" cy="1631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71472" y="35717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Среднее время «симптом – баллон» для пациентов с ОКС, поступивших в стационар от начала боли, которым были выполнены первичные ЧКВ</a:t>
            </a:r>
          </a:p>
        </p:txBody>
      </p:sp>
      <p:pic>
        <p:nvPicPr>
          <p:cNvPr id="9" name="Picture 2" descr="C:\Users\1\Desktop\maxresdefault.jpg"/>
          <p:cNvPicPr>
            <a:picLocks noChangeAspect="1" noChangeArrowheads="1"/>
          </p:cNvPicPr>
          <p:nvPr/>
        </p:nvPicPr>
        <p:blipFill>
          <a:blip r:embed="rId3" cstate="print"/>
          <a:srcRect l="10177" t="4366" r="11228"/>
          <a:stretch>
            <a:fillRect/>
          </a:stretch>
        </p:blipFill>
        <p:spPr bwMode="auto">
          <a:xfrm>
            <a:off x="3455212" y="1745663"/>
            <a:ext cx="2376264" cy="1626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Стрелка вправо 9"/>
          <p:cNvSpPr/>
          <p:nvPr/>
        </p:nvSpPr>
        <p:spPr>
          <a:xfrm>
            <a:off x="5975145" y="2249719"/>
            <a:ext cx="43239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928676"/>
          <a:ext cx="3096344" cy="338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641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b="1" dirty="0">
                          <a:latin typeface="Arial Narrow" pitchFamily="34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b="1" dirty="0">
                          <a:latin typeface="Arial Narrow" pitchFamily="34" charset="0"/>
                        </a:rPr>
                        <a:t>Среднее время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71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68,09 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671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55,84 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671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37,90 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671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37,33 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671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37,16 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671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37,05 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671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36,56 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671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35,53 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671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34,27 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671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33,00 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8862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Дистанционные консультации РЛЦ за 12 мес. 2017-2019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956603635"/>
              </p:ext>
            </p:extLst>
          </p:nvPr>
        </p:nvGraphicFramePr>
        <p:xfrm>
          <a:off x="0" y="500048"/>
          <a:ext cx="9144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395536" y="411511"/>
            <a:ext cx="8410604" cy="482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493608"/>
            <a:ext cx="1137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+ 120 %</a:t>
            </a:r>
          </a:p>
        </p:txBody>
      </p:sp>
    </p:spTree>
    <p:extLst>
      <p:ext uri="{BB962C8B-B14F-4D97-AF65-F5344CB8AC3E}">
        <p14:creationId xmlns:p14="http://schemas.microsoft.com/office/powerpoint/2010/main" val="16518862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73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Функционал РМИАС РБ «Скрининг»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571486"/>
            <a:ext cx="1965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внедрен в РМИАС в 2015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6332" y="1357303"/>
            <a:ext cx="189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Прошли скрининг по РБ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209507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пациентов.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5952" y="1071552"/>
            <a:ext cx="6518528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корректная и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актуальная стратификация риска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ССЗ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8282" y="1857370"/>
            <a:ext cx="651852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своевременное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профилактическое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14" y="2214560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системная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точечная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корректировка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факторов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риска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4514" y="571486"/>
            <a:ext cx="6572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предварительная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постановка на учет без участия персонала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5952" y="2643188"/>
            <a:ext cx="651852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Экономия времени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медицинского персонала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14482" y="3000377"/>
            <a:ext cx="6929486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эффективности работы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персонала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14482" y="1428742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Поддержка в принятии решения -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второе мнение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03208" y="3429005"/>
            <a:ext cx="651852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Системное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точечное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управление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работой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18591743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44971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Ожидаемая социально-экономическая эффективность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внедрения информационных технологий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32642164"/>
              </p:ext>
            </p:extLst>
          </p:nvPr>
        </p:nvGraphicFramePr>
        <p:xfrm>
          <a:off x="179512" y="53975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73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Пациенты с ОКС переведенные из МО в ГБУЗ  РКЦ 2013 - 2020 гг.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357818" y="1446601"/>
            <a:ext cx="3328982" cy="337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286380" y="1446601"/>
            <a:ext cx="3429024" cy="337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921025707"/>
              </p:ext>
            </p:extLst>
          </p:nvPr>
        </p:nvGraphicFramePr>
        <p:xfrm>
          <a:off x="0" y="699542"/>
          <a:ext cx="9144000" cy="378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227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0538"/>
            <a:ext cx="9144000" cy="285734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l" defTabSz="628650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Функции Республиканского логистического центра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500048"/>
            <a:ext cx="846802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Функции Центра  до 2018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0438" y="1092230"/>
            <a:ext cx="1699274" cy="9692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и поддержка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ведения регистров БСК по региону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8028" y="1148248"/>
            <a:ext cx="1564226" cy="8572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ведения регистров БСК по региону</a:t>
            </a:r>
          </a:p>
          <a:p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7620" y="1071552"/>
            <a:ext cx="2658596" cy="10715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/>
          </a:p>
          <a:p>
            <a:endParaRPr lang="ru-RU" sz="2400" dirty="0"/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электронных программ для мониторинга оказания помощи пациентам с  ССЗ в  едином информационном облаке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БСК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5108" y="1071552"/>
            <a:ext cx="2428892" cy="13216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разработке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  по совершенствованию оказания медицинской помощи пациентам  с ССЗ по регион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0" y="2250279"/>
            <a:ext cx="5429288" cy="7500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Консультативно-диагностическая помощь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пациентам с ССЗ в регионе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в организации телемедицинских консультаций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0438" y="3327834"/>
            <a:ext cx="8468025" cy="244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Дополнительные функции центра с 2018 года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0601" y="3857634"/>
            <a:ext cx="3354143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и координация  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-оказания помощи  пациентам с ОКС по РБ в режиме онлайн 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проведении ежедневных 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видеоселекторных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совещаний МЗ РБ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00563" y="3857634"/>
            <a:ext cx="3429023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и коррекция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организационных вопросов по оказанию медицинской помощи пациентам с ОКС по РБ в разрезе ПСО и РСЦ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7658103" y="785081"/>
            <a:ext cx="648072" cy="286471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0800000">
            <a:off x="285721" y="3068567"/>
            <a:ext cx="8468025" cy="136380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Выгнутая влево стрелка 30"/>
          <p:cNvSpPr/>
          <p:nvPr/>
        </p:nvSpPr>
        <p:spPr>
          <a:xfrm>
            <a:off x="100340" y="796363"/>
            <a:ext cx="285720" cy="193740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786314" y="785800"/>
            <a:ext cx="648072" cy="286471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2606105" y="785800"/>
            <a:ext cx="648072" cy="286471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785786" y="785800"/>
            <a:ext cx="648072" cy="286471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2428860" y="3571882"/>
            <a:ext cx="648072" cy="286471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5214942" y="3571882"/>
            <a:ext cx="648072" cy="286471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445468B-C13E-47C6-9099-D609DD8F89C6}"/>
              </a:ext>
            </a:extLst>
          </p:cNvPr>
          <p:cNvSpPr/>
          <p:nvPr/>
        </p:nvSpPr>
        <p:spPr>
          <a:xfrm>
            <a:off x="7020272" y="2534322"/>
            <a:ext cx="2054032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БСК – болезни системы кровообращения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5BC062D-319F-4DA1-82CD-7D09B0133703}"/>
              </a:ext>
            </a:extLst>
          </p:cNvPr>
          <p:cNvSpPr/>
          <p:nvPr/>
        </p:nvSpPr>
        <p:spPr>
          <a:xfrm>
            <a:off x="7020272" y="3036098"/>
            <a:ext cx="2054032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ССЗ – сердечно-сосудистые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106350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8901" y="-20538"/>
            <a:ext cx="9180512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Причины внедрения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04455288"/>
              </p:ext>
            </p:extLst>
          </p:nvPr>
        </p:nvGraphicFramePr>
        <p:xfrm>
          <a:off x="1" y="539750"/>
          <a:ext cx="91616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Овал 13"/>
          <p:cNvSpPr/>
          <p:nvPr/>
        </p:nvSpPr>
        <p:spPr>
          <a:xfrm>
            <a:off x="6444208" y="1131590"/>
            <a:ext cx="2160240" cy="201622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оказанием медицинской помощи и маршрутизации пациентов с острым коронарным синдромом (далее – ОКС) в режиме онлайн 24/7/365</a:t>
            </a:r>
          </a:p>
        </p:txBody>
      </p:sp>
      <p:sp>
        <p:nvSpPr>
          <p:cNvPr id="16" name="Овал 15"/>
          <p:cNvSpPr/>
          <p:nvPr/>
        </p:nvSpPr>
        <p:spPr>
          <a:xfrm>
            <a:off x="323528" y="1995686"/>
            <a:ext cx="2376264" cy="2016224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оперативности обмена информацией и принятия решений в отношении лечения и маршрутизации пациентов с ССЗ, а также планирования и управления системой здравоохранения в кардиологии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6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Республиканский Кардиологический центр сегодня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5872582"/>
              </p:ext>
            </p:extLst>
          </p:nvPr>
        </p:nvGraphicFramePr>
        <p:xfrm>
          <a:off x="1079612" y="339502"/>
          <a:ext cx="698477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28118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88E31-736A-4608-9788-5AA00149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Новизна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271004343"/>
      </p:ext>
    </p:extLst>
  </p:cSld>
  <p:clrMapOvr>
    <a:masterClrMapping/>
  </p:clrMapOvr>
</p:sld>
</file>

<file path=ppt/theme/theme1.xml><?xml version="1.0" encoding="utf-8"?>
<a:theme xmlns:a="http://schemas.openxmlformats.org/drawingml/2006/main" name="1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Другая 1">
      <a:dk1>
        <a:srgbClr val="262626"/>
      </a:dk1>
      <a:lt1>
        <a:sysClr val="window" lastClr="FFFFFF"/>
      </a:lt1>
      <a:dk2>
        <a:srgbClr val="3F3F3F"/>
      </a:dk2>
      <a:lt2>
        <a:srgbClr val="E7E6E6"/>
      </a:lt2>
      <a:accent1>
        <a:srgbClr val="7CC343"/>
      </a:accent1>
      <a:accent2>
        <a:srgbClr val="BFD630"/>
      </a:accent2>
      <a:accent3>
        <a:srgbClr val="BFBFBF"/>
      </a:accent3>
      <a:accent4>
        <a:srgbClr val="A8D08D"/>
      </a:accent4>
      <a:accent5>
        <a:srgbClr val="FF0000"/>
      </a:accent5>
      <a:accent6>
        <a:srgbClr val="70AD47"/>
      </a:accent6>
      <a:hlink>
        <a:srgbClr val="7CC343"/>
      </a:hlink>
      <a:folHlink>
        <a:srgbClr val="BFD63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25891</TotalTime>
  <Words>3204</Words>
  <Application>Microsoft Office PowerPoint</Application>
  <PresentationFormat>Экран (16:9)</PresentationFormat>
  <Paragraphs>593</Paragraphs>
  <Slides>56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65" baseType="lpstr">
      <vt:lpstr>Arial</vt:lpstr>
      <vt:lpstr>Arial Narrow</vt:lpstr>
      <vt:lpstr>Calibri</vt:lpstr>
      <vt:lpstr>Times New Roman</vt:lpstr>
      <vt:lpstr>Verdana</vt:lpstr>
      <vt:lpstr>1_Zased_W_</vt:lpstr>
      <vt:lpstr>Тема1</vt:lpstr>
      <vt:lpstr>Visio</vt:lpstr>
      <vt:lpstr>Документ</vt:lpstr>
      <vt:lpstr>Презентация PowerPoint</vt:lpstr>
      <vt:lpstr>Проект «Республиканский Логистический центр»</vt:lpstr>
      <vt:lpstr>Презентация PowerPoint</vt:lpstr>
      <vt:lpstr>Презентация PowerPoint</vt:lpstr>
      <vt:lpstr>Презентация PowerPoint</vt:lpstr>
      <vt:lpstr>                          Функции Республиканского логистического центра  </vt:lpstr>
      <vt:lpstr>Презентация PowerPoint</vt:lpstr>
      <vt:lpstr>Презентация PowerPoint</vt:lpstr>
      <vt:lpstr>Новизна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пригодность</vt:lpstr>
      <vt:lpstr>Презентация PowerPoint</vt:lpstr>
      <vt:lpstr>Презентация PowerPoint</vt:lpstr>
      <vt:lpstr>Изучение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Случаи дистанционного консультирования ЭКГ 2017-2019гг.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охвата диспансерным наблюдением пациентов с ИБС в РБ 2014 – 2020 гг.</vt:lpstr>
      <vt:lpstr>Показатели охвата диспансерным наблюдением пациентов с ОКС 2014-2020гг..</vt:lpstr>
      <vt:lpstr>Ценность для пациента</vt:lpstr>
      <vt:lpstr>Презентация PowerPoint</vt:lpstr>
      <vt:lpstr>Презентация PowerPoint</vt:lpstr>
      <vt:lpstr>Эффективность и технологичность проекта</vt:lpstr>
      <vt:lpstr>Презентация PowerPoint</vt:lpstr>
      <vt:lpstr>Сроки перевода пациентов из МО в РСЦ 2013-2020 гг. </vt:lpstr>
      <vt:lpstr>Результаты проекта и перспективы на будущее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Перспективы</vt:lpstr>
      <vt:lpstr>Презентация PowerPoint</vt:lpstr>
      <vt:lpstr>Дистанционные консультации РЛЦ 2015-2020 гг.</vt:lpstr>
      <vt:lpstr>Эффективность диспансерного наблюдения за 9 мес. 2019 г. по данным ГИС РМИАС РБ</vt:lpstr>
      <vt:lpstr>Презентация PowerPoint</vt:lpstr>
      <vt:lpstr>Презентация PowerPoint</vt:lpstr>
      <vt:lpstr>  Алгоритм оказания экстренной помощи пациентам с острым коронарным синдромом с подъемом сегмента ST, этап СМП   </vt:lpstr>
      <vt:lpstr>Алгоритм оказания экстренной помощи пациентам с острым коронарным синдромом с подъемом сегмента ST, госпитальный этап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Функционал РМИАС РБ «Скрининг»</vt:lpstr>
      <vt:lpstr>Ожидаемая социально-экономическая эффективность  внедрения информационных технологий</vt:lpstr>
      <vt:lpstr>Пациенты с ОКС переведенные из МО в ГБУЗ  РКЦ 2013 - 2020 гг.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Safonov Anatoly</cp:lastModifiedBy>
  <cp:revision>1528</cp:revision>
  <cp:lastPrinted>2020-01-23T04:12:36Z</cp:lastPrinted>
  <dcterms:created xsi:type="dcterms:W3CDTF">2014-06-03T03:11:17Z</dcterms:created>
  <dcterms:modified xsi:type="dcterms:W3CDTF">2020-10-05T07:40:57Z</dcterms:modified>
</cp:coreProperties>
</file>