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</p:sldMasterIdLst>
  <p:notesMasterIdLst>
    <p:notesMasterId r:id="rId13"/>
  </p:notesMasterIdLst>
  <p:sldIdLst>
    <p:sldId id="698" r:id="rId4"/>
    <p:sldId id="307" r:id="rId5"/>
    <p:sldId id="290" r:id="rId6"/>
    <p:sldId id="310" r:id="rId7"/>
    <p:sldId id="304" r:id="rId8"/>
    <p:sldId id="318" r:id="rId9"/>
    <p:sldId id="311" r:id="rId10"/>
    <p:sldId id="312" r:id="rId11"/>
    <p:sldId id="319" r:id="rId1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C2828"/>
    <a:srgbClr val="BA2FFF"/>
    <a:srgbClr val="338543"/>
    <a:srgbClr val="66CCFF"/>
    <a:srgbClr val="CC66FF"/>
    <a:srgbClr val="D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9130" autoAdjust="0"/>
  </p:normalViewPr>
  <p:slideViewPr>
    <p:cSldViewPr>
      <p:cViewPr varScale="1">
        <p:scale>
          <a:sx n="114" d="100"/>
          <a:sy n="114" d="100"/>
        </p:scale>
        <p:origin x="150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10CEF-6471-4771-8DA1-FFA53A56C7F8}" type="datetimeFigureOut">
              <a:rPr lang="ru-RU" smtClean="0"/>
              <a:t>17.08.2020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9CADC-556D-4D4C-A0A0-FB3655D446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7079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tabLst>
                <a:tab pos="0" algn="l"/>
                <a:tab pos="396685" algn="l"/>
                <a:tab pos="796595" algn="l"/>
                <a:tab pos="1196505" algn="l"/>
                <a:tab pos="1596416" algn="l"/>
                <a:tab pos="1996325" algn="l"/>
                <a:tab pos="2396236" algn="l"/>
                <a:tab pos="2796147" algn="l"/>
                <a:tab pos="3197670" algn="l"/>
                <a:tab pos="3597580" algn="l"/>
                <a:tab pos="3997490" algn="l"/>
                <a:tab pos="4397401" algn="l"/>
                <a:tab pos="4797309" algn="l"/>
                <a:tab pos="5197221" algn="l"/>
                <a:tab pos="5597131" algn="l"/>
                <a:tab pos="5997042" algn="l"/>
                <a:tab pos="6396951" algn="l"/>
                <a:tab pos="6798473" algn="l"/>
                <a:tab pos="7198384" algn="l"/>
                <a:tab pos="7598294" algn="l"/>
                <a:tab pos="7998204" algn="l"/>
              </a:tabLst>
            </a:pPr>
            <a:fld id="{29FD1B4E-D513-4F0D-8C3E-D34255DEFE5A}" type="slidenum"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396685" algn="l"/>
                  <a:tab pos="796595" algn="l"/>
                  <a:tab pos="1196505" algn="l"/>
                  <a:tab pos="1596416" algn="l"/>
                  <a:tab pos="1996325" algn="l"/>
                  <a:tab pos="2396236" algn="l"/>
                  <a:tab pos="2796147" algn="l"/>
                  <a:tab pos="3197670" algn="l"/>
                  <a:tab pos="3597580" algn="l"/>
                  <a:tab pos="3997490" algn="l"/>
                  <a:tab pos="4397401" algn="l"/>
                  <a:tab pos="4797309" algn="l"/>
                  <a:tab pos="5197221" algn="l"/>
                  <a:tab pos="5597131" algn="l"/>
                  <a:tab pos="5997042" algn="l"/>
                  <a:tab pos="6396951" algn="l"/>
                  <a:tab pos="6798473" algn="l"/>
                  <a:tab pos="7198384" algn="l"/>
                  <a:tab pos="7598294" algn="l"/>
                  <a:tab pos="7998204" algn="l"/>
                </a:tabLst>
              </a:pPr>
              <a:t>2</a:t>
            </a:fld>
            <a:endParaRPr lang="en-GB" dirty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291" name="Text Box 1"/>
          <p:cNvSpPr txBox="1">
            <a:spLocks noChangeArrowheads="1"/>
          </p:cNvSpPr>
          <p:nvPr/>
        </p:nvSpPr>
        <p:spPr bwMode="auto">
          <a:xfrm>
            <a:off x="985731" y="819447"/>
            <a:ext cx="4764868" cy="40392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1421" tIns="40712" rIns="81421" bIns="40712" anchor="ctr"/>
          <a:lstStyle/>
          <a:p>
            <a:endParaRPr lang="ru-RU" dirty="0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3792" y="5118732"/>
            <a:ext cx="5388745" cy="484744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770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tabLst>
                <a:tab pos="0" algn="l"/>
                <a:tab pos="396685" algn="l"/>
                <a:tab pos="796595" algn="l"/>
                <a:tab pos="1196505" algn="l"/>
                <a:tab pos="1596416" algn="l"/>
                <a:tab pos="1996325" algn="l"/>
                <a:tab pos="2396236" algn="l"/>
                <a:tab pos="2796147" algn="l"/>
                <a:tab pos="3197670" algn="l"/>
                <a:tab pos="3597580" algn="l"/>
                <a:tab pos="3997490" algn="l"/>
                <a:tab pos="4397401" algn="l"/>
                <a:tab pos="4797309" algn="l"/>
                <a:tab pos="5197221" algn="l"/>
                <a:tab pos="5597131" algn="l"/>
                <a:tab pos="5997042" algn="l"/>
                <a:tab pos="6396951" algn="l"/>
                <a:tab pos="6798473" algn="l"/>
                <a:tab pos="7198384" algn="l"/>
                <a:tab pos="7598294" algn="l"/>
                <a:tab pos="7998204" algn="l"/>
              </a:tabLst>
            </a:pPr>
            <a:fld id="{29FD1B4E-D513-4F0D-8C3E-D34255DEFE5A}" type="slidenum"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396685" algn="l"/>
                  <a:tab pos="796595" algn="l"/>
                  <a:tab pos="1196505" algn="l"/>
                  <a:tab pos="1596416" algn="l"/>
                  <a:tab pos="1996325" algn="l"/>
                  <a:tab pos="2396236" algn="l"/>
                  <a:tab pos="2796147" algn="l"/>
                  <a:tab pos="3197670" algn="l"/>
                  <a:tab pos="3597580" algn="l"/>
                  <a:tab pos="3997490" algn="l"/>
                  <a:tab pos="4397401" algn="l"/>
                  <a:tab pos="4797309" algn="l"/>
                  <a:tab pos="5197221" algn="l"/>
                  <a:tab pos="5597131" algn="l"/>
                  <a:tab pos="5997042" algn="l"/>
                  <a:tab pos="6396951" algn="l"/>
                  <a:tab pos="6798473" algn="l"/>
                  <a:tab pos="7198384" algn="l"/>
                  <a:tab pos="7598294" algn="l"/>
                  <a:tab pos="7998204" algn="l"/>
                </a:tabLst>
              </a:pPr>
              <a:t>3</a:t>
            </a:fld>
            <a:endParaRPr lang="en-GB" dirty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291" name="Text Box 1"/>
          <p:cNvSpPr txBox="1">
            <a:spLocks noChangeArrowheads="1"/>
          </p:cNvSpPr>
          <p:nvPr/>
        </p:nvSpPr>
        <p:spPr bwMode="auto">
          <a:xfrm>
            <a:off x="985731" y="819448"/>
            <a:ext cx="4764868" cy="403922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1421" tIns="40712" rIns="81421" bIns="40712" anchor="ctr"/>
          <a:lstStyle/>
          <a:p>
            <a:endParaRPr lang="ru-RU" dirty="0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3790" y="5118731"/>
            <a:ext cx="5388745" cy="4847449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770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C7FF5-252D-4C87-BFCC-922BA71D95A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17.08.2020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8DC8-D69B-4DD4-B705-BAB4D55822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089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B16A2-7353-4BC4-B889-DC2839FCC70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17.08.2020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C4B0C-5B1C-4D2D-BC6C-401DA1BA2B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991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65582-A930-45C8-8D3B-A0AE2FE86B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17.08.2020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BA8B8-A5A1-467E-AAA9-A273952E32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090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E303C-5F61-44A2-BF75-D56A300C606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17.08.2020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8DC8-D69B-4DD4-B705-BAB4D55822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849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461D0-2145-4618-8B9F-A6E04B255A7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17.08.2020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03EE-5A49-4316-A1E6-2B88028E4D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784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41C59-4C67-439F-8F82-69BB8AB826D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17.08.2020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8155-2C58-4376-9E9F-B37F8CBA56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735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7E08E-ECEF-4845-AF3D-ED63F1EF66D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17.08.2020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2EFB-B466-4B93-8DD8-6B8D17B459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735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FB139-C949-47A6-B0D7-528BB64C2F6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17.08.2020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2DFC3-A927-4FD5-998D-5FEF529FDCD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312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D15C9-5E2F-476E-99F6-60E9FB06B75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17.08.2020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E66FA-4276-447F-A3C7-9121683CB1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361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561BE-D27A-4DFD-9761-997DCDFF54C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17.08.2020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ECE58-DD8F-41A7-82C0-941C977FA5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5631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10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F8FD2-918E-4449-98B2-64B857546CD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17.08.2020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71D5-AFD1-4600-87B8-EC0E16363B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437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4A300-2E7B-43F4-8F6D-0291FF36363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17.08.2020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03EE-5A49-4316-A1E6-2B88028E4D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4624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10" indent="0">
              <a:buNone/>
              <a:defRPr sz="2400"/>
            </a:lvl3pPr>
            <a:lvl4pPr marL="1371464" indent="0">
              <a:buNone/>
              <a:defRPr sz="2000"/>
            </a:lvl4pPr>
            <a:lvl5pPr marL="1828619" indent="0">
              <a:buNone/>
              <a:defRPr sz="2000"/>
            </a:lvl5pPr>
            <a:lvl6pPr marL="2285772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10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4837D-8289-4A5F-B006-0E92F5BC1CD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17.08.2020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6B163-F42F-4558-B02B-D3FE9013614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6919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9FA47-5A2D-420F-87BD-EC739FC4501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17.08.2020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C4B0C-5B1C-4D2D-BC6C-401DA1BA2B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1065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C3F40-DDEB-4B22-AD5A-4ABA1D99527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17.08.2020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BA8B8-A5A1-467E-AAA9-A273952E32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2855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4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9FE40-05AD-4E56-8AC6-79D1587206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17.08.2020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8DC8-D69B-4DD4-B705-BAB4D55822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913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C464E-0AD6-4415-BA10-97E2DFF164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17.08.2020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03EE-5A49-4316-A1E6-2B88028E4D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8704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89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0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0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0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0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A08A7-6D8D-4636-B845-1D0DFA53E4D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17.08.2020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8155-2C58-4376-9E9F-B37F8CBA56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9376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BAC78-499E-4754-9BE2-C1A52414E01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17.08.2020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2EFB-B466-4B93-8DD8-6B8D17B459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8405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9"/>
            <a:ext cx="4040188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1" indent="0">
              <a:buNone/>
              <a:defRPr sz="2000" b="1"/>
            </a:lvl2pPr>
            <a:lvl3pPr marL="914003" indent="0">
              <a:buNone/>
              <a:defRPr sz="1800" b="1"/>
            </a:lvl3pPr>
            <a:lvl4pPr marL="1371003" indent="0">
              <a:buNone/>
              <a:defRPr sz="1600" b="1"/>
            </a:lvl4pPr>
            <a:lvl5pPr marL="1828002" indent="0">
              <a:buNone/>
              <a:defRPr sz="1600" b="1"/>
            </a:lvl5pPr>
            <a:lvl6pPr marL="2285004" indent="0">
              <a:buNone/>
              <a:defRPr sz="1600" b="1"/>
            </a:lvl6pPr>
            <a:lvl7pPr marL="2742003" indent="0">
              <a:buNone/>
              <a:defRPr sz="1600" b="1"/>
            </a:lvl7pPr>
            <a:lvl8pPr marL="3199004" indent="0">
              <a:buNone/>
              <a:defRPr sz="1600" b="1"/>
            </a:lvl8pPr>
            <a:lvl9pPr marL="365600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8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535119"/>
            <a:ext cx="4041775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1" indent="0">
              <a:buNone/>
              <a:defRPr sz="2000" b="1"/>
            </a:lvl2pPr>
            <a:lvl3pPr marL="914003" indent="0">
              <a:buNone/>
              <a:defRPr sz="1800" b="1"/>
            </a:lvl3pPr>
            <a:lvl4pPr marL="1371003" indent="0">
              <a:buNone/>
              <a:defRPr sz="1600" b="1"/>
            </a:lvl4pPr>
            <a:lvl5pPr marL="1828002" indent="0">
              <a:buNone/>
              <a:defRPr sz="1600" b="1"/>
            </a:lvl5pPr>
            <a:lvl6pPr marL="2285004" indent="0">
              <a:buNone/>
              <a:defRPr sz="1600" b="1"/>
            </a:lvl6pPr>
            <a:lvl7pPr marL="2742003" indent="0">
              <a:buNone/>
              <a:defRPr sz="1600" b="1"/>
            </a:lvl7pPr>
            <a:lvl8pPr marL="3199004" indent="0">
              <a:buNone/>
              <a:defRPr sz="1600" b="1"/>
            </a:lvl8pPr>
            <a:lvl9pPr marL="365600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2174878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C26A-1E1C-41A3-A314-EDA5E0868D1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17.08.2020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2DFC3-A927-4FD5-998D-5FEF529FDCD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0521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B0D98-2D5B-4524-9224-D9A7BCD26BE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17.08.2020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E66FA-4276-447F-A3C7-9121683CB1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758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89B3A-27FE-46A5-93A2-569807B4762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17.08.2020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ECE58-DD8F-41A7-82C0-941C977FA5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843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40630-FAA6-45FE-9CBE-129DFBF1A8C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17.08.2020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8155-2C58-4376-9E9F-B37F8CBA56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6714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3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4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0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01" indent="0">
              <a:buNone/>
              <a:defRPr sz="1100"/>
            </a:lvl2pPr>
            <a:lvl3pPr marL="914003" indent="0">
              <a:buNone/>
              <a:defRPr sz="1000"/>
            </a:lvl3pPr>
            <a:lvl4pPr marL="1371003" indent="0">
              <a:buNone/>
              <a:defRPr sz="900"/>
            </a:lvl4pPr>
            <a:lvl5pPr marL="1828002" indent="0">
              <a:buNone/>
              <a:defRPr sz="900"/>
            </a:lvl5pPr>
            <a:lvl6pPr marL="2285004" indent="0">
              <a:buNone/>
              <a:defRPr sz="900"/>
            </a:lvl6pPr>
            <a:lvl7pPr marL="2742003" indent="0">
              <a:buNone/>
              <a:defRPr sz="900"/>
            </a:lvl7pPr>
            <a:lvl8pPr marL="3199004" indent="0">
              <a:buNone/>
              <a:defRPr sz="900"/>
            </a:lvl8pPr>
            <a:lvl9pPr marL="3656004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5A4E6-C319-40D8-A013-ADC9CE5F6C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17.08.2020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71D5-AFD1-4600-87B8-EC0E16363B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838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4800606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612778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100"/>
            </a:lvl1pPr>
            <a:lvl2pPr marL="457001" indent="0">
              <a:buNone/>
              <a:defRPr sz="2800"/>
            </a:lvl2pPr>
            <a:lvl3pPr marL="914003" indent="0">
              <a:buNone/>
              <a:defRPr sz="2400"/>
            </a:lvl3pPr>
            <a:lvl4pPr marL="1371003" indent="0">
              <a:buNone/>
              <a:defRPr sz="2000"/>
            </a:lvl4pPr>
            <a:lvl5pPr marL="1828002" indent="0">
              <a:buNone/>
              <a:defRPr sz="2000"/>
            </a:lvl5pPr>
            <a:lvl6pPr marL="2285004" indent="0">
              <a:buNone/>
              <a:defRPr sz="2000"/>
            </a:lvl6pPr>
            <a:lvl7pPr marL="2742003" indent="0">
              <a:buNone/>
              <a:defRPr sz="2000"/>
            </a:lvl7pPr>
            <a:lvl8pPr marL="3199004" indent="0">
              <a:buNone/>
              <a:defRPr sz="2000"/>
            </a:lvl8pPr>
            <a:lvl9pPr marL="3656004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01" indent="0">
              <a:buNone/>
              <a:defRPr sz="1100"/>
            </a:lvl2pPr>
            <a:lvl3pPr marL="914003" indent="0">
              <a:buNone/>
              <a:defRPr sz="1000"/>
            </a:lvl3pPr>
            <a:lvl4pPr marL="1371003" indent="0">
              <a:buNone/>
              <a:defRPr sz="900"/>
            </a:lvl4pPr>
            <a:lvl5pPr marL="1828002" indent="0">
              <a:buNone/>
              <a:defRPr sz="900"/>
            </a:lvl5pPr>
            <a:lvl6pPr marL="2285004" indent="0">
              <a:buNone/>
              <a:defRPr sz="900"/>
            </a:lvl6pPr>
            <a:lvl7pPr marL="2742003" indent="0">
              <a:buNone/>
              <a:defRPr sz="900"/>
            </a:lvl7pPr>
            <a:lvl8pPr marL="3199004" indent="0">
              <a:buNone/>
              <a:defRPr sz="900"/>
            </a:lvl8pPr>
            <a:lvl9pPr marL="3656004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A9EC3-8F2A-441F-92ED-8343FE643AA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17.08.2020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6B163-F42F-4558-B02B-D3FE9013614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8983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105FB-8F6F-4AB0-98BB-C8F385EFA8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17.08.2020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C4B0C-5B1C-4D2D-BC6C-401DA1BA2B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9458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5226D-37F7-4585-B0E5-998238FB0C0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17.08.2020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BA8B8-A5A1-467E-AAA9-A273952E32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417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8958E-3F7D-40BF-A139-666B26843ED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17.08.2020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2EFB-B466-4B93-8DD8-6B8D17B459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762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CDA96-8EC3-41B7-9F12-466DA01E07F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17.08.2020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2DFC3-A927-4FD5-998D-5FEF529FDCD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371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AEE80-DCB5-4DAF-96CE-9D13EF82441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17.08.2020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E66FA-4276-447F-A3C7-9121683CB1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210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C2581-23E5-4E0F-8102-DB735FE6472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17.08.2020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ECE58-DD8F-41A7-82C0-941C977FA5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043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8DB0B-1C04-42F4-B44E-62FFB65A299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17.08.2020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71D5-AFD1-4600-87B8-EC0E16363B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401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4D7C3-5BEB-48DB-8C16-EA91CAB7038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17.08.2020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6B163-F42F-4558-B02B-D3FE9013614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064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BF92DA-02B7-48A4-8611-ADD842094E6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17.08.2020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C122BA-4C5C-4491-A08D-C4920A45C1F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749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310">
              <a:defRPr/>
            </a:pPr>
            <a:fld id="{04B0BE59-E509-47A8-8BDF-29C889DFFB3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10">
                <a:defRPr/>
              </a:pPr>
              <a:t>17.08.2020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310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310">
              <a:defRPr/>
            </a:pPr>
            <a:fld id="{CBC122BA-4C5C-4491-A08D-C4920A45C1FD}" type="slidenum">
              <a:rPr lang="ru-RU">
                <a:solidFill>
                  <a:prstClr val="black">
                    <a:tint val="75000"/>
                  </a:prstClr>
                </a:solidFill>
              </a:rPr>
              <a:pPr defTabSz="914310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527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1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6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61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66" indent="-34286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7" indent="-28572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7" indent="-22857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8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2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9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9" tIns="45699" rIns="91399" bIns="4569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9" tIns="45699" rIns="91399" bIns="456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399" tIns="45699" rIns="91399" bIns="45699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47C2EE-1A9C-45A3-BC42-EFAC50FE78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17.08.2020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399" tIns="45699" rIns="91399" bIns="45699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399" tIns="45699" rIns="91399" bIns="45699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C122BA-4C5C-4491-A08D-C4920A45C1F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12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0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003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003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00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749" indent="-34274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27" indent="-28562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02" indent="-22850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01" indent="-22850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02" indent="-22850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04" indent="-228501" algn="l" defTabSz="91400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04" indent="-228501" algn="l" defTabSz="91400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06" indent="-228501" algn="l" defTabSz="91400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506" indent="-228501" algn="l" defTabSz="91400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0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1" algn="l" defTabSz="9140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03" algn="l" defTabSz="9140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03" algn="l" defTabSz="9140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02" algn="l" defTabSz="9140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04" algn="l" defTabSz="9140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03" algn="l" defTabSz="9140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04" algn="l" defTabSz="9140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04" algn="l" defTabSz="9140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9.xml"/><Relationship Id="rId6" Type="http://schemas.microsoft.com/office/2007/relationships/hdphoto" Target="../media/hdphoto1.wdp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429000"/>
            <a:ext cx="5756822" cy="2214182"/>
          </a:xfrm>
          <a:prstGeom prst="rect">
            <a:avLst/>
          </a:prstGeom>
        </p:spPr>
      </p:pic>
      <p:sp>
        <p:nvSpPr>
          <p:cNvPr id="15362" name="Text Box 10"/>
          <p:cNvSpPr txBox="1">
            <a:spLocks noChangeArrowheads="1"/>
          </p:cNvSpPr>
          <p:nvPr/>
        </p:nvSpPr>
        <p:spPr bwMode="auto">
          <a:xfrm>
            <a:off x="71240" y="2027496"/>
            <a:ext cx="8928100" cy="820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7" tIns="40819" rIns="81637" bIns="40819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399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 организации питания в общеобразовательных организациях</a:t>
            </a:r>
            <a:endParaRPr lang="ru-RU" sz="2324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4572894" y="4239067"/>
            <a:ext cx="4319587" cy="1178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7" tIns="40819" rIns="81637" bIns="40819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425" b="1" cap="all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председатель </a:t>
            </a:r>
          </a:p>
          <a:p>
            <a:pPr eaLnBrk="1" hangingPunct="1"/>
            <a:r>
              <a:rPr lang="ru-RU" sz="1425" b="1" cap="all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Государственного комитета республики Башкортостан </a:t>
            </a:r>
          </a:p>
          <a:p>
            <a:pPr eaLnBrk="1" hangingPunct="1"/>
            <a:r>
              <a:rPr lang="ru-RU" sz="1425" b="1" cap="all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по торговле и защите прав потребителей</a:t>
            </a:r>
          </a:p>
        </p:txBody>
      </p:sp>
      <p:sp>
        <p:nvSpPr>
          <p:cNvPr id="15365" name="Text Box 10"/>
          <p:cNvSpPr txBox="1">
            <a:spLocks noChangeArrowheads="1"/>
          </p:cNvSpPr>
          <p:nvPr/>
        </p:nvSpPr>
        <p:spPr bwMode="auto">
          <a:xfrm>
            <a:off x="3131840" y="3474578"/>
            <a:ext cx="5760640" cy="751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37" tIns="40819" rIns="81637" bIns="40819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174" b="1" dirty="0">
                <a:solidFill>
                  <a:schemeClr val="tx2"/>
                </a:solidFill>
                <a:latin typeface="Arial" charset="0"/>
              </a:rPr>
              <a:t>Гусев </a:t>
            </a:r>
            <a:br>
              <a:rPr lang="ru-RU" sz="2174" b="1" dirty="0">
                <a:solidFill>
                  <a:schemeClr val="tx2"/>
                </a:solidFill>
                <a:latin typeface="Arial" charset="0"/>
              </a:rPr>
            </a:br>
            <a:r>
              <a:rPr lang="ru-RU" sz="2174" b="1" dirty="0">
                <a:solidFill>
                  <a:schemeClr val="tx2"/>
                </a:solidFill>
                <a:latin typeface="Arial" charset="0"/>
              </a:rPr>
              <a:t>Алексей Николаевич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" y="1002460"/>
            <a:ext cx="9144000" cy="290184"/>
          </a:xfrm>
          <a:prstGeom prst="rect">
            <a:avLst/>
          </a:prstGeom>
        </p:spPr>
        <p:txBody>
          <a:bodyPr wrap="square" lIns="81637" tIns="40819" rIns="81637" bIns="40819">
            <a:spAutoFit/>
          </a:bodyPr>
          <a:lstStyle/>
          <a:p>
            <a:pPr algn="ctr"/>
            <a:endParaRPr lang="ru-RU" sz="1350" b="1" cap="all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805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4"/>
          <p:cNvSpPr>
            <a:spLocks noChangeArrowheads="1"/>
          </p:cNvSpPr>
          <p:nvPr/>
        </p:nvSpPr>
        <p:spPr bwMode="auto">
          <a:xfrm>
            <a:off x="-1" y="173207"/>
            <a:ext cx="9144001" cy="631505"/>
          </a:xfrm>
          <a:prstGeom prst="rect">
            <a:avLst/>
          </a:prstGeom>
        </p:spPr>
        <p:txBody>
          <a:bodyPr wrap="square" lIns="76762" tIns="38379" rIns="76762" bIns="38379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ОСНОВНЫЕ ПРОБЛЕМЫ ПРИ ОРГАНИЗАЦИИ ПИТАНИЯ ОБУЧАЮЩИХСЯ</a:t>
            </a:r>
          </a:p>
          <a:p>
            <a:pPr algn="ctr"/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ОБЩЕОБРАЗОВАТЕЛЬНЫХ ОРГАНИЗАЦИЙ РЕСПУБЛИКИ БАШКОРТОСТАН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165689" y="1628803"/>
            <a:ext cx="5747119" cy="657368"/>
          </a:xfrm>
          <a:prstGeom prst="rect">
            <a:avLst/>
          </a:prstGeom>
        </p:spPr>
        <p:txBody>
          <a:bodyPr wrap="square" lIns="102370" tIns="51185" rIns="102370" bIns="51185">
            <a:spAutoFit/>
          </a:bodyPr>
          <a:lstStyle/>
          <a:p>
            <a:r>
              <a:rPr lang="ru-RU" b="1" dirty="0">
                <a:solidFill>
                  <a:srgbClr val="2FA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единых стандартов оказания услуги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65685" y="5012810"/>
            <a:ext cx="5747118" cy="657368"/>
          </a:xfrm>
          <a:prstGeom prst="rect">
            <a:avLst/>
          </a:prstGeom>
        </p:spPr>
        <p:txBody>
          <a:bodyPr wrap="square" lIns="102370" tIns="51185" rIns="102370" bIns="51185">
            <a:spAutoFit/>
          </a:bodyPr>
          <a:lstStyle/>
          <a:p>
            <a:r>
              <a:rPr lang="ru-RU" b="1" dirty="0">
                <a:solidFill>
                  <a:srgbClr val="2FA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УСТАРЕВШЕЕ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технологическое оборудование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65686" y="4166809"/>
            <a:ext cx="5747118" cy="657368"/>
          </a:xfrm>
          <a:prstGeom prst="rect">
            <a:avLst/>
          </a:prstGeom>
        </p:spPr>
        <p:txBody>
          <a:bodyPr wrap="square" lIns="102370" tIns="51185" rIns="102370" bIns="51185">
            <a:spAutoFit/>
          </a:bodyPr>
          <a:lstStyle/>
          <a:p>
            <a:r>
              <a:rPr lang="ru-RU" b="1" dirty="0">
                <a:solidFill>
                  <a:srgbClr val="2FA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КАДРОВЫЙ ГОЛОД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отрасли социального питания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65689" y="2474805"/>
            <a:ext cx="5747119" cy="657368"/>
          </a:xfrm>
          <a:prstGeom prst="rect">
            <a:avLst/>
          </a:prstGeom>
        </p:spPr>
        <p:txBody>
          <a:bodyPr wrap="square" lIns="102370" tIns="51185" rIns="102370" bIns="51185">
            <a:spAutoFit/>
          </a:bodyPr>
          <a:lstStyle/>
          <a:p>
            <a:r>
              <a:rPr lang="ru-RU" b="1" dirty="0">
                <a:solidFill>
                  <a:srgbClr val="2FA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НЕВЫСОКОЕ КАЧЕСТВО</a:t>
            </a:r>
          </a:p>
          <a:p>
            <a:r>
              <a:rPr lang="ru-RU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сырья используемого в школьном питании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/>
          <a:srcRect b="6292"/>
          <a:stretch/>
        </p:blipFill>
        <p:spPr>
          <a:xfrm>
            <a:off x="107508" y="3582226"/>
            <a:ext cx="2648383" cy="302589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4"/>
          <a:srcRect l="1" t="46" r="30605" b="67142"/>
          <a:stretch/>
        </p:blipFill>
        <p:spPr>
          <a:xfrm>
            <a:off x="107508" y="1425059"/>
            <a:ext cx="2648383" cy="174843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165688" y="3320808"/>
            <a:ext cx="5747119" cy="934366"/>
          </a:xfrm>
          <a:prstGeom prst="rect">
            <a:avLst/>
          </a:prstGeom>
        </p:spPr>
        <p:txBody>
          <a:bodyPr wrap="square" lIns="102370" tIns="51185" rIns="102370" bIns="51185">
            <a:spAutoFit/>
          </a:bodyPr>
          <a:lstStyle/>
          <a:p>
            <a:r>
              <a:rPr lang="ru-RU" b="1" dirty="0">
                <a:solidFill>
                  <a:srgbClr val="2FA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НЕСОБЛЮДЕНИЕ</a:t>
            </a:r>
            <a:endParaRPr lang="ru-RU" sz="27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обязательных требований санитарных норм и правил</a:t>
            </a:r>
          </a:p>
        </p:txBody>
      </p:sp>
      <p:sp>
        <p:nvSpPr>
          <p:cNvPr id="11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2401" y="6448251"/>
            <a:ext cx="720080" cy="365125"/>
          </a:xfrm>
        </p:spPr>
        <p:txBody>
          <a:bodyPr vert="horz" lIns="91399" tIns="45699" rIns="91399" bIns="45699" rtlCol="0" anchor="ctr"/>
          <a:lstStyle/>
          <a:p>
            <a:fld id="{148ECE58-DD8F-41A7-82C0-941C977FA5B8}" type="slidenum">
              <a:rPr lang="ru-RU" sz="10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/>
              <a:t>2</a:t>
            </a:fld>
            <a:endParaRPr lang="ru-RU" sz="1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5227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4"/>
          <p:cNvSpPr>
            <a:spLocks noChangeArrowheads="1"/>
          </p:cNvSpPr>
          <p:nvPr/>
        </p:nvSpPr>
        <p:spPr bwMode="auto">
          <a:xfrm>
            <a:off x="-1" y="127880"/>
            <a:ext cx="9144001" cy="68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Autofit/>
          </a:bodyPr>
          <a:lstStyle/>
          <a:p>
            <a:pPr algn="ctr"/>
            <a:r>
              <a:rPr lang="ru-RU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ЕДИНЫЕ СТАНДАРТЫ ОКАЗАНИЯ УСЛУГИ ОРГАНИЗАЦИИ ПИТАНИЯ</a:t>
            </a:r>
          </a:p>
        </p:txBody>
      </p:sp>
      <p:pic>
        <p:nvPicPr>
          <p:cNvPr id="1029" name="Picture 5" descr="https://www.shareicon.net/download/2015/11/23/676769_clipboard_512x512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92" y="1150440"/>
            <a:ext cx="577116" cy="55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s://ya-webdesign.com/images/vector-project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56" y="1986354"/>
            <a:ext cx="523076" cy="52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56" y="2874095"/>
            <a:ext cx="519536" cy="554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700006" y="6422446"/>
            <a:ext cx="212772" cy="200642"/>
          </a:xfrm>
          <a:prstGeom prst="rect">
            <a:avLst/>
          </a:prstGeom>
          <a:noFill/>
        </p:spPr>
        <p:txBody>
          <a:bodyPr wrap="none" lIns="76782" tIns="38391" rIns="76782" bIns="38391" rtlCol="0">
            <a:spAutoFit/>
          </a:bodyPr>
          <a:lstStyle/>
          <a:p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962288"/>
              </p:ext>
            </p:extLst>
          </p:nvPr>
        </p:nvGraphicFramePr>
        <p:xfrm>
          <a:off x="1187624" y="1150440"/>
          <a:ext cx="7560840" cy="53615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60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59038">
                <a:tc>
                  <a:txBody>
                    <a:bodyPr/>
                    <a:lstStyle/>
                    <a:p>
                      <a:pPr marL="180000"/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Разработаны единые перспективные</a:t>
                      </a:r>
                      <a:r>
                        <a:rPr lang="ru-RU" sz="16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меню для льготных групп обучающихся 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900">
                <a:tc>
                  <a:txBody>
                    <a:bodyPr/>
                    <a:lstStyle/>
                    <a:p>
                      <a:pPr marL="18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Разработаны</a:t>
                      </a:r>
                      <a:r>
                        <a:rPr lang="ru-RU" sz="16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внедрены типовые проекты конкурсной документации со сроком</a:t>
                      </a:r>
                      <a:r>
                        <a:rPr lang="ru-RU" sz="16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исполнения контракта 3 года</a:t>
                      </a:r>
                    </a:p>
                    <a:p>
                      <a:pPr marL="18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037">
                <a:tc>
                  <a:txBody>
                    <a:bodyPr/>
                    <a:lstStyle/>
                    <a:p>
                      <a:pPr marL="18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Закупка</a:t>
                      </a:r>
                      <a:r>
                        <a:rPr lang="ru-RU" sz="16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услуг по организации питания и поставки продуктов питания через конкурсы с ограниченным участием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80000"/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4735">
                <a:tc>
                  <a:txBody>
                    <a:bodyPr/>
                    <a:lstStyle/>
                    <a:p>
                      <a:pPr marL="18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8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Проведение</a:t>
                      </a:r>
                      <a:r>
                        <a:rPr lang="ru-RU" sz="16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ГКУ «Испытательный центр» лабораторных исследований пищевой продукции </a:t>
                      </a:r>
                    </a:p>
                    <a:p>
                      <a:pPr marL="180000"/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4735">
                <a:tc>
                  <a:txBody>
                    <a:bodyPr/>
                    <a:lstStyle/>
                    <a:p>
                      <a:pPr marL="18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Оценка исполнения государственных и муниципальных контрактов, заключенных в целях организации питания</a:t>
                      </a:r>
                    </a:p>
                    <a:p>
                      <a:pPr marL="180000"/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9705712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pPr marL="18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8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Введен показатель «организация питания» рейтингования администраций муниципальных образований</a:t>
                      </a:r>
                      <a:endParaRPr lang="en-US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80000"/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3" name="Picture 2" descr="C:\Users\asadullina.ar\Desktop\icons8-пробирка-64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92" y="3667566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https://www.freeiconspng.com/uploads/award-experience-icon-11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06" y="4736812"/>
            <a:ext cx="412113" cy="51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https://ya-webdesign.com/images/vector-project.png">
            <a:extLst>
              <a:ext uri="{FF2B5EF4-FFF2-40B4-BE49-F238E27FC236}">
                <a16:creationId xmlns:a16="http://schemas.microsoft.com/office/drawing/2014/main" id="{CDC467D9-BBC9-40FC-9892-BC3F35DFE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43" y="5707560"/>
            <a:ext cx="523076" cy="52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6342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13035"/>
            <a:ext cx="9144000" cy="385284"/>
          </a:xfrm>
          <a:prstGeom prst="rect">
            <a:avLst/>
          </a:prstGeom>
        </p:spPr>
        <p:txBody>
          <a:bodyPr wrap="square" lIns="76762" tIns="38379" rIns="76762" bIns="38379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СЕЛЬСКОХОЗЯЙСТВЕННЫЕ ПОТРЕБИТЕЛЬСКИЕ КООПЕРАТИВЫ </a:t>
            </a:r>
          </a:p>
        </p:txBody>
      </p:sp>
      <p:sp>
        <p:nvSpPr>
          <p:cNvPr id="10" name="Пятиугольник 9"/>
          <p:cNvSpPr/>
          <p:nvPr/>
        </p:nvSpPr>
        <p:spPr>
          <a:xfrm flipH="1">
            <a:off x="5320896" y="1307790"/>
            <a:ext cx="3609215" cy="3647881"/>
          </a:xfrm>
          <a:prstGeom prst="homePlate">
            <a:avLst>
              <a:gd name="adj" fmla="val 0"/>
            </a:avLst>
          </a:prstGeom>
          <a:noFill/>
          <a:ln>
            <a:solidFill>
              <a:srgbClr val="2FA765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236896" tIns="120884" rIns="85960" bIns="120884" rtlCol="0" anchor="t">
            <a:spAutoFit/>
          </a:bodyPr>
          <a:lstStyle/>
          <a:p>
            <a:pPr algn="ctr">
              <a:lnSpc>
                <a:spcPct val="85000"/>
              </a:lnSpc>
              <a:spcAft>
                <a:spcPts val="1008"/>
              </a:spcAft>
            </a:pPr>
            <a:r>
              <a:rPr lang="ru-RU" sz="1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товаропроводящей системы в социальном питании Республике Башкортостан:</a:t>
            </a:r>
          </a:p>
          <a:p>
            <a:pPr marL="287857" indent="-287857">
              <a:lnSpc>
                <a:spcPct val="85000"/>
              </a:lnSpc>
              <a:spcAft>
                <a:spcPts val="1008"/>
              </a:spcAft>
              <a:buFont typeface="Arial" panose="020B0604020202020204" pitchFamily="34" charset="0"/>
              <a:buChar char="•"/>
            </a:pPr>
            <a:r>
              <a:rPr lang="ru-RU" sz="1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укрупнение закупок посредством кооперации</a:t>
            </a:r>
          </a:p>
          <a:p>
            <a:pPr marL="287857" indent="-287857">
              <a:lnSpc>
                <a:spcPct val="85000"/>
              </a:lnSpc>
              <a:spcAft>
                <a:spcPts val="1008"/>
              </a:spcAft>
              <a:buFont typeface="Arial" panose="020B0604020202020204" pitchFamily="34" charset="0"/>
              <a:buChar char="•"/>
            </a:pPr>
            <a:r>
              <a:rPr lang="ru-RU" sz="1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цехов по переработке</a:t>
            </a:r>
          </a:p>
          <a:p>
            <a:pPr marL="287857" indent="-287857">
              <a:lnSpc>
                <a:spcPct val="85000"/>
              </a:lnSpc>
              <a:spcAft>
                <a:spcPts val="1008"/>
              </a:spcAft>
              <a:buFont typeface="Arial" panose="020B0604020202020204" pitchFamily="34" charset="0"/>
              <a:buChar char="•"/>
            </a:pPr>
            <a:r>
              <a:rPr lang="ru-RU" sz="1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себестоимости продукции</a:t>
            </a:r>
          </a:p>
          <a:p>
            <a:pPr marL="287857" indent="-287857">
              <a:lnSpc>
                <a:spcPct val="85000"/>
              </a:lnSpc>
              <a:spcAft>
                <a:spcPts val="1008"/>
              </a:spcAft>
              <a:buFont typeface="Arial" panose="020B0604020202020204" pitchFamily="34" charset="0"/>
              <a:buChar char="•"/>
            </a:pPr>
            <a:r>
              <a:rPr lang="ru-RU" sz="1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цехов по производству полуфабрикатов</a:t>
            </a:r>
          </a:p>
        </p:txBody>
      </p:sp>
      <p:sp>
        <p:nvSpPr>
          <p:cNvPr id="5" name="Выгнутая вправо стрелка 4"/>
          <p:cNvSpPr/>
          <p:nvPr/>
        </p:nvSpPr>
        <p:spPr>
          <a:xfrm>
            <a:off x="4410024" y="1522824"/>
            <a:ext cx="377944" cy="562033"/>
          </a:xfrm>
          <a:prstGeom prst="curved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85960" tIns="42978" rIns="85960" bIns="42978"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Выгнутая вправо стрелка 20"/>
          <p:cNvSpPr/>
          <p:nvPr/>
        </p:nvSpPr>
        <p:spPr>
          <a:xfrm>
            <a:off x="4429728" y="2127588"/>
            <a:ext cx="377944" cy="533327"/>
          </a:xfrm>
          <a:prstGeom prst="curved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85960" tIns="42978" rIns="85960" bIns="42978"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Выгнутая вправо стрелка 21"/>
          <p:cNvSpPr/>
          <p:nvPr/>
        </p:nvSpPr>
        <p:spPr>
          <a:xfrm>
            <a:off x="4436106" y="2806736"/>
            <a:ext cx="377944" cy="622271"/>
          </a:xfrm>
          <a:prstGeom prst="curved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85960" tIns="42978" rIns="85960" bIns="42978"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52646" y="1343709"/>
            <a:ext cx="1203094" cy="32349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horz" wrap="square" lIns="0" tIns="0" rIns="0" bIns="0" anchor="ctr" anchorCtr="0">
            <a:spAutoFit/>
          </a:bodyPr>
          <a:lstStyle/>
          <a:p>
            <a:pPr algn="ctr"/>
            <a:r>
              <a:rPr lang="ru-RU" sz="1900" b="1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СПоК</a:t>
            </a:r>
            <a:endParaRPr lang="ru-RU" sz="19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115616" y="2606111"/>
            <a:ext cx="2096959" cy="348405"/>
          </a:xfrm>
          <a:prstGeom prst="rect">
            <a:avLst/>
          </a:prstGeom>
          <a:noFill/>
        </p:spPr>
        <p:txBody>
          <a:bodyPr wrap="square" lIns="85960" tIns="42978" rIns="85960" bIns="42978" rtlCol="0">
            <a:spAutoFit/>
          </a:bodyPr>
          <a:lstStyle/>
          <a:p>
            <a:pPr algn="ctr"/>
            <a:r>
              <a:rPr lang="ru-RU" sz="17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Переработчик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257265" y="2996952"/>
            <a:ext cx="1877118" cy="610016"/>
          </a:xfrm>
          <a:prstGeom prst="rect">
            <a:avLst/>
          </a:prstGeom>
          <a:noFill/>
        </p:spPr>
        <p:txBody>
          <a:bodyPr wrap="square" lIns="85960" tIns="42978" rIns="85960" bIns="42978" rtlCol="0">
            <a:spAutoFit/>
          </a:bodyPr>
          <a:lstStyle/>
          <a:p>
            <a:pPr algn="ctr"/>
            <a:r>
              <a:rPr lang="ru-RU" sz="17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Производитель</a:t>
            </a:r>
          </a:p>
        </p:txBody>
      </p:sp>
      <p:sp>
        <p:nvSpPr>
          <p:cNvPr id="56" name="Правая фигурная скобка 55"/>
          <p:cNvSpPr/>
          <p:nvPr/>
        </p:nvSpPr>
        <p:spPr>
          <a:xfrm>
            <a:off x="4042152" y="1510667"/>
            <a:ext cx="457845" cy="191834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5960" tIns="42978" rIns="85960" bIns="42978"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708129" y="5244178"/>
            <a:ext cx="1673750" cy="302239"/>
          </a:xfrm>
          <a:prstGeom prst="rect">
            <a:avLst/>
          </a:prstGeom>
          <a:noFill/>
          <a:ln w="28575">
            <a:solidFill>
              <a:schemeClr val="tx2"/>
            </a:solidFill>
            <a:prstDash val="dash"/>
          </a:ln>
        </p:spPr>
        <p:txBody>
          <a:bodyPr wrap="square" lIns="85960" tIns="42978" rIns="85960" bIns="42978" rtlCol="0" anchor="t">
            <a:spAutoFit/>
          </a:bodyPr>
          <a:lstStyle/>
          <a:p>
            <a:pPr algn="ctr"/>
            <a:r>
              <a:rPr lang="ru-RU" sz="14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Дотации МСХ</a:t>
            </a:r>
          </a:p>
        </p:txBody>
      </p:sp>
      <p:pic>
        <p:nvPicPr>
          <p:cNvPr id="4098" name="Picture 2" descr="&amp;dcy;&amp;iecy;&amp;ncy;&amp;softcy;&amp;gcy;&amp;icy; &amp;zcy;&amp;ncy;&amp;acy;&amp;chcy;&amp;ocy;&amp;kcy;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906" y="3845310"/>
            <a:ext cx="767865" cy="102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Прямоугольник 59"/>
          <p:cNvSpPr/>
          <p:nvPr/>
        </p:nvSpPr>
        <p:spPr>
          <a:xfrm>
            <a:off x="261027" y="4254717"/>
            <a:ext cx="3231134" cy="1958592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353" tIns="51176" rIns="102353" bIns="51176" rtlCol="0" anchor="ctr"/>
          <a:lstStyle/>
          <a:p>
            <a:pPr marL="268623" indent="-268623">
              <a:spcAft>
                <a:spcPts val="1008"/>
              </a:spcAft>
              <a:buFont typeface="Arial" panose="020B0604020202020204" pitchFamily="34" charset="0"/>
              <a:buChar char="•"/>
            </a:pPr>
            <a:r>
              <a:rPr lang="ru-RU" sz="17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Гранты 3-70 млн. руб.</a:t>
            </a:r>
          </a:p>
          <a:p>
            <a:pPr marL="268623" indent="-268623">
              <a:spcAft>
                <a:spcPts val="1008"/>
              </a:spcAft>
              <a:buFont typeface="Arial" panose="020B0604020202020204" pitchFamily="34" charset="0"/>
              <a:buChar char="•"/>
            </a:pPr>
            <a:r>
              <a:rPr lang="ru-RU" sz="17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Компенсация МТБ – до 50 %</a:t>
            </a:r>
          </a:p>
          <a:p>
            <a:pPr marL="268623" indent="-268623">
              <a:spcAft>
                <a:spcPts val="1008"/>
              </a:spcAft>
              <a:buFont typeface="Arial" panose="020B0604020202020204" pitchFamily="34" charset="0"/>
              <a:buChar char="•"/>
            </a:pPr>
            <a:r>
              <a:rPr lang="ru-RU" sz="17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Компенсация закупки внутри участников СПОК – до 15%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V="1">
            <a:off x="1130500" y="2468900"/>
            <a:ext cx="2145359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683568" y="3044957"/>
            <a:ext cx="293336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186868" y="3621022"/>
            <a:ext cx="399931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705471" y="2091536"/>
            <a:ext cx="980715" cy="348405"/>
          </a:xfrm>
          <a:prstGeom prst="rect">
            <a:avLst/>
          </a:prstGeom>
          <a:noFill/>
        </p:spPr>
        <p:txBody>
          <a:bodyPr wrap="square" lIns="85960" tIns="42978" rIns="85960" bIns="42978" rtlCol="0">
            <a:spAutoFit/>
          </a:bodyPr>
          <a:lstStyle/>
          <a:p>
            <a:pPr algn="ctr"/>
            <a:r>
              <a:rPr lang="ru-RU" sz="17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Логист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1459832" y="2010449"/>
            <a:ext cx="144753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441287" y="1695868"/>
            <a:ext cx="1454602" cy="364980"/>
          </a:xfrm>
          <a:prstGeom prst="rect">
            <a:avLst/>
          </a:prstGeom>
          <a:noFill/>
        </p:spPr>
        <p:txBody>
          <a:bodyPr wrap="square" lIns="102370" tIns="51185" rIns="102370" bIns="51185" rtlCol="0">
            <a:spAutoFit/>
          </a:bodyPr>
          <a:lstStyle/>
          <a:p>
            <a:pPr algn="ctr"/>
            <a:r>
              <a:rPr lang="ru-RU" sz="1700" b="1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Аутсорсер</a:t>
            </a:r>
            <a:endParaRPr lang="ru-RU" sz="17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" name="Picture 4" descr="&amp;rcy;&amp;icy;&amp;scy;&amp;ocy;&amp;vcy;&amp;acy;&amp;ncy;&amp;icy;&amp;yacy;, &amp;bcy;&amp;icy;&amp;zcy;&amp;ncy;&amp;iecy;&amp;scy;, &amp;ecy;&amp;lcy;&amp;iecy;&amp;kcy;&amp;tcy;&amp;rcy;&amp;ocy;&amp;ncy;&amp;ncy;&amp;acy;&amp;yacy; &amp;kcy;&amp;ocy;&amp;mcy;&amp;mcy;&amp;iecy;&amp;rcy;&amp;tscy;&amp;icy;&amp;yacy;, &amp;rcy;&amp;ycy;&amp;ncy;&amp;kcy;&amp;acy;, &amp;scy;&amp;acy;&amp;jcy;&amp;tcy;&amp;ucy; onlinestore, &amp;mcy;&amp;acy;&amp;gcy;&amp;acy;&amp;zcy;&amp;icy;&amp;ncy;, &amp;ucy;&amp;scy;&amp;lcy;&amp;ucy;&amp;gcy;&amp;icy; &amp;zcy;&amp;ncy;&amp;acy;&amp;chcy;&amp;ocy;&amp;kcy;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7" y="5219079"/>
            <a:ext cx="1440158" cy="132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Прямая соединительная линия 13"/>
          <p:cNvCxnSpPr/>
          <p:nvPr/>
        </p:nvCxnSpPr>
        <p:spPr>
          <a:xfrm flipV="1">
            <a:off x="145505" y="1124744"/>
            <a:ext cx="2057672" cy="25102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203182" y="1124744"/>
            <a:ext cx="1983003" cy="25102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2401" y="6448251"/>
            <a:ext cx="720080" cy="365125"/>
          </a:xfrm>
        </p:spPr>
        <p:txBody>
          <a:bodyPr vert="horz" lIns="91399" tIns="45699" rIns="91399" bIns="45699" rtlCol="0" anchor="ctr"/>
          <a:lstStyle/>
          <a:p>
            <a:fld id="{148ECE58-DD8F-41A7-82C0-941C977FA5B8}" type="slidenum">
              <a:rPr lang="ru-RU" sz="10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/>
              <a:t>4</a:t>
            </a:fld>
            <a:endParaRPr lang="ru-RU" sz="1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131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4804"/>
            <a:ext cx="9144000" cy="354506"/>
          </a:xfrm>
          <a:prstGeom prst="rect">
            <a:avLst/>
          </a:prstGeom>
        </p:spPr>
        <p:txBody>
          <a:bodyPr wrap="square" lIns="76762" tIns="38379" rIns="76762" bIns="38379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cap="all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Контрольные мероприятия И МЕТОДОЛОГИЯ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6903" y="1656272"/>
            <a:ext cx="2554897" cy="105264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76769" tIns="38384" rIns="76769" bIns="38384" rtlCol="0" anchor="ctr"/>
          <a:lstStyle/>
          <a:p>
            <a:pPr algn="ctr"/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Роспотребнадзора </a:t>
            </a:r>
          </a:p>
          <a:p>
            <a:pPr algn="ctr"/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РБ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89698" y="5491423"/>
            <a:ext cx="3941299" cy="1225868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horz" wrap="square" lIns="0" tIns="0" rIns="0" bIns="0" anchor="ctr" anchorCtr="0">
            <a:spAutoFit/>
          </a:bodyPr>
          <a:lstStyle/>
          <a:p>
            <a:pPr algn="ctr"/>
            <a:r>
              <a:rPr lang="ru-RU" sz="1200" b="1" dirty="0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проверка качества готовых блюд;</a:t>
            </a:r>
          </a:p>
          <a:p>
            <a:pPr marL="171450" indent="-171450" algn="ctr">
              <a:buFontTx/>
              <a:buChar char="-"/>
            </a:pPr>
            <a:r>
              <a:rPr lang="ru-RU" sz="1200" b="1" dirty="0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 качества входящего сырья</a:t>
            </a:r>
          </a:p>
          <a:p>
            <a:endParaRPr lang="ru-RU" sz="1200" b="1" dirty="0">
              <a:solidFill>
                <a:srgbClr val="9BBB59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dirty="0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2019 году на безвозмездной основе исследовано 1900 образцов из школьных столовых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141735" y="1656272"/>
            <a:ext cx="2726409" cy="105264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76769" tIns="38384" rIns="76769" bIns="38384" rtlCol="0" anchor="ctr"/>
          <a:lstStyle/>
          <a:p>
            <a:pPr algn="ctr"/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Госкомитет РБ по торговле и защите прав потребителей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89699" y="4743861"/>
            <a:ext cx="3941299" cy="63039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6769" tIns="38384" rIns="76769" bIns="38384" rtlCol="0" anchor="ctr"/>
          <a:lstStyle/>
          <a:p>
            <a:pPr algn="ctr"/>
            <a:r>
              <a:rPr lang="ru-RU" sz="13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ГКУ «Испытательный центр»</a:t>
            </a:r>
          </a:p>
          <a:p>
            <a:pPr algn="ctr"/>
            <a:r>
              <a:rPr lang="ru-RU" sz="13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аккредитованная лаборатория</a:t>
            </a:r>
          </a:p>
        </p:txBody>
      </p:sp>
      <p:sp>
        <p:nvSpPr>
          <p:cNvPr id="20" name="Стрелка вниз 19"/>
          <p:cNvSpPr/>
          <p:nvPr/>
        </p:nvSpPr>
        <p:spPr>
          <a:xfrm rot="3249809">
            <a:off x="3818294" y="4138546"/>
            <a:ext cx="260589" cy="6571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69" tIns="38384" rIns="76769" bIns="38384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716016" y="4742248"/>
            <a:ext cx="4032448" cy="63200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6769" tIns="38384" rIns="76769" bIns="38384" rtlCol="0" anchor="ctr"/>
          <a:lstStyle/>
          <a:p>
            <a:pPr algn="ctr"/>
            <a:r>
              <a:rPr lang="ru-RU" sz="13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ГКУ РБ «Управление социального питания»</a:t>
            </a:r>
          </a:p>
          <a:p>
            <a:pPr algn="ctr"/>
            <a:r>
              <a:rPr lang="ru-RU" sz="13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(создание учреждения)</a:t>
            </a:r>
          </a:p>
        </p:txBody>
      </p:sp>
      <p:sp>
        <p:nvSpPr>
          <p:cNvPr id="25" name="Стрелка вниз 24"/>
          <p:cNvSpPr/>
          <p:nvPr/>
        </p:nvSpPr>
        <p:spPr>
          <a:xfrm rot="18316393">
            <a:off x="5858693" y="4107600"/>
            <a:ext cx="238769" cy="6577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69" tIns="38384" rIns="76769" bIns="38384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136387" y="1656272"/>
            <a:ext cx="2468061" cy="105264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76769" tIns="38384" rIns="76769" bIns="38384" rtlCol="0" anchor="ctr"/>
          <a:lstStyle/>
          <a:p>
            <a:pPr algn="ctr"/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Госкомитет РБ по конкурентной политике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98653" y="3140968"/>
            <a:ext cx="2698913" cy="122586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horz" wrap="square" lIns="0" tIns="0" rIns="0" bIns="0" anchor="ctr" anchorCtr="0">
            <a:spAutoFit/>
          </a:bodyPr>
          <a:lstStyle/>
          <a:p>
            <a:endParaRPr lang="ru-RU" sz="12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2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проверок (существующий механизм)</a:t>
            </a:r>
          </a:p>
          <a:p>
            <a:pPr algn="ctr"/>
            <a:endParaRPr lang="ru-RU" sz="12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179659" y="3068960"/>
            <a:ext cx="2798418" cy="122586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horz" wrap="square" lIns="0" tIns="0" rIns="0" bIns="0" anchor="ctr" anchorCtr="0">
            <a:spAutoFit/>
          </a:bodyPr>
          <a:lstStyle/>
          <a:p>
            <a:pPr algn="ctr"/>
            <a:endParaRPr lang="ru-RU" sz="12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расширение полномочий в части мониторинга исполнения контрактов на организацию питания и поставку продуктов</a:t>
            </a:r>
          </a:p>
          <a:p>
            <a:endParaRPr lang="ru-RU" sz="12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084167" y="3067228"/>
            <a:ext cx="2920173" cy="122586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horz" wrap="square" lIns="0" tIns="0" rIns="0" bIns="0" anchor="ctr" anchorCtr="0">
            <a:spAutoFit/>
          </a:bodyPr>
          <a:lstStyle/>
          <a:p>
            <a:pPr algn="ctr"/>
            <a:endParaRPr lang="ru-RU" sz="12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типовой конкурсной документации;</a:t>
            </a:r>
          </a:p>
          <a:p>
            <a:pPr algn="ctr"/>
            <a:r>
              <a:rPr lang="ru-RU" sz="12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совместных торгов </a:t>
            </a:r>
          </a:p>
          <a:p>
            <a:pPr algn="ctr"/>
            <a:endParaRPr lang="ru-RU" sz="12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1566359" y="2736789"/>
            <a:ext cx="0" cy="332171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4572000" y="2736789"/>
            <a:ext cx="0" cy="332171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7570364" y="2736789"/>
            <a:ext cx="0" cy="332171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>
          <a:xfrm>
            <a:off x="4761590" y="5491424"/>
            <a:ext cx="3986874" cy="1225868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horz" wrap="square" lIns="0" tIns="0" rIns="0" bIns="0" anchor="ctr" anchorCtr="0">
            <a:spAutoFit/>
          </a:bodyPr>
          <a:lstStyle/>
          <a:p>
            <a:r>
              <a:rPr lang="ru-RU" sz="1200" b="1" dirty="0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Задачи вновь создаваемого учреждения:</a:t>
            </a:r>
          </a:p>
          <a:p>
            <a:r>
              <a:rPr lang="ru-RU" sz="1200" b="1" dirty="0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методические рекомендации;</a:t>
            </a:r>
          </a:p>
          <a:p>
            <a:pPr marL="171450" indent="-171450">
              <a:buFontTx/>
              <a:buChar char="-"/>
            </a:pPr>
            <a:r>
              <a:rPr lang="ru-RU" sz="1200" b="1" dirty="0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стандартов;</a:t>
            </a:r>
          </a:p>
          <a:p>
            <a:pPr marL="171450" indent="-171450">
              <a:buFontTx/>
              <a:buChar char="-"/>
            </a:pPr>
            <a:r>
              <a:rPr lang="ru-RU" sz="1200" b="1" dirty="0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механизмов;</a:t>
            </a:r>
          </a:p>
          <a:p>
            <a:pPr marL="171450" indent="-171450">
              <a:buFontTx/>
              <a:buChar char="-"/>
            </a:pPr>
            <a:r>
              <a:rPr lang="ru-RU" sz="1200" b="1" dirty="0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ежедневный выездной мониторинг на территории всей Республики Башкортостан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806392" y="6516649"/>
            <a:ext cx="212772" cy="200642"/>
          </a:xfrm>
          <a:prstGeom prst="rect">
            <a:avLst/>
          </a:prstGeom>
          <a:noFill/>
        </p:spPr>
        <p:txBody>
          <a:bodyPr wrap="none" lIns="76782" tIns="38391" rIns="76782" bIns="38391" rtlCol="0">
            <a:spAutoFit/>
          </a:bodyPr>
          <a:lstStyle/>
          <a:p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9883" y="1052736"/>
            <a:ext cx="3072951" cy="3640387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141735" y="1094122"/>
            <a:ext cx="5954385" cy="3617504"/>
          </a:xfrm>
          <a:prstGeom prst="roundRect">
            <a:avLst/>
          </a:prstGeom>
          <a:solidFill>
            <a:srgbClr val="C00000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81518" y="1172160"/>
            <a:ext cx="3593118" cy="2520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контроль</a:t>
            </a:r>
          </a:p>
        </p:txBody>
      </p:sp>
      <p:sp>
        <p:nvSpPr>
          <p:cNvPr id="6" name="Овал 5"/>
          <p:cNvSpPr/>
          <p:nvPr/>
        </p:nvSpPr>
        <p:spPr>
          <a:xfrm>
            <a:off x="114267" y="1124744"/>
            <a:ext cx="2867683" cy="484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контроль </a:t>
            </a:r>
          </a:p>
        </p:txBody>
      </p:sp>
    </p:spTree>
    <p:extLst>
      <p:ext uri="{BB962C8B-B14F-4D97-AF65-F5344CB8AC3E}">
        <p14:creationId xmlns:p14="http://schemas.microsoft.com/office/powerpoint/2010/main" val="176189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908720"/>
          </a:xfrm>
        </p:spPr>
        <p:txBody>
          <a:bodyPr/>
          <a:lstStyle/>
          <a:p>
            <a:r>
              <a:rPr lang="ru-RU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МОДЕРНИЗАЦИИ ШКОЛЬНЫХ СТОЛОВЫХ</a:t>
            </a:r>
            <a:br>
              <a:rPr lang="ru-RU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РЕСПУБЛИКИ БАШКОРТОСТАН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58880" y="6356354"/>
            <a:ext cx="2133600" cy="365125"/>
          </a:xfrm>
        </p:spPr>
        <p:txBody>
          <a:bodyPr/>
          <a:lstStyle/>
          <a:p>
            <a:pPr>
              <a:defRPr/>
            </a:pPr>
            <a:fld id="{CAC203EE-5A49-4316-A1E6-2B88028E4D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3851920" cy="2672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24744"/>
            <a:ext cx="3594145" cy="2695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3982371"/>
            <a:ext cx="3851920" cy="2686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351" y="3861048"/>
            <a:ext cx="3672081" cy="2754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3437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3716"/>
            <a:ext cx="9144000" cy="400110"/>
          </a:xfr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>РАЗВИТИЕ ОПЕРАТОРОВ ШКОЛЬНОГО ПИТАНИЯ </a:t>
            </a:r>
          </a:p>
        </p:txBody>
      </p:sp>
      <p:pic>
        <p:nvPicPr>
          <p:cNvPr id="1026" name="Picture 2"/>
          <p:cNvPicPr>
            <a:picLocks noGrp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12" y="1266080"/>
            <a:ext cx="4048946" cy="259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C:\Users\Achakeeva.SR\AppData\Local\Microsoft\Windows\Temporary Internet Files\Content.Outlook\FNCQT0L6\PHOTO-2019-10-22-14-51-08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26" y="4000159"/>
            <a:ext cx="4048946" cy="259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Achakeeva.SR\AppData\Local\Microsoft\Windows\Temporary Internet Files\Content.Outlook\FNCQT0L6\PHOTO-2019-10-31-14-55-09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156" y="4005219"/>
            <a:ext cx="4048946" cy="259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Achakeeva.SR\AppData\Local\Microsoft\Windows\Temporary Internet Files\Content.Outlook\FNCQT0L6\PHOTO-2019-10-31-14-55-10 (3).jpg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156" y="1267080"/>
            <a:ext cx="4048946" cy="259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79260" y="6448251"/>
            <a:ext cx="720080" cy="365125"/>
          </a:xfrm>
        </p:spPr>
        <p:txBody>
          <a:bodyPr vert="horz" lIns="91399" tIns="45699" rIns="91399" bIns="45699" rtlCol="0" anchor="ctr"/>
          <a:lstStyle/>
          <a:p>
            <a:fld id="{148ECE58-DD8F-41A7-82C0-941C977FA5B8}" type="slidenum">
              <a:rPr lang="ru-RU" sz="10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/>
              <a:t>7</a:t>
            </a:fld>
            <a:endParaRPr lang="ru-RU" sz="1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067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304" y="330140"/>
            <a:ext cx="8229600" cy="400110"/>
          </a:xfr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>ПИЛОТНЫЙ ПРОЕКТ В Г. УФА РЕСПУБЛИКИ БАШКОРТОСТАН</a:t>
            </a:r>
          </a:p>
        </p:txBody>
      </p:sp>
      <p:pic>
        <p:nvPicPr>
          <p:cNvPr id="1027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205" y="4005219"/>
            <a:ext cx="2753283" cy="259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205" y="1266810"/>
            <a:ext cx="2753283" cy="259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775" y="1266810"/>
            <a:ext cx="2753283" cy="259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42" y="1266810"/>
            <a:ext cx="2753283" cy="259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Объект 3"/>
          <p:cNvPicPr>
            <a:picLocks noGrp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" y="4005219"/>
            <a:ext cx="2753283" cy="2591400"/>
          </a:xfrm>
          <a:ln>
            <a:noFill/>
          </a:ln>
        </p:spPr>
      </p:pic>
      <p:pic>
        <p:nvPicPr>
          <p:cNvPr id="18" name="Рисунок 17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775" y="4005219"/>
            <a:ext cx="2753283" cy="2591400"/>
          </a:xfrm>
          <a:prstGeom prst="rect">
            <a:avLst/>
          </a:prstGeom>
          <a:ln>
            <a:noFill/>
          </a:ln>
        </p:spPr>
      </p:pic>
      <p:sp>
        <p:nvSpPr>
          <p:cNvPr id="10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87244" y="6448251"/>
            <a:ext cx="720080" cy="365125"/>
          </a:xfrm>
        </p:spPr>
        <p:txBody>
          <a:bodyPr vert="horz" lIns="91399" tIns="45699" rIns="91399" bIns="45699" rtlCol="0" anchor="ctr"/>
          <a:lstStyle/>
          <a:p>
            <a:fld id="{148ECE58-DD8F-41A7-82C0-941C977FA5B8}" type="slidenum">
              <a:rPr lang="ru-RU" sz="10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/>
              <a:t>8</a:t>
            </a:fld>
            <a:endParaRPr lang="ru-RU" sz="1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64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93524"/>
            <a:ext cx="9144000" cy="411128"/>
          </a:xfrm>
          <a:prstGeom prst="rect">
            <a:avLst/>
          </a:prstGeom>
        </p:spPr>
        <p:txBody>
          <a:bodyPr wrap="square" lIns="102353" tIns="51176" rIns="102353" bIns="51176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b="1" cap="all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12145" y="1200339"/>
            <a:ext cx="6757355" cy="447740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02024" marR="59139" indent="-287808" fontAlgn="base">
              <a:lnSpc>
                <a:spcPts val="2606"/>
              </a:lnSpc>
              <a:spcBef>
                <a:spcPts val="1176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sz="20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2024" marR="59139" indent="-287808" fontAlgn="base">
              <a:lnSpc>
                <a:spcPts val="2606"/>
              </a:lnSpc>
              <a:spcBef>
                <a:spcPts val="1176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Саморегуляция рынка</a:t>
            </a:r>
          </a:p>
          <a:p>
            <a:pPr marL="302024" marR="59139" indent="-287808" fontAlgn="base">
              <a:lnSpc>
                <a:spcPts val="2606"/>
              </a:lnSpc>
              <a:spcBef>
                <a:spcPts val="1176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качества школьного питания</a:t>
            </a:r>
          </a:p>
          <a:p>
            <a:pPr marL="302024" marR="59139" indent="-287808" fontAlgn="base">
              <a:lnSpc>
                <a:spcPts val="2606"/>
              </a:lnSpc>
              <a:spcBef>
                <a:spcPts val="1176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представленности продукции республиканских производителей в школьном питании</a:t>
            </a:r>
          </a:p>
          <a:p>
            <a:pPr marL="302024" marR="59139" indent="-287808" fontAlgn="base">
              <a:lnSpc>
                <a:spcPts val="2606"/>
              </a:lnSpc>
              <a:spcBef>
                <a:spcPts val="1176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охвата питанием школьников</a:t>
            </a:r>
          </a:p>
          <a:p>
            <a:pPr marL="14216" marR="59139" fontAlgn="base">
              <a:lnSpc>
                <a:spcPts val="2606"/>
              </a:lnSpc>
              <a:spcBef>
                <a:spcPts val="1176"/>
              </a:spcBef>
              <a:spcAft>
                <a:spcPct val="0"/>
              </a:spcAft>
            </a:pPr>
            <a:endParaRPr lang="ru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0" y="188338"/>
            <a:ext cx="8969500" cy="508383"/>
          </a:xfrm>
          <a:prstGeom prst="rect">
            <a:avLst/>
          </a:prstGeom>
        </p:spPr>
        <p:txBody>
          <a:bodyPr wrap="square" lIns="76749" tIns="38373" rIns="76749" bIns="38373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ОЖИДАЕМЫЕ РЕЗУЛЬТАТЫ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В СФЕРЕ ШКОЛЬНОГО ПИТАНИЯ</a:t>
            </a:r>
          </a:p>
        </p:txBody>
      </p:sp>
      <p:pic>
        <p:nvPicPr>
          <p:cNvPr id="34" name="Picture 2" descr="C:\Users\asadullina.ar\Desktop\форум в нефтекамске\Page_000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15905"/>
            <a:ext cx="2066530" cy="187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asadullina.ar\Desktop\Page_00002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888" y="5061183"/>
            <a:ext cx="1879264" cy="173447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C:\Users\asadullina.ar\Desktop\Page_00001ААП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6" t="5549" b="5376"/>
          <a:stretch/>
        </p:blipFill>
        <p:spPr bwMode="auto">
          <a:xfrm>
            <a:off x="6840672" y="5061181"/>
            <a:ext cx="1838045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ятиугольник 18"/>
          <p:cNvSpPr/>
          <p:nvPr/>
        </p:nvSpPr>
        <p:spPr>
          <a:xfrm>
            <a:off x="395536" y="2828318"/>
            <a:ext cx="1816609" cy="816707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02353" tIns="51176" rIns="102353" bIns="51176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</a:p>
        </p:txBody>
      </p:sp>
      <p:pic>
        <p:nvPicPr>
          <p:cNvPr id="38" name="Picture 2" descr="&amp;dcy;&amp;iecy;&amp;tcy;&amp;icy;, &amp;lcy;&amp;yucy;&amp;dcy;&amp;icy; &amp;zcy;&amp;ncy;&amp;acy;&amp;chcy;&amp;ocy;&amp;kcy;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8"/>
            <a:ext cx="1502579" cy="134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25268" y="6430534"/>
            <a:ext cx="720080" cy="365125"/>
          </a:xfrm>
        </p:spPr>
        <p:txBody>
          <a:bodyPr vert="horz" lIns="91384" tIns="45691" rIns="91384" bIns="45691" rtlCol="0" anchor="ctr"/>
          <a:lstStyle/>
          <a:p>
            <a:r>
              <a:rPr lang="ru-RU" sz="1000" b="1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056167242"/>
      </p:ext>
    </p:extLst>
  </p:cSld>
  <p:clrMapOvr>
    <a:masterClrMapping/>
  </p:clrMapOvr>
</p:sld>
</file>

<file path=ppt/theme/theme1.xml><?xml version="1.0" encoding="utf-8"?>
<a:theme xmlns:a="http://schemas.openxmlformats.org/drawingml/2006/main" name="Zased_W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Zased_W_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Z_1_Оперативка_509_16x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2295</TotalTime>
  <Words>363</Words>
  <Application>Microsoft Office PowerPoint</Application>
  <PresentationFormat>Экран (4:3)</PresentationFormat>
  <Paragraphs>92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Times New Roman</vt:lpstr>
      <vt:lpstr>Zased_W</vt:lpstr>
      <vt:lpstr>Zased_W_</vt:lpstr>
      <vt:lpstr>Z_1_Оперативка_509_16x9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 МОДЕРНИЗАЦИИ ШКОЛЬНЫХ СТОЛОВЫХ  РЕСПУБЛИКИ БАШКОРТОСТАН </vt:lpstr>
      <vt:lpstr>РАЗВИТИЕ ОПЕРАТОРОВ ШКОЛЬНОГО ПИТАНИЯ </vt:lpstr>
      <vt:lpstr>ПИЛОТНЫЙ ПРОЕКТ В Г. УФА РЕСПУБЛИКИ БАШКОРТОСТАН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Хуснуллин Рустам Ришатович</dc:creator>
  <cp:lastModifiedBy>1 1</cp:lastModifiedBy>
  <cp:revision>200</cp:revision>
  <cp:lastPrinted>2020-02-19T10:18:56Z</cp:lastPrinted>
  <dcterms:created xsi:type="dcterms:W3CDTF">2019-04-01T11:33:08Z</dcterms:created>
  <dcterms:modified xsi:type="dcterms:W3CDTF">2020-08-17T06:22:23Z</dcterms:modified>
</cp:coreProperties>
</file>