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2" r:id="rId4"/>
    <p:sldId id="283" r:id="rId5"/>
    <p:sldId id="289" r:id="rId6"/>
    <p:sldId id="306" r:id="rId7"/>
    <p:sldId id="284" r:id="rId8"/>
    <p:sldId id="302" r:id="rId9"/>
    <p:sldId id="290" r:id="rId10"/>
    <p:sldId id="303" r:id="rId11"/>
    <p:sldId id="293" r:id="rId12"/>
    <p:sldId id="297" r:id="rId13"/>
    <p:sldId id="304" r:id="rId14"/>
    <p:sldId id="299" r:id="rId15"/>
    <p:sldId id="300" r:id="rId16"/>
    <p:sldId id="301" r:id="rId17"/>
    <p:sldId id="305" r:id="rId18"/>
    <p:sldId id="298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3138"/>
    <a:srgbClr val="FF944B"/>
    <a:srgbClr val="FF8D3F"/>
    <a:srgbClr val="FF6600"/>
    <a:srgbClr val="FFB685"/>
    <a:srgbClr val="FF9D5B"/>
    <a:srgbClr val="FFCC29"/>
    <a:srgbClr val="EEF7E9"/>
    <a:srgbClr val="704049"/>
    <a:srgbClr val="E2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937" autoAdjust="0"/>
  </p:normalViewPr>
  <p:slideViewPr>
    <p:cSldViewPr snapToGrid="0">
      <p:cViewPr varScale="1">
        <p:scale>
          <a:sx n="52" d="100"/>
          <a:sy n="52" d="100"/>
        </p:scale>
        <p:origin x="108" y="5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9E7C28-4C74-4E7F-A7E9-F399DF30425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B989BE3-E5CB-4701-A4E4-04E340A9F25B}">
      <dgm:prSet phldrT="[Текст]"/>
      <dgm:spPr>
        <a:ln>
          <a:noFill/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Улучшить функционирование ребенка в естественных жизненных ситуациях</a:t>
          </a:r>
        </a:p>
      </dgm:t>
    </dgm:pt>
    <dgm:pt modelId="{980C6A50-B9C9-4172-9457-6E78297BD372}" type="parTrans" cxnId="{94387E95-29F3-4E74-A9FA-1FB870F4427A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80778652-10EB-4B36-9AFC-9B539F93884D}" type="sibTrans" cxnId="{94387E95-29F3-4E74-A9FA-1FB870F4427A}">
      <dgm:prSet/>
      <dgm:spPr>
        <a:solidFill>
          <a:srgbClr val="FF6600"/>
        </a:solidFill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1661F00A-E22F-491C-9F3B-5B51E502BBCA}">
      <dgm:prSet phldrT="[Текст]"/>
      <dgm:spPr>
        <a:ln>
          <a:noFill/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Повысить качество взаимодействия и отношений ребенка с родителями, другими непосредственно ухаживающими за ребенком лицами, в семье</a:t>
          </a:r>
        </a:p>
      </dgm:t>
    </dgm:pt>
    <dgm:pt modelId="{C3B83F46-4CC3-4348-91E9-D4AB1F3A45C3}" type="parTrans" cxnId="{18DB23CB-2F4C-4DA0-88FB-1D3734D8A159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E5A4902A-2184-4777-80DB-7467DDB58A23}" type="sibTrans" cxnId="{18DB23CB-2F4C-4DA0-88FB-1D3734D8A159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4B64832-3169-4E7D-A2A0-0949401EEAA4}">
      <dgm:prSet phldrT="[Текст]"/>
      <dgm:spPr>
        <a:ln>
          <a:noFill/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Повысить компетентность родителей и других непосредственно ухаживающих за ребенком лиц в вопросах развития и воспитания ребенка</a:t>
          </a:r>
        </a:p>
      </dgm:t>
    </dgm:pt>
    <dgm:pt modelId="{33F7AE97-4389-480C-AD6A-311550D935C0}" type="parTrans" cxnId="{C2ED52CB-4289-47FD-8A41-FECF24AFD028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2D797DBA-C8DA-452F-AA08-C54AC06AAE78}" type="sibTrans" cxnId="{C2ED52CB-4289-47FD-8A41-FECF24AFD028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EED51658-BB9B-4F9C-A631-CF8BFB2FEA70}">
      <dgm:prSet phldrT="[Текст]"/>
      <dgm:spPr>
        <a:ln>
          <a:noFill/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Включить ребенка в среду сверстников, расширить социальные контакты ребенка и семьи, подготовить ребенка к включению его в дошкольное учреждение</a:t>
          </a:r>
        </a:p>
      </dgm:t>
    </dgm:pt>
    <dgm:pt modelId="{AA2974DD-C554-489C-8E1B-C4908496C6EE}" type="parTrans" cxnId="{D6CBC394-5C0B-4AA5-BD89-00AE2E88A7BE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68C50BDC-67D8-4A11-8AB5-E561ACACBF3A}" type="sibTrans" cxnId="{D6CBC394-5C0B-4AA5-BD89-00AE2E88A7BE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9128D45-9D80-4B6E-B339-DD3FBF9B7727}" type="pres">
      <dgm:prSet presAssocID="{DE9E7C28-4C74-4E7F-A7E9-F399DF304252}" presName="Name0" presStyleCnt="0">
        <dgm:presLayoutVars>
          <dgm:chMax val="7"/>
          <dgm:chPref val="7"/>
          <dgm:dir/>
        </dgm:presLayoutVars>
      </dgm:prSet>
      <dgm:spPr/>
    </dgm:pt>
    <dgm:pt modelId="{314731FC-5AE7-4D94-8535-05CE815F7CC6}" type="pres">
      <dgm:prSet presAssocID="{DE9E7C28-4C74-4E7F-A7E9-F399DF304252}" presName="Name1" presStyleCnt="0"/>
      <dgm:spPr/>
    </dgm:pt>
    <dgm:pt modelId="{4EC7D679-C9D5-4279-9E13-A25ACF02FF37}" type="pres">
      <dgm:prSet presAssocID="{DE9E7C28-4C74-4E7F-A7E9-F399DF304252}" presName="cycle" presStyleCnt="0"/>
      <dgm:spPr/>
    </dgm:pt>
    <dgm:pt modelId="{066C8115-05AF-450A-BAC7-24DD0DDF39BB}" type="pres">
      <dgm:prSet presAssocID="{DE9E7C28-4C74-4E7F-A7E9-F399DF304252}" presName="srcNode" presStyleLbl="node1" presStyleIdx="0" presStyleCnt="4"/>
      <dgm:spPr/>
    </dgm:pt>
    <dgm:pt modelId="{285C1A83-9908-42B0-B7F5-9CDC5DC7DE38}" type="pres">
      <dgm:prSet presAssocID="{DE9E7C28-4C74-4E7F-A7E9-F399DF304252}" presName="conn" presStyleLbl="parChTrans1D2" presStyleIdx="0" presStyleCnt="1"/>
      <dgm:spPr/>
    </dgm:pt>
    <dgm:pt modelId="{FCB4B779-F98B-4EDD-A949-9346B3B723B2}" type="pres">
      <dgm:prSet presAssocID="{DE9E7C28-4C74-4E7F-A7E9-F399DF304252}" presName="extraNode" presStyleLbl="node1" presStyleIdx="0" presStyleCnt="4"/>
      <dgm:spPr/>
    </dgm:pt>
    <dgm:pt modelId="{FA93D3FF-DBBF-4EE0-95E6-C489B2DD8CEC}" type="pres">
      <dgm:prSet presAssocID="{DE9E7C28-4C74-4E7F-A7E9-F399DF304252}" presName="dstNode" presStyleLbl="node1" presStyleIdx="0" presStyleCnt="4"/>
      <dgm:spPr/>
    </dgm:pt>
    <dgm:pt modelId="{AC8BDDC7-DA4F-4015-9DB6-C50A1DEC3A85}" type="pres">
      <dgm:prSet presAssocID="{6B989BE3-E5CB-4701-A4E4-04E340A9F25B}" presName="text_1" presStyleLbl="node1" presStyleIdx="0" presStyleCnt="4">
        <dgm:presLayoutVars>
          <dgm:bulletEnabled val="1"/>
        </dgm:presLayoutVars>
      </dgm:prSet>
      <dgm:spPr/>
    </dgm:pt>
    <dgm:pt modelId="{9301CC5D-DFD3-4A03-B1D3-076B2B84D51B}" type="pres">
      <dgm:prSet presAssocID="{6B989BE3-E5CB-4701-A4E4-04E340A9F25B}" presName="accent_1" presStyleCnt="0"/>
      <dgm:spPr/>
    </dgm:pt>
    <dgm:pt modelId="{995DE481-B602-4527-9B4F-C9E158C10D99}" type="pres">
      <dgm:prSet presAssocID="{6B989BE3-E5CB-4701-A4E4-04E340A9F25B}" presName="accentRepeatNode" presStyleLbl="solidFgAcc1" presStyleIdx="0" presStyleCnt="4"/>
      <dgm:spPr>
        <a:solidFill>
          <a:srgbClr val="FF6600"/>
        </a:solidFill>
        <a:ln>
          <a:solidFill>
            <a:srgbClr val="FF6600"/>
          </a:solidFill>
        </a:ln>
      </dgm:spPr>
    </dgm:pt>
    <dgm:pt modelId="{41E5EA07-7742-4446-BDE2-073991240D74}" type="pres">
      <dgm:prSet presAssocID="{1661F00A-E22F-491C-9F3B-5B51E502BBCA}" presName="text_2" presStyleLbl="node1" presStyleIdx="1" presStyleCnt="4">
        <dgm:presLayoutVars>
          <dgm:bulletEnabled val="1"/>
        </dgm:presLayoutVars>
      </dgm:prSet>
      <dgm:spPr/>
    </dgm:pt>
    <dgm:pt modelId="{261B9F90-08A7-4CDB-9927-07FC64CE9B60}" type="pres">
      <dgm:prSet presAssocID="{1661F00A-E22F-491C-9F3B-5B51E502BBCA}" presName="accent_2" presStyleCnt="0"/>
      <dgm:spPr/>
    </dgm:pt>
    <dgm:pt modelId="{CFE80C46-1DD7-49C6-B644-3D6446E11C7F}" type="pres">
      <dgm:prSet presAssocID="{1661F00A-E22F-491C-9F3B-5B51E502BBCA}" presName="accentRepeatNode" presStyleLbl="solidFgAcc1" presStyleIdx="1" presStyleCnt="4"/>
      <dgm:spPr>
        <a:solidFill>
          <a:srgbClr val="FF7D25"/>
        </a:solidFill>
        <a:ln>
          <a:solidFill>
            <a:srgbClr val="FF8F43"/>
          </a:solidFill>
        </a:ln>
      </dgm:spPr>
    </dgm:pt>
    <dgm:pt modelId="{42CF4E12-A86A-4321-9646-D0ADAA65586A}" type="pres">
      <dgm:prSet presAssocID="{D4B64832-3169-4E7D-A2A0-0949401EEAA4}" presName="text_3" presStyleLbl="node1" presStyleIdx="2" presStyleCnt="4">
        <dgm:presLayoutVars>
          <dgm:bulletEnabled val="1"/>
        </dgm:presLayoutVars>
      </dgm:prSet>
      <dgm:spPr/>
    </dgm:pt>
    <dgm:pt modelId="{3289FC01-E7D3-44E7-9FAD-B67A5E4DF020}" type="pres">
      <dgm:prSet presAssocID="{D4B64832-3169-4E7D-A2A0-0949401EEAA4}" presName="accent_3" presStyleCnt="0"/>
      <dgm:spPr/>
    </dgm:pt>
    <dgm:pt modelId="{C9B3C53A-CCB3-4734-B118-1D0F9800FFBD}" type="pres">
      <dgm:prSet presAssocID="{D4B64832-3169-4E7D-A2A0-0949401EEAA4}" presName="accentRepeatNode" presStyleLbl="solidFgAcc1" presStyleIdx="2" presStyleCnt="4"/>
      <dgm:spPr>
        <a:solidFill>
          <a:srgbClr val="FFA365"/>
        </a:solidFill>
        <a:ln>
          <a:solidFill>
            <a:srgbClr val="FFA365"/>
          </a:solidFill>
        </a:ln>
      </dgm:spPr>
    </dgm:pt>
    <dgm:pt modelId="{0A589BF7-F3E8-4280-AC16-3C3BB1FCD8C4}" type="pres">
      <dgm:prSet presAssocID="{EED51658-BB9B-4F9C-A631-CF8BFB2FEA70}" presName="text_4" presStyleLbl="node1" presStyleIdx="3" presStyleCnt="4">
        <dgm:presLayoutVars>
          <dgm:bulletEnabled val="1"/>
        </dgm:presLayoutVars>
      </dgm:prSet>
      <dgm:spPr/>
    </dgm:pt>
    <dgm:pt modelId="{222D036D-B4A8-4F40-9D4F-3CC64F06A281}" type="pres">
      <dgm:prSet presAssocID="{EED51658-BB9B-4F9C-A631-CF8BFB2FEA70}" presName="accent_4" presStyleCnt="0"/>
      <dgm:spPr/>
    </dgm:pt>
    <dgm:pt modelId="{CC4E83CB-329F-4B00-9501-7C8B0927C3FB}" type="pres">
      <dgm:prSet presAssocID="{EED51658-BB9B-4F9C-A631-CF8BFB2FEA70}" presName="accentRepeatNode" presStyleLbl="solidFgAcc1" presStyleIdx="3" presStyleCnt="4"/>
      <dgm:spPr>
        <a:solidFill>
          <a:srgbClr val="FFC197"/>
        </a:solidFill>
        <a:ln>
          <a:solidFill>
            <a:srgbClr val="FFD5B9"/>
          </a:solidFill>
        </a:ln>
      </dgm:spPr>
    </dgm:pt>
  </dgm:ptLst>
  <dgm:cxnLst>
    <dgm:cxn modelId="{D530140C-988F-402C-938A-04C52E2DC9AF}" type="presOf" srcId="{80778652-10EB-4B36-9AFC-9B539F93884D}" destId="{285C1A83-9908-42B0-B7F5-9CDC5DC7DE38}" srcOrd="0" destOrd="0" presId="urn:microsoft.com/office/officeart/2008/layout/VerticalCurvedList"/>
    <dgm:cxn modelId="{992C5738-64EB-4416-8787-8726811E9BB9}" type="presOf" srcId="{DE9E7C28-4C74-4E7F-A7E9-F399DF304252}" destId="{B9128D45-9D80-4B6E-B339-DD3FBF9B7727}" srcOrd="0" destOrd="0" presId="urn:microsoft.com/office/officeart/2008/layout/VerticalCurvedList"/>
    <dgm:cxn modelId="{BA021143-CC2E-4C00-8760-D9940959F2BF}" type="presOf" srcId="{EED51658-BB9B-4F9C-A631-CF8BFB2FEA70}" destId="{0A589BF7-F3E8-4280-AC16-3C3BB1FCD8C4}" srcOrd="0" destOrd="0" presId="urn:microsoft.com/office/officeart/2008/layout/VerticalCurvedList"/>
    <dgm:cxn modelId="{D6CBC394-5C0B-4AA5-BD89-00AE2E88A7BE}" srcId="{DE9E7C28-4C74-4E7F-A7E9-F399DF304252}" destId="{EED51658-BB9B-4F9C-A631-CF8BFB2FEA70}" srcOrd="3" destOrd="0" parTransId="{AA2974DD-C554-489C-8E1B-C4908496C6EE}" sibTransId="{68C50BDC-67D8-4A11-8AB5-E561ACACBF3A}"/>
    <dgm:cxn modelId="{94387E95-29F3-4E74-A9FA-1FB870F4427A}" srcId="{DE9E7C28-4C74-4E7F-A7E9-F399DF304252}" destId="{6B989BE3-E5CB-4701-A4E4-04E340A9F25B}" srcOrd="0" destOrd="0" parTransId="{980C6A50-B9C9-4172-9457-6E78297BD372}" sibTransId="{80778652-10EB-4B36-9AFC-9B539F93884D}"/>
    <dgm:cxn modelId="{A0BC2FBC-1C43-4E87-B225-6F9B054B213F}" type="presOf" srcId="{D4B64832-3169-4E7D-A2A0-0949401EEAA4}" destId="{42CF4E12-A86A-4321-9646-D0ADAA65586A}" srcOrd="0" destOrd="0" presId="urn:microsoft.com/office/officeart/2008/layout/VerticalCurvedList"/>
    <dgm:cxn modelId="{5DEFF2C7-448E-4AFE-B5A4-38644F78B264}" type="presOf" srcId="{6B989BE3-E5CB-4701-A4E4-04E340A9F25B}" destId="{AC8BDDC7-DA4F-4015-9DB6-C50A1DEC3A85}" srcOrd="0" destOrd="0" presId="urn:microsoft.com/office/officeart/2008/layout/VerticalCurvedList"/>
    <dgm:cxn modelId="{18DB23CB-2F4C-4DA0-88FB-1D3734D8A159}" srcId="{DE9E7C28-4C74-4E7F-A7E9-F399DF304252}" destId="{1661F00A-E22F-491C-9F3B-5B51E502BBCA}" srcOrd="1" destOrd="0" parTransId="{C3B83F46-4CC3-4348-91E9-D4AB1F3A45C3}" sibTransId="{E5A4902A-2184-4777-80DB-7467DDB58A23}"/>
    <dgm:cxn modelId="{C2ED52CB-4289-47FD-8A41-FECF24AFD028}" srcId="{DE9E7C28-4C74-4E7F-A7E9-F399DF304252}" destId="{D4B64832-3169-4E7D-A2A0-0949401EEAA4}" srcOrd="2" destOrd="0" parTransId="{33F7AE97-4389-480C-AD6A-311550D935C0}" sibTransId="{2D797DBA-C8DA-452F-AA08-C54AC06AAE78}"/>
    <dgm:cxn modelId="{8DBF28D9-4481-4804-84B6-29A7CE44485B}" type="presOf" srcId="{1661F00A-E22F-491C-9F3B-5B51E502BBCA}" destId="{41E5EA07-7742-4446-BDE2-073991240D74}" srcOrd="0" destOrd="0" presId="urn:microsoft.com/office/officeart/2008/layout/VerticalCurvedList"/>
    <dgm:cxn modelId="{ED59EBA6-CEDB-44BB-8004-9F07093BA79F}" type="presParOf" srcId="{B9128D45-9D80-4B6E-B339-DD3FBF9B7727}" destId="{314731FC-5AE7-4D94-8535-05CE815F7CC6}" srcOrd="0" destOrd="0" presId="urn:microsoft.com/office/officeart/2008/layout/VerticalCurvedList"/>
    <dgm:cxn modelId="{21D56390-2663-4BE5-8CC2-56D1EC55D240}" type="presParOf" srcId="{314731FC-5AE7-4D94-8535-05CE815F7CC6}" destId="{4EC7D679-C9D5-4279-9E13-A25ACF02FF37}" srcOrd="0" destOrd="0" presId="urn:microsoft.com/office/officeart/2008/layout/VerticalCurvedList"/>
    <dgm:cxn modelId="{19FA15AB-DFD7-40A3-B28E-A75E7A4A0F54}" type="presParOf" srcId="{4EC7D679-C9D5-4279-9E13-A25ACF02FF37}" destId="{066C8115-05AF-450A-BAC7-24DD0DDF39BB}" srcOrd="0" destOrd="0" presId="urn:microsoft.com/office/officeart/2008/layout/VerticalCurvedList"/>
    <dgm:cxn modelId="{27676E7A-969C-45DC-86E6-3B3EBC43D7F9}" type="presParOf" srcId="{4EC7D679-C9D5-4279-9E13-A25ACF02FF37}" destId="{285C1A83-9908-42B0-B7F5-9CDC5DC7DE38}" srcOrd="1" destOrd="0" presId="urn:microsoft.com/office/officeart/2008/layout/VerticalCurvedList"/>
    <dgm:cxn modelId="{54E3768F-D226-4899-ABE9-342D484129FC}" type="presParOf" srcId="{4EC7D679-C9D5-4279-9E13-A25ACF02FF37}" destId="{FCB4B779-F98B-4EDD-A949-9346B3B723B2}" srcOrd="2" destOrd="0" presId="urn:microsoft.com/office/officeart/2008/layout/VerticalCurvedList"/>
    <dgm:cxn modelId="{540FE1ED-9AA1-4BB4-8AA8-8D425B7E8D77}" type="presParOf" srcId="{4EC7D679-C9D5-4279-9E13-A25ACF02FF37}" destId="{FA93D3FF-DBBF-4EE0-95E6-C489B2DD8CEC}" srcOrd="3" destOrd="0" presId="urn:microsoft.com/office/officeart/2008/layout/VerticalCurvedList"/>
    <dgm:cxn modelId="{8C4EDC88-22C0-4CDA-A336-2693ECA75275}" type="presParOf" srcId="{314731FC-5AE7-4D94-8535-05CE815F7CC6}" destId="{AC8BDDC7-DA4F-4015-9DB6-C50A1DEC3A85}" srcOrd="1" destOrd="0" presId="urn:microsoft.com/office/officeart/2008/layout/VerticalCurvedList"/>
    <dgm:cxn modelId="{5132AF95-BBF9-4B06-81CD-B7A71686E93A}" type="presParOf" srcId="{314731FC-5AE7-4D94-8535-05CE815F7CC6}" destId="{9301CC5D-DFD3-4A03-B1D3-076B2B84D51B}" srcOrd="2" destOrd="0" presId="urn:microsoft.com/office/officeart/2008/layout/VerticalCurvedList"/>
    <dgm:cxn modelId="{7A23EB05-5823-4E64-96CF-5270D10CB9F9}" type="presParOf" srcId="{9301CC5D-DFD3-4A03-B1D3-076B2B84D51B}" destId="{995DE481-B602-4527-9B4F-C9E158C10D99}" srcOrd="0" destOrd="0" presId="urn:microsoft.com/office/officeart/2008/layout/VerticalCurvedList"/>
    <dgm:cxn modelId="{9F12E9E9-239C-46BB-8AB7-5049AB1D9ED8}" type="presParOf" srcId="{314731FC-5AE7-4D94-8535-05CE815F7CC6}" destId="{41E5EA07-7742-4446-BDE2-073991240D74}" srcOrd="3" destOrd="0" presId="urn:microsoft.com/office/officeart/2008/layout/VerticalCurvedList"/>
    <dgm:cxn modelId="{24A3A92A-7679-4E61-BEE8-90BC76474AC8}" type="presParOf" srcId="{314731FC-5AE7-4D94-8535-05CE815F7CC6}" destId="{261B9F90-08A7-4CDB-9927-07FC64CE9B60}" srcOrd="4" destOrd="0" presId="urn:microsoft.com/office/officeart/2008/layout/VerticalCurvedList"/>
    <dgm:cxn modelId="{94B0341A-978E-4571-9896-8416B34DEDF1}" type="presParOf" srcId="{261B9F90-08A7-4CDB-9927-07FC64CE9B60}" destId="{CFE80C46-1DD7-49C6-B644-3D6446E11C7F}" srcOrd="0" destOrd="0" presId="urn:microsoft.com/office/officeart/2008/layout/VerticalCurvedList"/>
    <dgm:cxn modelId="{1D43B2D2-9670-4A3E-884C-9E77C8D572A0}" type="presParOf" srcId="{314731FC-5AE7-4D94-8535-05CE815F7CC6}" destId="{42CF4E12-A86A-4321-9646-D0ADAA65586A}" srcOrd="5" destOrd="0" presId="urn:microsoft.com/office/officeart/2008/layout/VerticalCurvedList"/>
    <dgm:cxn modelId="{9775CCDF-5563-42AB-9310-A538D8DF99B2}" type="presParOf" srcId="{314731FC-5AE7-4D94-8535-05CE815F7CC6}" destId="{3289FC01-E7D3-44E7-9FAD-B67A5E4DF020}" srcOrd="6" destOrd="0" presId="urn:microsoft.com/office/officeart/2008/layout/VerticalCurvedList"/>
    <dgm:cxn modelId="{3CFBCF33-1423-46D1-9C81-C1ABAC4A5193}" type="presParOf" srcId="{3289FC01-E7D3-44E7-9FAD-B67A5E4DF020}" destId="{C9B3C53A-CCB3-4734-B118-1D0F9800FFBD}" srcOrd="0" destOrd="0" presId="urn:microsoft.com/office/officeart/2008/layout/VerticalCurvedList"/>
    <dgm:cxn modelId="{B5B4AA48-034D-4D23-8912-DC90A43B39A2}" type="presParOf" srcId="{314731FC-5AE7-4D94-8535-05CE815F7CC6}" destId="{0A589BF7-F3E8-4280-AC16-3C3BB1FCD8C4}" srcOrd="7" destOrd="0" presId="urn:microsoft.com/office/officeart/2008/layout/VerticalCurvedList"/>
    <dgm:cxn modelId="{28545A67-BB09-4B9F-9708-A9A7CDD3B40A}" type="presParOf" srcId="{314731FC-5AE7-4D94-8535-05CE815F7CC6}" destId="{222D036D-B4A8-4F40-9D4F-3CC64F06A281}" srcOrd="8" destOrd="0" presId="urn:microsoft.com/office/officeart/2008/layout/VerticalCurvedList"/>
    <dgm:cxn modelId="{0F2068B4-B15B-46A8-BBDD-A6172787614A}" type="presParOf" srcId="{222D036D-B4A8-4F40-9D4F-3CC64F06A281}" destId="{CC4E83CB-329F-4B00-9501-7C8B0927C3F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D92F67-1DE1-4ACB-B94E-B2BA6976129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9F008F-B4CB-4D8F-80CC-265BE5E37800}">
      <dgm:prSet phldrT="[Текст]" phldr="1"/>
      <dgm:spPr/>
      <dgm:t>
        <a:bodyPr/>
        <a:lstStyle/>
        <a:p>
          <a:endParaRPr lang="ru-RU" dirty="0"/>
        </a:p>
      </dgm:t>
    </dgm:pt>
    <dgm:pt modelId="{092CA262-BA6F-4E5E-8CA1-E52232F6C241}" type="sibTrans" cxnId="{EDA91FB6-05FD-4526-9E47-BF5E80186D82}">
      <dgm:prSet/>
      <dgm:spPr>
        <a:blipFill>
          <a:blip xmlns:r="http://schemas.openxmlformats.org/officeDocument/2006/relationships" r:embed="rId1"/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2D29CCF5-66E6-4AE8-B572-7E50B038F278}" type="parTrans" cxnId="{EDA91FB6-05FD-4526-9E47-BF5E80186D82}">
      <dgm:prSet/>
      <dgm:spPr/>
      <dgm:t>
        <a:bodyPr/>
        <a:lstStyle/>
        <a:p>
          <a:endParaRPr lang="ru-RU"/>
        </a:p>
      </dgm:t>
    </dgm:pt>
    <dgm:pt modelId="{2D6F9077-FE9A-42FA-BE80-8035D843B976}" type="pres">
      <dgm:prSet presAssocID="{0FD92F67-1DE1-4ACB-B94E-B2BA69761299}" presName="Name0" presStyleCnt="0">
        <dgm:presLayoutVars>
          <dgm:chMax val="7"/>
          <dgm:chPref val="7"/>
          <dgm:dir/>
        </dgm:presLayoutVars>
      </dgm:prSet>
      <dgm:spPr/>
    </dgm:pt>
    <dgm:pt modelId="{859A9C2E-60F7-437C-BC17-929234AE214D}" type="pres">
      <dgm:prSet presAssocID="{0FD92F67-1DE1-4ACB-B94E-B2BA69761299}" presName="Name1" presStyleCnt="0"/>
      <dgm:spPr/>
    </dgm:pt>
    <dgm:pt modelId="{7EA1A4AF-8B81-45BF-9BF8-073CB68AF719}" type="pres">
      <dgm:prSet presAssocID="{092CA262-BA6F-4E5E-8CA1-E52232F6C241}" presName="picture_1" presStyleCnt="0"/>
      <dgm:spPr/>
    </dgm:pt>
    <dgm:pt modelId="{AB92C96A-F444-4AD9-91DF-67BE4D326BE3}" type="pres">
      <dgm:prSet presAssocID="{092CA262-BA6F-4E5E-8CA1-E52232F6C241}" presName="pictureRepeatNode" presStyleLbl="alignImgPlace1" presStyleIdx="0" presStyleCnt="1" custLinFactNeighborY="2915"/>
      <dgm:spPr/>
    </dgm:pt>
    <dgm:pt modelId="{D9877079-E795-4D0E-958C-06C74F94BE0D}" type="pres">
      <dgm:prSet presAssocID="{369F008F-B4CB-4D8F-80CC-265BE5E37800}" presName="text_1" presStyleLbl="node1" presStyleIdx="0" presStyleCnt="0" custFlipVert="1" custScaleX="2594" custScaleY="57882">
        <dgm:presLayoutVars>
          <dgm:bulletEnabled val="1"/>
        </dgm:presLayoutVars>
      </dgm:prSet>
      <dgm:spPr/>
    </dgm:pt>
  </dgm:ptLst>
  <dgm:cxnLst>
    <dgm:cxn modelId="{446F596D-FFC4-426D-AC17-8D323E3FE6EF}" type="presOf" srcId="{0FD92F67-1DE1-4ACB-B94E-B2BA69761299}" destId="{2D6F9077-FE9A-42FA-BE80-8035D843B976}" srcOrd="0" destOrd="0" presId="urn:microsoft.com/office/officeart/2008/layout/CircularPictureCallout"/>
    <dgm:cxn modelId="{EA6D099F-090B-47B6-BC2E-8FEA1A59A314}" type="presOf" srcId="{369F008F-B4CB-4D8F-80CC-265BE5E37800}" destId="{D9877079-E795-4D0E-958C-06C74F94BE0D}" srcOrd="0" destOrd="0" presId="urn:microsoft.com/office/officeart/2008/layout/CircularPictureCallout"/>
    <dgm:cxn modelId="{EDA91FB6-05FD-4526-9E47-BF5E80186D82}" srcId="{0FD92F67-1DE1-4ACB-B94E-B2BA69761299}" destId="{369F008F-B4CB-4D8F-80CC-265BE5E37800}" srcOrd="0" destOrd="0" parTransId="{2D29CCF5-66E6-4AE8-B572-7E50B038F278}" sibTransId="{092CA262-BA6F-4E5E-8CA1-E52232F6C241}"/>
    <dgm:cxn modelId="{86A819BB-EEB1-4AFB-9FAF-5B189318943E}" type="presOf" srcId="{092CA262-BA6F-4E5E-8CA1-E52232F6C241}" destId="{AB92C96A-F444-4AD9-91DF-67BE4D326BE3}" srcOrd="0" destOrd="0" presId="urn:microsoft.com/office/officeart/2008/layout/CircularPictureCallout"/>
    <dgm:cxn modelId="{F98B4C85-232B-4D08-843B-07CA0E9BD995}" type="presParOf" srcId="{2D6F9077-FE9A-42FA-BE80-8035D843B976}" destId="{859A9C2E-60F7-437C-BC17-929234AE214D}" srcOrd="0" destOrd="0" presId="urn:microsoft.com/office/officeart/2008/layout/CircularPictureCallout"/>
    <dgm:cxn modelId="{2F389A6D-D7FC-4EC4-B723-5F1BBA0978DA}" type="presParOf" srcId="{859A9C2E-60F7-437C-BC17-929234AE214D}" destId="{7EA1A4AF-8B81-45BF-9BF8-073CB68AF719}" srcOrd="0" destOrd="0" presId="urn:microsoft.com/office/officeart/2008/layout/CircularPictureCallout"/>
    <dgm:cxn modelId="{325EB970-4BD5-4C87-BA96-065881B831A6}" type="presParOf" srcId="{7EA1A4AF-8B81-45BF-9BF8-073CB68AF719}" destId="{AB92C96A-F444-4AD9-91DF-67BE4D326BE3}" srcOrd="0" destOrd="0" presId="urn:microsoft.com/office/officeart/2008/layout/CircularPictureCallout"/>
    <dgm:cxn modelId="{BF884E3B-D787-4D3F-9EDE-C41200308E3C}" type="presParOf" srcId="{859A9C2E-60F7-437C-BC17-929234AE214D}" destId="{D9877079-E795-4D0E-958C-06C74F94BE0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ACD7AE-DF2E-4198-A44D-858604DDE7E4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87CE036-4A32-4B88-9DD1-6C0BA6E9A46C}">
      <dgm:prSet phldrT="[Текст]" custT="1"/>
      <dgm:spPr>
        <a:solidFill>
          <a:srgbClr val="FFB685"/>
        </a:solidFill>
      </dgm:spPr>
      <dgm:t>
        <a:bodyPr/>
        <a:lstStyle/>
        <a:p>
          <a:r>
            <a:rPr lang="ru-RU" sz="1800">
              <a:solidFill>
                <a:srgbClr val="553138"/>
              </a:solidFill>
            </a:rPr>
            <a:t>Выявление</a:t>
          </a:r>
          <a:endParaRPr lang="ru-RU" sz="1800" dirty="0">
            <a:solidFill>
              <a:srgbClr val="553138"/>
            </a:solidFill>
          </a:endParaRPr>
        </a:p>
      </dgm:t>
    </dgm:pt>
    <dgm:pt modelId="{5E819825-E953-442D-B737-916F3FF7C29A}" type="parTrans" cxnId="{F400D282-EA0F-4A77-AD46-3769A78889F8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95D84367-FB6D-4BA8-B084-D57997A0466E}" type="sibTrans" cxnId="{F400D282-EA0F-4A77-AD46-3769A78889F8}">
      <dgm:prSet/>
      <dgm:spPr>
        <a:solidFill>
          <a:srgbClr val="FF944B"/>
        </a:solidFill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392AC463-F687-42EB-B1E8-EAD195E7AC8F}">
      <dgm:prSet phldrT="[Текст]" custT="1"/>
      <dgm:spPr>
        <a:solidFill>
          <a:srgbClr val="FF9D5B"/>
        </a:solidFill>
      </dgm:spPr>
      <dgm:t>
        <a:bodyPr/>
        <a:lstStyle/>
        <a:p>
          <a:r>
            <a:rPr lang="ru-RU" sz="1800">
              <a:solidFill>
                <a:srgbClr val="553138"/>
              </a:solidFill>
            </a:rPr>
            <a:t>Ранняя помощь</a:t>
          </a:r>
          <a:endParaRPr lang="ru-RU" sz="1800" dirty="0">
            <a:solidFill>
              <a:srgbClr val="553138"/>
            </a:solidFill>
          </a:endParaRPr>
        </a:p>
      </dgm:t>
    </dgm:pt>
    <dgm:pt modelId="{8EA386ED-302A-431F-9485-783E33D2C567}" type="parTrans" cxnId="{9195EC89-AB91-4E4D-9F03-74BFE68B460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7D80F06A-0130-4353-A2E5-DD84A18E811F}" type="sibTrans" cxnId="{9195EC89-AB91-4E4D-9F03-74BFE68B4603}">
      <dgm:prSet/>
      <dgm:spPr>
        <a:solidFill>
          <a:srgbClr val="FF944B"/>
        </a:solidFill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0405713-2015-4D6F-94EC-6F53FCA6E422}">
      <dgm:prSet phldrT="[Текст]"/>
      <dgm:spPr>
        <a:ln>
          <a:solidFill>
            <a:srgbClr val="FF9D5B"/>
          </a:solidFill>
        </a:ln>
      </dgm:spPr>
      <dgm:t>
        <a:bodyPr/>
        <a:lstStyle/>
        <a:p>
          <a:r>
            <a:rPr lang="ru-RU">
              <a:solidFill>
                <a:srgbClr val="553138"/>
              </a:solidFill>
            </a:rPr>
            <a:t>Определение нуждаемости</a:t>
          </a:r>
          <a:endParaRPr lang="ru-RU" dirty="0">
            <a:solidFill>
              <a:srgbClr val="553138"/>
            </a:solidFill>
          </a:endParaRPr>
        </a:p>
      </dgm:t>
    </dgm:pt>
    <dgm:pt modelId="{589761F7-422F-425B-9F75-26A7D9E50817}" type="parTrans" cxnId="{5A6BAD84-D7B0-4FC1-9563-727900ACAEE7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A8FF04E6-7B81-4F45-A855-2589DC279136}" type="sibTrans" cxnId="{5A6BAD84-D7B0-4FC1-9563-727900ACAEE7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DE04D74-4FF9-48D8-A544-1E85BA226A0A}">
      <dgm:prSet phldrT="[Текст]" custT="1"/>
      <dgm:spPr>
        <a:solidFill>
          <a:srgbClr val="FF8D3F"/>
        </a:solidFill>
      </dgm:spPr>
      <dgm:t>
        <a:bodyPr/>
        <a:lstStyle/>
        <a:p>
          <a:r>
            <a:rPr lang="ru-RU" sz="1800" dirty="0">
              <a:solidFill>
                <a:srgbClr val="553138"/>
              </a:solidFill>
            </a:rPr>
            <a:t>Переход в другие программы</a:t>
          </a:r>
        </a:p>
      </dgm:t>
    </dgm:pt>
    <dgm:pt modelId="{FE648F28-10A6-4FCF-895A-6B281B96F8DB}" type="parTrans" cxnId="{9624C9AF-6074-454D-84FF-747506DB3A10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A8E0A9F-C8D0-46F8-9391-AC4912D383AA}" type="sibTrans" cxnId="{9624C9AF-6074-454D-84FF-747506DB3A10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93D4D80E-F4A8-4A39-8695-F101A556BACA}">
      <dgm:prSet phldrT="[Текст]" custT="1"/>
      <dgm:spPr>
        <a:ln>
          <a:solidFill>
            <a:srgbClr val="FF8D3F"/>
          </a:solidFill>
        </a:ln>
      </dgm:spPr>
      <dgm:t>
        <a:bodyPr/>
        <a:lstStyle/>
        <a:p>
          <a:r>
            <a:rPr lang="ru-RU" sz="1600">
              <a:solidFill>
                <a:srgbClr val="553138"/>
              </a:solidFill>
            </a:rPr>
            <a:t>Адаптация ребенка и семьи в других программах</a:t>
          </a:r>
          <a:endParaRPr lang="ru-RU" sz="1600" dirty="0">
            <a:solidFill>
              <a:srgbClr val="553138"/>
            </a:solidFill>
          </a:endParaRPr>
        </a:p>
      </dgm:t>
    </dgm:pt>
    <dgm:pt modelId="{7C581E3F-297C-4578-85B7-8B03B376E952}" type="parTrans" cxnId="{DD73EA91-BD3C-4498-8EFE-057CE117AE49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F6C7BA88-A337-4BA7-9C41-2CB9904505E7}" type="sibTrans" cxnId="{DD73EA91-BD3C-4498-8EFE-057CE117AE49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0F2D8CDF-96C6-41E0-B3FC-4191629FDF5F}">
      <dgm:prSet phldrT="[Текст]" custT="1"/>
      <dgm:spPr>
        <a:ln>
          <a:solidFill>
            <a:srgbClr val="FFB685"/>
          </a:solidFill>
        </a:ln>
      </dgm:spPr>
      <dgm:t>
        <a:bodyPr/>
        <a:lstStyle/>
        <a:p>
          <a:r>
            <a:rPr lang="ru-RU" sz="1600">
              <a:solidFill>
                <a:srgbClr val="553138"/>
              </a:solidFill>
            </a:rPr>
            <a:t>Выявление факторов риска</a:t>
          </a:r>
          <a:endParaRPr lang="ru-RU" sz="1600" dirty="0">
            <a:solidFill>
              <a:srgbClr val="553138"/>
            </a:solidFill>
          </a:endParaRPr>
        </a:p>
      </dgm:t>
    </dgm:pt>
    <dgm:pt modelId="{BCDCAB03-5D63-411F-B226-7568EA15C44A}" type="parTrans" cxnId="{76C16848-8795-47A9-8D8E-A0C419A2797C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1C83E5A-F81E-4B07-928F-72E36C23CF20}" type="sibTrans" cxnId="{76C16848-8795-47A9-8D8E-A0C419A2797C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A7594B46-91D1-46A6-A755-D5C70FF13668}">
      <dgm:prSet phldrT="[Текст]"/>
      <dgm:spPr>
        <a:ln>
          <a:solidFill>
            <a:srgbClr val="FF9D5B"/>
          </a:solidFill>
        </a:ln>
      </dgm:spPr>
      <dgm:t>
        <a:bodyPr/>
        <a:lstStyle/>
        <a:p>
          <a:r>
            <a:rPr lang="ru-RU">
              <a:solidFill>
                <a:srgbClr val="553138"/>
              </a:solidFill>
            </a:rPr>
            <a:t>Междисциплинарная оценка</a:t>
          </a:r>
          <a:endParaRPr lang="ru-RU" dirty="0">
            <a:solidFill>
              <a:srgbClr val="553138"/>
            </a:solidFill>
          </a:endParaRPr>
        </a:p>
      </dgm:t>
    </dgm:pt>
    <dgm:pt modelId="{4862EDF0-D6B6-47A0-B4FE-C82C0473BA1A}" type="parTrans" cxnId="{5B31277B-6F42-4AC6-B335-DF1775494E2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FA9501E5-A910-432F-8817-441F94E66433}" type="sibTrans" cxnId="{5B31277B-6F42-4AC6-B335-DF1775494E2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8006F5E3-DC74-4AA6-8CDD-E85A03D898F6}">
      <dgm:prSet phldrT="[Текст]"/>
      <dgm:spPr>
        <a:ln>
          <a:solidFill>
            <a:srgbClr val="FF9D5B"/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Индивидуальная программа РП</a:t>
          </a:r>
        </a:p>
      </dgm:t>
    </dgm:pt>
    <dgm:pt modelId="{2AB6F02E-6B5F-4F03-B1A3-64856F5251C8}" type="parTrans" cxnId="{8F21A393-AF91-4E28-B978-161CB4215AA1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12A34C16-38A6-4CFD-8BFB-00133B8315AD}" type="sibTrans" cxnId="{8F21A393-AF91-4E28-B978-161CB4215AA1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FDA731BA-1F65-425F-A619-1D4A8A0390B6}">
      <dgm:prSet phldrT="[Текст]"/>
      <dgm:spPr>
        <a:ln>
          <a:solidFill>
            <a:srgbClr val="FF9D5B"/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Мониторинг эффективности программы РП</a:t>
          </a:r>
        </a:p>
      </dgm:t>
    </dgm:pt>
    <dgm:pt modelId="{BC90F107-5FDE-45B0-B36F-E235BDA97F98}" type="parTrans" cxnId="{63190391-A180-44A1-BA95-431D92FA5B95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085D9AB3-EA65-47F3-8BDE-8E64E11A9D2D}" type="sibTrans" cxnId="{63190391-A180-44A1-BA95-431D92FA5B95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296796BB-8BBB-4EA5-991F-654B5E0927C7}">
      <dgm:prSet phldrT="[Текст]" custT="1"/>
      <dgm:spPr>
        <a:ln>
          <a:solidFill>
            <a:srgbClr val="FFB685"/>
          </a:solidFill>
        </a:ln>
      </dgm:spPr>
      <dgm:t>
        <a:bodyPr/>
        <a:lstStyle/>
        <a:p>
          <a:r>
            <a:rPr lang="ru-RU" sz="1600">
              <a:solidFill>
                <a:srgbClr val="553138"/>
              </a:solidFill>
            </a:rPr>
            <a:t>Мониторинг развития на основе скрининга</a:t>
          </a:r>
          <a:endParaRPr lang="ru-RU" sz="1600" dirty="0">
            <a:solidFill>
              <a:srgbClr val="553138"/>
            </a:solidFill>
          </a:endParaRPr>
        </a:p>
      </dgm:t>
    </dgm:pt>
    <dgm:pt modelId="{B460DC59-CE97-4E23-8FAD-3C0FF8CBAE2A}" type="parTrans" cxnId="{9A8218B7-E73D-4CE9-A1EB-73EE00DEC1E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414957E-9B0B-4A33-9A47-F5D6EBCC8CA5}" type="sibTrans" cxnId="{9A8218B7-E73D-4CE9-A1EB-73EE00DEC1E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9F080C1F-CCD6-496C-8196-F92A1F53EF58}">
      <dgm:prSet phldrT="[Текст]"/>
      <dgm:spPr>
        <a:ln>
          <a:solidFill>
            <a:srgbClr val="FFB685"/>
          </a:solidFill>
        </a:ln>
      </dgm:spPr>
      <dgm:t>
        <a:bodyPr/>
        <a:lstStyle/>
        <a:p>
          <a:endParaRPr lang="ru-RU" sz="1500" dirty="0">
            <a:solidFill>
              <a:srgbClr val="553138"/>
            </a:solidFill>
          </a:endParaRPr>
        </a:p>
      </dgm:t>
    </dgm:pt>
    <dgm:pt modelId="{216DD36A-4D52-476B-8D7E-B54970A62B12}" type="parTrans" cxnId="{66958BE3-EC67-46D2-945A-076F4ABD009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8F477C7A-D2CC-4940-9B7E-0F95E48CAC74}" type="sibTrans" cxnId="{66958BE3-EC67-46D2-945A-076F4ABD009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95A258F-28D1-47EE-B821-C9BC87F71697}" type="pres">
      <dgm:prSet presAssocID="{35ACD7AE-DF2E-4198-A44D-858604DDE7E4}" presName="linearFlow" presStyleCnt="0">
        <dgm:presLayoutVars>
          <dgm:dir/>
          <dgm:animLvl val="lvl"/>
          <dgm:resizeHandles val="exact"/>
        </dgm:presLayoutVars>
      </dgm:prSet>
      <dgm:spPr/>
    </dgm:pt>
    <dgm:pt modelId="{2374BCD9-7EFF-4ADF-A46E-2AC4D312C928}" type="pres">
      <dgm:prSet presAssocID="{487CE036-4A32-4B88-9DD1-6C0BA6E9A46C}" presName="composite" presStyleCnt="0"/>
      <dgm:spPr/>
    </dgm:pt>
    <dgm:pt modelId="{80228441-788A-4878-92C7-43DB5141CBEE}" type="pres">
      <dgm:prSet presAssocID="{487CE036-4A32-4B88-9DD1-6C0BA6E9A46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81E88B1-B7F9-4662-922D-46F152A5E22E}" type="pres">
      <dgm:prSet presAssocID="{487CE036-4A32-4B88-9DD1-6C0BA6E9A46C}" presName="parSh" presStyleLbl="node1" presStyleIdx="0" presStyleCnt="3" custLinFactNeighborX="-948" custLinFactNeighborY="-26349"/>
      <dgm:spPr/>
    </dgm:pt>
    <dgm:pt modelId="{AAE9EF47-E95E-40C7-B5C0-1920402EE62E}" type="pres">
      <dgm:prSet presAssocID="{487CE036-4A32-4B88-9DD1-6C0BA6E9A46C}" presName="desTx" presStyleLbl="fgAcc1" presStyleIdx="0" presStyleCnt="3" custScaleY="119317" custLinFactNeighborX="-21241" custLinFactNeighborY="58">
        <dgm:presLayoutVars>
          <dgm:bulletEnabled val="1"/>
        </dgm:presLayoutVars>
      </dgm:prSet>
      <dgm:spPr/>
    </dgm:pt>
    <dgm:pt modelId="{78FF3779-8420-4F95-8EE4-8CEC0529DED4}" type="pres">
      <dgm:prSet presAssocID="{95D84367-FB6D-4BA8-B084-D57997A0466E}" presName="sibTrans" presStyleLbl="sibTrans2D1" presStyleIdx="0" presStyleCnt="2" custLinFactY="100000" custLinFactNeighborX="-1173" custLinFactNeighborY="152309"/>
      <dgm:spPr/>
    </dgm:pt>
    <dgm:pt modelId="{ED9D416F-BB23-426D-9E5F-F3E14D866BB3}" type="pres">
      <dgm:prSet presAssocID="{95D84367-FB6D-4BA8-B084-D57997A0466E}" presName="connTx" presStyleLbl="sibTrans2D1" presStyleIdx="0" presStyleCnt="2"/>
      <dgm:spPr/>
    </dgm:pt>
    <dgm:pt modelId="{EE7318B6-A52E-49C7-AB0F-B35064E80E95}" type="pres">
      <dgm:prSet presAssocID="{392AC463-F687-42EB-B1E8-EAD195E7AC8F}" presName="composite" presStyleCnt="0"/>
      <dgm:spPr/>
    </dgm:pt>
    <dgm:pt modelId="{6DA65AC7-734E-4411-B0D0-01320D9DC8CD}" type="pres">
      <dgm:prSet presAssocID="{392AC463-F687-42EB-B1E8-EAD195E7AC8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0697BAE-512F-4AD6-8CF0-79B6E8926EE9}" type="pres">
      <dgm:prSet presAssocID="{392AC463-F687-42EB-B1E8-EAD195E7AC8F}" presName="parSh" presStyleLbl="node1" presStyleIdx="1" presStyleCnt="3" custLinFactNeighborX="381" custLinFactNeighborY="-26349"/>
      <dgm:spPr/>
    </dgm:pt>
    <dgm:pt modelId="{49E8F42D-34CE-4CBD-BCCA-51D6BC8ED59A}" type="pres">
      <dgm:prSet presAssocID="{392AC463-F687-42EB-B1E8-EAD195E7AC8F}" presName="desTx" presStyleLbl="fgAcc1" presStyleIdx="1" presStyleCnt="3" custScaleY="120749" custLinFactNeighborX="-19947" custLinFactNeighborY="1399">
        <dgm:presLayoutVars>
          <dgm:bulletEnabled val="1"/>
        </dgm:presLayoutVars>
      </dgm:prSet>
      <dgm:spPr/>
    </dgm:pt>
    <dgm:pt modelId="{4B523BC8-E0A0-4C72-8D96-9E3B2792B2AC}" type="pres">
      <dgm:prSet presAssocID="{7D80F06A-0130-4353-A2E5-DD84A18E811F}" presName="sibTrans" presStyleLbl="sibTrans2D1" presStyleIdx="1" presStyleCnt="2" custLinFactY="100000" custLinFactNeighborX="2369" custLinFactNeighborY="169130"/>
      <dgm:spPr/>
    </dgm:pt>
    <dgm:pt modelId="{F4F05D61-EC3D-4767-A36A-32555BEED2A3}" type="pres">
      <dgm:prSet presAssocID="{7D80F06A-0130-4353-A2E5-DD84A18E811F}" presName="connTx" presStyleLbl="sibTrans2D1" presStyleIdx="1" presStyleCnt="2"/>
      <dgm:spPr/>
    </dgm:pt>
    <dgm:pt modelId="{83D83417-A955-413C-AF70-127CA15AF08A}" type="pres">
      <dgm:prSet presAssocID="{BDE04D74-4FF9-48D8-A544-1E85BA226A0A}" presName="composite" presStyleCnt="0"/>
      <dgm:spPr/>
    </dgm:pt>
    <dgm:pt modelId="{3C06AA42-8A14-45AB-901A-3F9932D6387D}" type="pres">
      <dgm:prSet presAssocID="{BDE04D74-4FF9-48D8-A544-1E85BA226A0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5D6DC04-91DE-4B63-A249-55297A072D14}" type="pres">
      <dgm:prSet presAssocID="{BDE04D74-4FF9-48D8-A544-1E85BA226A0A}" presName="parSh" presStyleLbl="node1" presStyleIdx="2" presStyleCnt="3" custLinFactNeighborX="381" custLinFactNeighborY="-26349"/>
      <dgm:spPr/>
    </dgm:pt>
    <dgm:pt modelId="{C0C37428-4390-4507-96AE-A6681967B9AE}" type="pres">
      <dgm:prSet presAssocID="{BDE04D74-4FF9-48D8-A544-1E85BA226A0A}" presName="desTx" presStyleLbl="fgAcc1" presStyleIdx="2" presStyleCnt="3" custScaleY="121162" custLinFactNeighborX="-18711" custLinFactNeighborY="27727">
        <dgm:presLayoutVars>
          <dgm:bulletEnabled val="1"/>
        </dgm:presLayoutVars>
      </dgm:prSet>
      <dgm:spPr/>
    </dgm:pt>
  </dgm:ptLst>
  <dgm:cxnLst>
    <dgm:cxn modelId="{3F80AB14-F244-4FDC-BA06-B6E7A08D1B6A}" type="presOf" srcId="{7D80F06A-0130-4353-A2E5-DD84A18E811F}" destId="{4B523BC8-E0A0-4C72-8D96-9E3B2792B2AC}" srcOrd="0" destOrd="0" presId="urn:microsoft.com/office/officeart/2005/8/layout/process3"/>
    <dgm:cxn modelId="{7B0D8B3F-5F37-4D50-98AD-68B10BA02E9F}" type="presOf" srcId="{7D80F06A-0130-4353-A2E5-DD84A18E811F}" destId="{F4F05D61-EC3D-4767-A36A-32555BEED2A3}" srcOrd="1" destOrd="0" presId="urn:microsoft.com/office/officeart/2005/8/layout/process3"/>
    <dgm:cxn modelId="{8194AF61-3DAC-4E00-9C74-B382042E3F1C}" type="presOf" srcId="{296796BB-8BBB-4EA5-991F-654B5E0927C7}" destId="{AAE9EF47-E95E-40C7-B5C0-1920402EE62E}" srcOrd="0" destOrd="0" presId="urn:microsoft.com/office/officeart/2005/8/layout/process3"/>
    <dgm:cxn modelId="{E5AE6F46-B04F-4D92-A6F4-36F7C238F7D6}" type="presOf" srcId="{392AC463-F687-42EB-B1E8-EAD195E7AC8F}" destId="{70697BAE-512F-4AD6-8CF0-79B6E8926EE9}" srcOrd="1" destOrd="0" presId="urn:microsoft.com/office/officeart/2005/8/layout/process3"/>
    <dgm:cxn modelId="{76C16848-8795-47A9-8D8E-A0C419A2797C}" srcId="{487CE036-4A32-4B88-9DD1-6C0BA6E9A46C}" destId="{0F2D8CDF-96C6-41E0-B3FC-4191629FDF5F}" srcOrd="1" destOrd="0" parTransId="{BCDCAB03-5D63-411F-B226-7568EA15C44A}" sibTransId="{D1C83E5A-F81E-4B07-928F-72E36C23CF20}"/>
    <dgm:cxn modelId="{06F7D569-BE00-4383-8CE5-A2AD1973168A}" type="presOf" srcId="{0F2D8CDF-96C6-41E0-B3FC-4191629FDF5F}" destId="{AAE9EF47-E95E-40C7-B5C0-1920402EE62E}" srcOrd="0" destOrd="1" presId="urn:microsoft.com/office/officeart/2005/8/layout/process3"/>
    <dgm:cxn modelId="{AED5AD6E-F65E-41D3-9BAE-3E2BDD1971D2}" type="presOf" srcId="{D0405713-2015-4D6F-94EC-6F53FCA6E422}" destId="{49E8F42D-34CE-4CBD-BCCA-51D6BC8ED59A}" srcOrd="0" destOrd="0" presId="urn:microsoft.com/office/officeart/2005/8/layout/process3"/>
    <dgm:cxn modelId="{8B8FC652-A380-4AE0-B170-3D32C0ECCC9C}" type="presOf" srcId="{487CE036-4A32-4B88-9DD1-6C0BA6E9A46C}" destId="{80228441-788A-4878-92C7-43DB5141CBEE}" srcOrd="0" destOrd="0" presId="urn:microsoft.com/office/officeart/2005/8/layout/process3"/>
    <dgm:cxn modelId="{5B31277B-6F42-4AC6-B335-DF1775494E26}" srcId="{392AC463-F687-42EB-B1E8-EAD195E7AC8F}" destId="{A7594B46-91D1-46A6-A755-D5C70FF13668}" srcOrd="1" destOrd="0" parTransId="{4862EDF0-D6B6-47A0-B4FE-C82C0473BA1A}" sibTransId="{FA9501E5-A910-432F-8817-441F94E66433}"/>
    <dgm:cxn modelId="{F400D282-EA0F-4A77-AD46-3769A78889F8}" srcId="{35ACD7AE-DF2E-4198-A44D-858604DDE7E4}" destId="{487CE036-4A32-4B88-9DD1-6C0BA6E9A46C}" srcOrd="0" destOrd="0" parTransId="{5E819825-E953-442D-B737-916F3FF7C29A}" sibTransId="{95D84367-FB6D-4BA8-B084-D57997A0466E}"/>
    <dgm:cxn modelId="{5A6BAD84-D7B0-4FC1-9563-727900ACAEE7}" srcId="{392AC463-F687-42EB-B1E8-EAD195E7AC8F}" destId="{D0405713-2015-4D6F-94EC-6F53FCA6E422}" srcOrd="0" destOrd="0" parTransId="{589761F7-422F-425B-9F75-26A7D9E50817}" sibTransId="{A8FF04E6-7B81-4F45-A855-2589DC279136}"/>
    <dgm:cxn modelId="{9195EC89-AB91-4E4D-9F03-74BFE68B4603}" srcId="{35ACD7AE-DF2E-4198-A44D-858604DDE7E4}" destId="{392AC463-F687-42EB-B1E8-EAD195E7AC8F}" srcOrd="1" destOrd="0" parTransId="{8EA386ED-302A-431F-9485-783E33D2C567}" sibTransId="{7D80F06A-0130-4353-A2E5-DD84A18E811F}"/>
    <dgm:cxn modelId="{DCD3568D-AD64-4D3A-887D-CA8BBCCD052C}" type="presOf" srcId="{95D84367-FB6D-4BA8-B084-D57997A0466E}" destId="{78FF3779-8420-4F95-8EE4-8CEC0529DED4}" srcOrd="0" destOrd="0" presId="urn:microsoft.com/office/officeart/2005/8/layout/process3"/>
    <dgm:cxn modelId="{63190391-A180-44A1-BA95-431D92FA5B95}" srcId="{392AC463-F687-42EB-B1E8-EAD195E7AC8F}" destId="{FDA731BA-1F65-425F-A619-1D4A8A0390B6}" srcOrd="3" destOrd="0" parTransId="{BC90F107-5FDE-45B0-B36F-E235BDA97F98}" sibTransId="{085D9AB3-EA65-47F3-8BDE-8E64E11A9D2D}"/>
    <dgm:cxn modelId="{DD73EA91-BD3C-4498-8EFE-057CE117AE49}" srcId="{BDE04D74-4FF9-48D8-A544-1E85BA226A0A}" destId="{93D4D80E-F4A8-4A39-8695-F101A556BACA}" srcOrd="0" destOrd="0" parTransId="{7C581E3F-297C-4578-85B7-8B03B376E952}" sibTransId="{F6C7BA88-A337-4BA7-9C41-2CB9904505E7}"/>
    <dgm:cxn modelId="{8F21A393-AF91-4E28-B978-161CB4215AA1}" srcId="{392AC463-F687-42EB-B1E8-EAD195E7AC8F}" destId="{8006F5E3-DC74-4AA6-8CDD-E85A03D898F6}" srcOrd="2" destOrd="0" parTransId="{2AB6F02E-6B5F-4F03-B1A3-64856F5251C8}" sibTransId="{12A34C16-38A6-4CFD-8BFB-00133B8315AD}"/>
    <dgm:cxn modelId="{C980E396-6583-41C4-ABDF-C2CF29411A46}" type="presOf" srcId="{BDE04D74-4FF9-48D8-A544-1E85BA226A0A}" destId="{3C06AA42-8A14-45AB-901A-3F9932D6387D}" srcOrd="0" destOrd="0" presId="urn:microsoft.com/office/officeart/2005/8/layout/process3"/>
    <dgm:cxn modelId="{D165AA9B-D6BC-4141-8BC2-9B605D296ED2}" type="presOf" srcId="{8006F5E3-DC74-4AA6-8CDD-E85A03D898F6}" destId="{49E8F42D-34CE-4CBD-BCCA-51D6BC8ED59A}" srcOrd="0" destOrd="2" presId="urn:microsoft.com/office/officeart/2005/8/layout/process3"/>
    <dgm:cxn modelId="{7984A4AD-9A6E-4116-95FD-8772F05E2F35}" type="presOf" srcId="{392AC463-F687-42EB-B1E8-EAD195E7AC8F}" destId="{6DA65AC7-734E-4411-B0D0-01320D9DC8CD}" srcOrd="0" destOrd="0" presId="urn:microsoft.com/office/officeart/2005/8/layout/process3"/>
    <dgm:cxn modelId="{9624C9AF-6074-454D-84FF-747506DB3A10}" srcId="{35ACD7AE-DF2E-4198-A44D-858604DDE7E4}" destId="{BDE04D74-4FF9-48D8-A544-1E85BA226A0A}" srcOrd="2" destOrd="0" parTransId="{FE648F28-10A6-4FCF-895A-6B281B96F8DB}" sibTransId="{BA8E0A9F-C8D0-46F8-9391-AC4912D383AA}"/>
    <dgm:cxn modelId="{9551D7B5-3634-4048-80D0-CBA15CB38D92}" type="presOf" srcId="{FDA731BA-1F65-425F-A619-1D4A8A0390B6}" destId="{49E8F42D-34CE-4CBD-BCCA-51D6BC8ED59A}" srcOrd="0" destOrd="3" presId="urn:microsoft.com/office/officeart/2005/8/layout/process3"/>
    <dgm:cxn modelId="{9A8218B7-E73D-4CE9-A1EB-73EE00DEC1E3}" srcId="{487CE036-4A32-4B88-9DD1-6C0BA6E9A46C}" destId="{296796BB-8BBB-4EA5-991F-654B5E0927C7}" srcOrd="0" destOrd="0" parTransId="{B460DC59-CE97-4E23-8FAD-3C0FF8CBAE2A}" sibTransId="{4414957E-9B0B-4A33-9A47-F5D6EBCC8CA5}"/>
    <dgm:cxn modelId="{680F07B9-C205-4341-BFC7-99C26A05B3FF}" type="presOf" srcId="{93D4D80E-F4A8-4A39-8695-F101A556BACA}" destId="{C0C37428-4390-4507-96AE-A6681967B9AE}" srcOrd="0" destOrd="0" presId="urn:microsoft.com/office/officeart/2005/8/layout/process3"/>
    <dgm:cxn modelId="{024FA0BF-70F2-44F9-8BC9-ADC03DA1B6AD}" type="presOf" srcId="{BDE04D74-4FF9-48D8-A544-1E85BA226A0A}" destId="{25D6DC04-91DE-4B63-A249-55297A072D14}" srcOrd="1" destOrd="0" presId="urn:microsoft.com/office/officeart/2005/8/layout/process3"/>
    <dgm:cxn modelId="{0C7F01C2-9796-4411-A700-82A2AE55BE68}" type="presOf" srcId="{487CE036-4A32-4B88-9DD1-6C0BA6E9A46C}" destId="{D81E88B1-B7F9-4662-922D-46F152A5E22E}" srcOrd="1" destOrd="0" presId="urn:microsoft.com/office/officeart/2005/8/layout/process3"/>
    <dgm:cxn modelId="{2E26E2C9-8E17-4296-9AAE-6FCFB36180A8}" type="presOf" srcId="{9F080C1F-CCD6-496C-8196-F92A1F53EF58}" destId="{AAE9EF47-E95E-40C7-B5C0-1920402EE62E}" srcOrd="0" destOrd="2" presId="urn:microsoft.com/office/officeart/2005/8/layout/process3"/>
    <dgm:cxn modelId="{5D730DD8-9762-40CE-8E14-1C80F730D208}" type="presOf" srcId="{95D84367-FB6D-4BA8-B084-D57997A0466E}" destId="{ED9D416F-BB23-426D-9E5F-F3E14D866BB3}" srcOrd="1" destOrd="0" presId="urn:microsoft.com/office/officeart/2005/8/layout/process3"/>
    <dgm:cxn modelId="{66958BE3-EC67-46D2-945A-076F4ABD009B}" srcId="{487CE036-4A32-4B88-9DD1-6C0BA6E9A46C}" destId="{9F080C1F-CCD6-496C-8196-F92A1F53EF58}" srcOrd="2" destOrd="0" parTransId="{216DD36A-4D52-476B-8D7E-B54970A62B12}" sibTransId="{8F477C7A-D2CC-4940-9B7E-0F95E48CAC74}"/>
    <dgm:cxn modelId="{65E90CF8-C362-458E-B469-1FD4C7193A95}" type="presOf" srcId="{A7594B46-91D1-46A6-A755-D5C70FF13668}" destId="{49E8F42D-34CE-4CBD-BCCA-51D6BC8ED59A}" srcOrd="0" destOrd="1" presId="urn:microsoft.com/office/officeart/2005/8/layout/process3"/>
    <dgm:cxn modelId="{B76150F9-4927-497E-8BB6-C5C1D48658BE}" type="presOf" srcId="{35ACD7AE-DF2E-4198-A44D-858604DDE7E4}" destId="{D95A258F-28D1-47EE-B821-C9BC87F71697}" srcOrd="0" destOrd="0" presId="urn:microsoft.com/office/officeart/2005/8/layout/process3"/>
    <dgm:cxn modelId="{B6A4F4FE-601B-49F7-98FA-B1FA65AD47E5}" type="presParOf" srcId="{D95A258F-28D1-47EE-B821-C9BC87F71697}" destId="{2374BCD9-7EFF-4ADF-A46E-2AC4D312C928}" srcOrd="0" destOrd="0" presId="urn:microsoft.com/office/officeart/2005/8/layout/process3"/>
    <dgm:cxn modelId="{4AC47488-C131-4DF9-8D44-AABA84634F58}" type="presParOf" srcId="{2374BCD9-7EFF-4ADF-A46E-2AC4D312C928}" destId="{80228441-788A-4878-92C7-43DB5141CBEE}" srcOrd="0" destOrd="0" presId="urn:microsoft.com/office/officeart/2005/8/layout/process3"/>
    <dgm:cxn modelId="{E07B4795-5618-41DB-B530-61D4341F46B4}" type="presParOf" srcId="{2374BCD9-7EFF-4ADF-A46E-2AC4D312C928}" destId="{D81E88B1-B7F9-4662-922D-46F152A5E22E}" srcOrd="1" destOrd="0" presId="urn:microsoft.com/office/officeart/2005/8/layout/process3"/>
    <dgm:cxn modelId="{C0A84A49-DC53-4C8E-B985-F76053A96A3E}" type="presParOf" srcId="{2374BCD9-7EFF-4ADF-A46E-2AC4D312C928}" destId="{AAE9EF47-E95E-40C7-B5C0-1920402EE62E}" srcOrd="2" destOrd="0" presId="urn:microsoft.com/office/officeart/2005/8/layout/process3"/>
    <dgm:cxn modelId="{D7468E12-9FDC-4D7B-9BBB-3466A7E27086}" type="presParOf" srcId="{D95A258F-28D1-47EE-B821-C9BC87F71697}" destId="{78FF3779-8420-4F95-8EE4-8CEC0529DED4}" srcOrd="1" destOrd="0" presId="urn:microsoft.com/office/officeart/2005/8/layout/process3"/>
    <dgm:cxn modelId="{B6674811-C9F7-4276-B70B-94AF88CCEC99}" type="presParOf" srcId="{78FF3779-8420-4F95-8EE4-8CEC0529DED4}" destId="{ED9D416F-BB23-426D-9E5F-F3E14D866BB3}" srcOrd="0" destOrd="0" presId="urn:microsoft.com/office/officeart/2005/8/layout/process3"/>
    <dgm:cxn modelId="{3EE7CAC6-3185-432C-8EAC-FFF2207A3729}" type="presParOf" srcId="{D95A258F-28D1-47EE-B821-C9BC87F71697}" destId="{EE7318B6-A52E-49C7-AB0F-B35064E80E95}" srcOrd="2" destOrd="0" presId="urn:microsoft.com/office/officeart/2005/8/layout/process3"/>
    <dgm:cxn modelId="{222C2616-ACF0-4845-A380-6D374BA0384D}" type="presParOf" srcId="{EE7318B6-A52E-49C7-AB0F-B35064E80E95}" destId="{6DA65AC7-734E-4411-B0D0-01320D9DC8CD}" srcOrd="0" destOrd="0" presId="urn:microsoft.com/office/officeart/2005/8/layout/process3"/>
    <dgm:cxn modelId="{35F4AA7C-44DA-4DE2-9A6C-365A6D5D0F2B}" type="presParOf" srcId="{EE7318B6-A52E-49C7-AB0F-B35064E80E95}" destId="{70697BAE-512F-4AD6-8CF0-79B6E8926EE9}" srcOrd="1" destOrd="0" presId="urn:microsoft.com/office/officeart/2005/8/layout/process3"/>
    <dgm:cxn modelId="{54AE12C3-BE5D-4EE5-AEE2-39F820BC46AB}" type="presParOf" srcId="{EE7318B6-A52E-49C7-AB0F-B35064E80E95}" destId="{49E8F42D-34CE-4CBD-BCCA-51D6BC8ED59A}" srcOrd="2" destOrd="0" presId="urn:microsoft.com/office/officeart/2005/8/layout/process3"/>
    <dgm:cxn modelId="{921361AD-FDE9-4BB5-8021-4D32245FA003}" type="presParOf" srcId="{D95A258F-28D1-47EE-B821-C9BC87F71697}" destId="{4B523BC8-E0A0-4C72-8D96-9E3B2792B2AC}" srcOrd="3" destOrd="0" presId="urn:microsoft.com/office/officeart/2005/8/layout/process3"/>
    <dgm:cxn modelId="{801F97C7-D20C-4F35-A3C9-69082DD5B389}" type="presParOf" srcId="{4B523BC8-E0A0-4C72-8D96-9E3B2792B2AC}" destId="{F4F05D61-EC3D-4767-A36A-32555BEED2A3}" srcOrd="0" destOrd="0" presId="urn:microsoft.com/office/officeart/2005/8/layout/process3"/>
    <dgm:cxn modelId="{CDB3998B-62CD-4E42-B5F8-95E2777B5EFB}" type="presParOf" srcId="{D95A258F-28D1-47EE-B821-C9BC87F71697}" destId="{83D83417-A955-413C-AF70-127CA15AF08A}" srcOrd="4" destOrd="0" presId="urn:microsoft.com/office/officeart/2005/8/layout/process3"/>
    <dgm:cxn modelId="{B8EE24CB-7FB2-405F-86E0-F35138CDB701}" type="presParOf" srcId="{83D83417-A955-413C-AF70-127CA15AF08A}" destId="{3C06AA42-8A14-45AB-901A-3F9932D6387D}" srcOrd="0" destOrd="0" presId="urn:microsoft.com/office/officeart/2005/8/layout/process3"/>
    <dgm:cxn modelId="{FC5032CC-9A8D-4B59-99F1-9BF322683B45}" type="presParOf" srcId="{83D83417-A955-413C-AF70-127CA15AF08A}" destId="{25D6DC04-91DE-4B63-A249-55297A072D14}" srcOrd="1" destOrd="0" presId="urn:microsoft.com/office/officeart/2005/8/layout/process3"/>
    <dgm:cxn modelId="{095EDA68-A945-414C-BB97-7238FA993FC0}" type="presParOf" srcId="{83D83417-A955-413C-AF70-127CA15AF08A}" destId="{C0C37428-4390-4507-96AE-A6681967B9A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C8E6F2-D946-432B-B77D-EDA5C659A94A}" type="doc">
      <dgm:prSet loTypeId="urn:microsoft.com/office/officeart/2005/8/layout/lProcess2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9CEB1CB-52C1-4291-A6D7-211F2F05DAF4}">
      <dgm:prSet phldrT="[Текст]"/>
      <dgm:spPr/>
      <dgm:t>
        <a:bodyPr/>
        <a:lstStyle/>
        <a:p>
          <a:r>
            <a:rPr lang="ru-RU" dirty="0">
              <a:solidFill>
                <a:srgbClr val="553138"/>
              </a:solidFill>
            </a:rPr>
            <a:t>Организация межведомственного и партнерского взаимодействия</a:t>
          </a:r>
        </a:p>
      </dgm:t>
    </dgm:pt>
    <dgm:pt modelId="{8E7B2B6C-E70C-40AC-B594-E93A91C10744}" type="parTrans" cxnId="{A65957FC-D16B-42DC-B981-B509FF8AA31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366E4548-7961-4F50-A002-1B4B6A0ECD0F}" type="sibTrans" cxnId="{A65957FC-D16B-42DC-B981-B509FF8AA31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A7821823-E89B-40A9-8DBD-77302F184575}">
      <dgm:prSet phldrT="[Текст]" custT="1"/>
      <dgm:spPr/>
      <dgm:t>
        <a:bodyPr/>
        <a:lstStyle/>
        <a:p>
          <a:r>
            <a:rPr lang="ru-RU" sz="1200">
              <a:solidFill>
                <a:srgbClr val="553138"/>
              </a:solidFill>
            </a:rPr>
            <a:t>Оснащение современным реабилитационным и диагностическим оборудованием учреждений Красноярского края</a:t>
          </a:r>
          <a:endParaRPr lang="ru-RU" sz="1200" dirty="0">
            <a:solidFill>
              <a:srgbClr val="553138"/>
            </a:solidFill>
          </a:endParaRPr>
        </a:p>
      </dgm:t>
    </dgm:pt>
    <dgm:pt modelId="{FAE4A0B4-CA08-4BF0-BD2A-9B2AC387F1AA}" type="parTrans" cxnId="{4E19D148-0B03-4736-A5BA-8AAAB8BB10F4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6042388D-C15D-40A1-9FE7-967DF2241E94}" type="sibTrans" cxnId="{4E19D148-0B03-4736-A5BA-8AAAB8BB10F4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54B4B01-E722-4AEF-9F26-ED27FF5B91A7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Научно-методическое обеспечение практики</a:t>
          </a:r>
          <a:endParaRPr lang="ru-RU" dirty="0">
            <a:solidFill>
              <a:srgbClr val="553138"/>
            </a:solidFill>
          </a:endParaRPr>
        </a:p>
      </dgm:t>
    </dgm:pt>
    <dgm:pt modelId="{53C4BEA2-2892-40CC-B348-821B9A8CBB09}" type="parTrans" cxnId="{8B54268D-B64B-44AE-B6C6-8E513FCD1101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277F204-D5FD-497D-9786-2229A4107D22}" type="sibTrans" cxnId="{8B54268D-B64B-44AE-B6C6-8E513FCD1101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4D61E2B-C992-4151-86B1-872FB7464A42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Научно-внедренческая площадка (проведение социологических исследований, в т. ч. с целью выявления потребности детей-инвалидов в реабилитационных или абилитационных мероприятиях)</a:t>
          </a:r>
          <a:endParaRPr lang="ru-RU" dirty="0">
            <a:solidFill>
              <a:srgbClr val="553138"/>
            </a:solidFill>
          </a:endParaRPr>
        </a:p>
      </dgm:t>
    </dgm:pt>
    <dgm:pt modelId="{0EBE1158-D1E6-40AF-B913-98824CE573EE}" type="parTrans" cxnId="{CCC381B8-4FC8-4DEC-BC6E-D30C8D93A137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C94A4EC3-D69B-4BA9-BCB3-D46581912687}" type="sibTrans" cxnId="{CCC381B8-4FC8-4DEC-BC6E-D30C8D93A137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CFC8AD3A-D466-465F-B9A7-5200060ECB53}">
      <dgm:prSet phldrT="[Текст]"/>
      <dgm:spPr/>
      <dgm:t>
        <a:bodyPr/>
        <a:lstStyle/>
        <a:p>
          <a:r>
            <a:rPr lang="ru-RU" dirty="0">
              <a:solidFill>
                <a:srgbClr val="553138"/>
              </a:solidFill>
            </a:rPr>
            <a:t>Создание условий для формирования системы ранней помощи </a:t>
          </a:r>
        </a:p>
      </dgm:t>
    </dgm:pt>
    <dgm:pt modelId="{8E1A6A7B-3026-4E61-93D6-206314BC8CCD}" type="parTrans" cxnId="{88EFB720-3E64-43AB-A87E-C233ED76133E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76B375AE-98C7-4BE6-9D7E-1D1EEED6B154}" type="sibTrans" cxnId="{88EFB720-3E64-43AB-A87E-C233ED76133E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E20D0396-375A-4C60-8F7A-C1A5C686F0B1}">
      <dgm:prSet phldrT="[Текст]" custT="1"/>
      <dgm:spPr/>
      <dgm:t>
        <a:bodyPr/>
        <a:lstStyle/>
        <a:p>
          <a:r>
            <a:rPr lang="ru-RU" sz="1200">
              <a:solidFill>
                <a:srgbClr val="553138"/>
              </a:solidFill>
            </a:rPr>
            <a:t>Межведомственное взаимодействие между:</a:t>
          </a:r>
        </a:p>
        <a:p>
          <a:r>
            <a:rPr lang="ru-RU" sz="1200">
              <a:solidFill>
                <a:srgbClr val="553138"/>
              </a:solidFill>
            </a:rPr>
            <a:t>- министерством социальной политики Красноярского края</a:t>
          </a:r>
        </a:p>
        <a:p>
          <a:r>
            <a:rPr lang="ru-RU" sz="1200">
              <a:solidFill>
                <a:srgbClr val="553138"/>
              </a:solidFill>
            </a:rPr>
            <a:t>- министерством здравоохранения Красноярского края</a:t>
          </a:r>
        </a:p>
        <a:p>
          <a:r>
            <a:rPr lang="ru-RU" sz="1200">
              <a:solidFill>
                <a:srgbClr val="553138"/>
              </a:solidFill>
            </a:rPr>
            <a:t>- министерством образования Красноярского края</a:t>
          </a:r>
        </a:p>
        <a:p>
          <a:endParaRPr lang="ru-RU" sz="1200" dirty="0">
            <a:solidFill>
              <a:srgbClr val="553138"/>
            </a:solidFill>
          </a:endParaRPr>
        </a:p>
      </dgm:t>
    </dgm:pt>
    <dgm:pt modelId="{F8F1D07C-454F-412C-9463-ECD06D03C4F7}" type="sibTrans" cxnId="{96E3AE8A-1E0D-4AB1-B7E6-8CA6F9088861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350AB73-04E7-408B-B9A3-34CAE0B2ACA4}" type="parTrans" cxnId="{96E3AE8A-1E0D-4AB1-B7E6-8CA6F9088861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C1C1DE2-6DE8-423B-BE92-FACA97B79529}">
      <dgm:prSet phldrT="[Текст]" custT="1"/>
      <dgm:spPr/>
      <dgm:t>
        <a:bodyPr/>
        <a:lstStyle/>
        <a:p>
          <a:r>
            <a:rPr lang="ru-RU" sz="1200">
              <a:solidFill>
                <a:srgbClr val="553138"/>
              </a:solidFill>
            </a:rPr>
            <a:t>Заключение соглашения о взаимодействии между Министерством социальной политики Красноярского края и РОО «Красноярский центр лечебной педагогики»</a:t>
          </a:r>
          <a:endParaRPr lang="ru-RU" sz="1200" dirty="0">
            <a:solidFill>
              <a:srgbClr val="553138"/>
            </a:solidFill>
          </a:endParaRPr>
        </a:p>
      </dgm:t>
    </dgm:pt>
    <dgm:pt modelId="{CC96B278-6A40-458B-A25E-D6BAAEB764F6}" type="parTrans" cxnId="{C411AD96-3792-4948-A10A-318BF4B606F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A4C3BBDB-8A05-4882-B869-84C95E61805B}" type="sibTrans" cxnId="{C411AD96-3792-4948-A10A-318BF4B606F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0CE4B08E-D9E8-4430-8693-36A5F888B117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Подготовка и сопровождение команд специалистов, оказывающих услуги ранней помощи в учреждениях (стажировочные площадки, курсы повышений квалификации, семинары, вебинары, выездные супервизии и др.)</a:t>
          </a:r>
          <a:endParaRPr lang="ru-RU" dirty="0">
            <a:solidFill>
              <a:srgbClr val="553138"/>
            </a:solidFill>
          </a:endParaRPr>
        </a:p>
      </dgm:t>
    </dgm:pt>
    <dgm:pt modelId="{FF8D12ED-5434-4EF1-970D-8C0C3327D4B1}" type="parTrans" cxnId="{16044679-4E14-4F0D-9D21-05FD41239FD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5798492B-DE53-44DC-ADFE-9C08EED7527A}" type="sibTrans" cxnId="{16044679-4E14-4F0D-9D21-05FD41239FD6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5E263FD1-4D45-4B79-AAB5-23AB39C0AEDE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Организационно-методическая и информационная поддержка практики (издание и тиражирование методических пособий, информационных буклетов и плакатов и др.)</a:t>
          </a:r>
          <a:endParaRPr lang="ru-RU" dirty="0">
            <a:solidFill>
              <a:srgbClr val="553138"/>
            </a:solidFill>
          </a:endParaRPr>
        </a:p>
      </dgm:t>
    </dgm:pt>
    <dgm:pt modelId="{5FEBAD1A-0D7E-407D-A90A-333FEF5745D4}" type="parTrans" cxnId="{F3574AEB-057A-4816-B5EE-8F01891B4834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374B0E7-6B05-42F8-8F72-4CCF04A5EE0A}" type="sibTrans" cxnId="{F3574AEB-057A-4816-B5EE-8F01891B4834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251F1258-348B-4933-BFD8-36DA4628D6D7}">
      <dgm:prSet/>
      <dgm:spPr/>
      <dgm:t>
        <a:bodyPr/>
        <a:lstStyle/>
        <a:p>
          <a:r>
            <a:rPr lang="ru-RU">
              <a:solidFill>
                <a:srgbClr val="553138"/>
              </a:solidFill>
            </a:rPr>
            <a:t>Разработка нормативной правовой базы, регламентирующей предоставление услуг ранней помощи</a:t>
          </a:r>
          <a:endParaRPr lang="ru-RU" dirty="0">
            <a:solidFill>
              <a:srgbClr val="553138"/>
            </a:solidFill>
          </a:endParaRPr>
        </a:p>
      </dgm:t>
    </dgm:pt>
    <dgm:pt modelId="{2DADA5DD-221E-4366-8EAC-5600898E045B}" type="parTrans" cxnId="{6688F6B3-E583-4210-B572-1A56B24CE40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870EC763-E8B0-45D4-ADFF-5A3C0FA81CE6}" type="sibTrans" cxnId="{6688F6B3-E583-4210-B572-1A56B24CE40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6936B98F-AE30-4A72-9084-8E67977DB5FA}" type="pres">
      <dgm:prSet presAssocID="{85C8E6F2-D946-432B-B77D-EDA5C659A94A}" presName="theList" presStyleCnt="0">
        <dgm:presLayoutVars>
          <dgm:dir/>
          <dgm:animLvl val="lvl"/>
          <dgm:resizeHandles val="exact"/>
        </dgm:presLayoutVars>
      </dgm:prSet>
      <dgm:spPr/>
    </dgm:pt>
    <dgm:pt modelId="{34FE7DC6-6CA2-45CF-A9D7-540539A9C86A}" type="pres">
      <dgm:prSet presAssocID="{29CEB1CB-52C1-4291-A6D7-211F2F05DAF4}" presName="compNode" presStyleCnt="0"/>
      <dgm:spPr/>
    </dgm:pt>
    <dgm:pt modelId="{8D4D3237-05E8-40E2-A977-3C79873166D0}" type="pres">
      <dgm:prSet presAssocID="{29CEB1CB-52C1-4291-A6D7-211F2F05DAF4}" presName="aNode" presStyleLbl="bgShp" presStyleIdx="0" presStyleCnt="3"/>
      <dgm:spPr/>
    </dgm:pt>
    <dgm:pt modelId="{754125A7-BF59-4164-8511-19BF321B7EC0}" type="pres">
      <dgm:prSet presAssocID="{29CEB1CB-52C1-4291-A6D7-211F2F05DAF4}" presName="textNode" presStyleLbl="bgShp" presStyleIdx="0" presStyleCnt="3"/>
      <dgm:spPr/>
    </dgm:pt>
    <dgm:pt modelId="{A3A6CFC6-C735-4AF2-8FEF-3ACA892BF364}" type="pres">
      <dgm:prSet presAssocID="{29CEB1CB-52C1-4291-A6D7-211F2F05DAF4}" presName="compChildNode" presStyleCnt="0"/>
      <dgm:spPr/>
    </dgm:pt>
    <dgm:pt modelId="{68EC5B8A-40A3-4810-A194-5CA6EECCD2A9}" type="pres">
      <dgm:prSet presAssocID="{29CEB1CB-52C1-4291-A6D7-211F2F05DAF4}" presName="theInnerList" presStyleCnt="0"/>
      <dgm:spPr/>
    </dgm:pt>
    <dgm:pt modelId="{9DC0C682-BBF0-4B8A-92DD-438C247413FC}" type="pres">
      <dgm:prSet presAssocID="{E20D0396-375A-4C60-8F7A-C1A5C686F0B1}" presName="childNode" presStyleLbl="node1" presStyleIdx="0" presStyleCnt="7" custScaleY="172942">
        <dgm:presLayoutVars>
          <dgm:bulletEnabled val="1"/>
        </dgm:presLayoutVars>
      </dgm:prSet>
      <dgm:spPr/>
    </dgm:pt>
    <dgm:pt modelId="{95423BF0-B862-465D-873B-CB9A578B4888}" type="pres">
      <dgm:prSet presAssocID="{E20D0396-375A-4C60-8F7A-C1A5C686F0B1}" presName="aSpace2" presStyleCnt="0"/>
      <dgm:spPr/>
    </dgm:pt>
    <dgm:pt modelId="{E1DBEA3D-E99E-4AA3-8932-A950AC9C4C4A}" type="pres">
      <dgm:prSet presAssocID="{DC1C1DE2-6DE8-423B-BE92-FACA97B79529}" presName="childNode" presStyleLbl="node1" presStyleIdx="1" presStyleCnt="7">
        <dgm:presLayoutVars>
          <dgm:bulletEnabled val="1"/>
        </dgm:presLayoutVars>
      </dgm:prSet>
      <dgm:spPr/>
    </dgm:pt>
    <dgm:pt modelId="{F7C0030D-697D-4FD0-A454-8AE3BA4DB9DF}" type="pres">
      <dgm:prSet presAssocID="{29CEB1CB-52C1-4291-A6D7-211F2F05DAF4}" presName="aSpace" presStyleCnt="0"/>
      <dgm:spPr/>
    </dgm:pt>
    <dgm:pt modelId="{2DAACE97-DA95-47DD-BD97-3A75760BFAC8}" type="pres">
      <dgm:prSet presAssocID="{CFC8AD3A-D466-465F-B9A7-5200060ECB53}" presName="compNode" presStyleCnt="0"/>
      <dgm:spPr/>
    </dgm:pt>
    <dgm:pt modelId="{71776AF3-3FF8-4745-81FD-E9F1F3CF6546}" type="pres">
      <dgm:prSet presAssocID="{CFC8AD3A-D466-465F-B9A7-5200060ECB53}" presName="aNode" presStyleLbl="bgShp" presStyleIdx="1" presStyleCnt="3"/>
      <dgm:spPr/>
    </dgm:pt>
    <dgm:pt modelId="{344A317B-F673-4254-8854-F733B99C6F0F}" type="pres">
      <dgm:prSet presAssocID="{CFC8AD3A-D466-465F-B9A7-5200060ECB53}" presName="textNode" presStyleLbl="bgShp" presStyleIdx="1" presStyleCnt="3"/>
      <dgm:spPr/>
    </dgm:pt>
    <dgm:pt modelId="{5EDC2312-8335-4FE6-9408-E1144587C030}" type="pres">
      <dgm:prSet presAssocID="{CFC8AD3A-D466-465F-B9A7-5200060ECB53}" presName="compChildNode" presStyleCnt="0"/>
      <dgm:spPr/>
    </dgm:pt>
    <dgm:pt modelId="{F5BFFE6A-61E5-4561-A09E-8BB3B7E5F9F1}" type="pres">
      <dgm:prSet presAssocID="{CFC8AD3A-D466-465F-B9A7-5200060ECB53}" presName="theInnerList" presStyleCnt="0"/>
      <dgm:spPr/>
    </dgm:pt>
    <dgm:pt modelId="{635568AB-3BB0-45C3-8CB9-90545028E044}" type="pres">
      <dgm:prSet presAssocID="{251F1258-348B-4933-BFD8-36DA4628D6D7}" presName="childNode" presStyleLbl="node1" presStyleIdx="2" presStyleCnt="7">
        <dgm:presLayoutVars>
          <dgm:bulletEnabled val="1"/>
        </dgm:presLayoutVars>
      </dgm:prSet>
      <dgm:spPr/>
    </dgm:pt>
    <dgm:pt modelId="{08F0AD3A-BFF6-40A3-A9E3-06D2DB6B7615}" type="pres">
      <dgm:prSet presAssocID="{251F1258-348B-4933-BFD8-36DA4628D6D7}" presName="aSpace2" presStyleCnt="0"/>
      <dgm:spPr/>
    </dgm:pt>
    <dgm:pt modelId="{19C04B06-B754-4298-B265-C2A73E8947F5}" type="pres">
      <dgm:prSet presAssocID="{A7821823-E89B-40A9-8DBD-77302F184575}" presName="childNode" presStyleLbl="node1" presStyleIdx="3" presStyleCnt="7">
        <dgm:presLayoutVars>
          <dgm:bulletEnabled val="1"/>
        </dgm:presLayoutVars>
      </dgm:prSet>
      <dgm:spPr/>
    </dgm:pt>
    <dgm:pt modelId="{11A82E89-B0A7-4C80-93A5-AA5BB890E455}" type="pres">
      <dgm:prSet presAssocID="{A7821823-E89B-40A9-8DBD-77302F184575}" presName="aSpace2" presStyleCnt="0"/>
      <dgm:spPr/>
    </dgm:pt>
    <dgm:pt modelId="{AD1B1F8E-4A1F-4177-9BDF-2A4B33981FB5}" type="pres">
      <dgm:prSet presAssocID="{0CE4B08E-D9E8-4430-8693-36A5F888B117}" presName="childNode" presStyleLbl="node1" presStyleIdx="4" presStyleCnt="7">
        <dgm:presLayoutVars>
          <dgm:bulletEnabled val="1"/>
        </dgm:presLayoutVars>
      </dgm:prSet>
      <dgm:spPr/>
    </dgm:pt>
    <dgm:pt modelId="{26668361-8ABC-4646-87CE-BAB774A4784E}" type="pres">
      <dgm:prSet presAssocID="{CFC8AD3A-D466-465F-B9A7-5200060ECB53}" presName="aSpace" presStyleCnt="0"/>
      <dgm:spPr/>
    </dgm:pt>
    <dgm:pt modelId="{9D6BD2AE-5EA4-4751-ADB5-213C94BC13AE}" type="pres">
      <dgm:prSet presAssocID="{B54B4B01-E722-4AEF-9F26-ED27FF5B91A7}" presName="compNode" presStyleCnt="0"/>
      <dgm:spPr/>
    </dgm:pt>
    <dgm:pt modelId="{CBF1D83E-1EB7-49DE-B783-16A6BCC8C4D5}" type="pres">
      <dgm:prSet presAssocID="{B54B4B01-E722-4AEF-9F26-ED27FF5B91A7}" presName="aNode" presStyleLbl="bgShp" presStyleIdx="2" presStyleCnt="3"/>
      <dgm:spPr/>
    </dgm:pt>
    <dgm:pt modelId="{B549571D-B734-4A6E-8D30-BDE6EA3CC8BF}" type="pres">
      <dgm:prSet presAssocID="{B54B4B01-E722-4AEF-9F26-ED27FF5B91A7}" presName="textNode" presStyleLbl="bgShp" presStyleIdx="2" presStyleCnt="3"/>
      <dgm:spPr/>
    </dgm:pt>
    <dgm:pt modelId="{D04DA7CB-35BE-4E47-B8E2-7C99CA5EF6A8}" type="pres">
      <dgm:prSet presAssocID="{B54B4B01-E722-4AEF-9F26-ED27FF5B91A7}" presName="compChildNode" presStyleCnt="0"/>
      <dgm:spPr/>
    </dgm:pt>
    <dgm:pt modelId="{C8F8DB90-267D-49F4-BC1D-61B584F2A1FB}" type="pres">
      <dgm:prSet presAssocID="{B54B4B01-E722-4AEF-9F26-ED27FF5B91A7}" presName="theInnerList" presStyleCnt="0"/>
      <dgm:spPr/>
    </dgm:pt>
    <dgm:pt modelId="{446FC52F-BDD5-42D9-B3DD-859E7858EE43}" type="pres">
      <dgm:prSet presAssocID="{B4D61E2B-C992-4151-86B1-872FB7464A42}" presName="childNode" presStyleLbl="node1" presStyleIdx="5" presStyleCnt="7">
        <dgm:presLayoutVars>
          <dgm:bulletEnabled val="1"/>
        </dgm:presLayoutVars>
      </dgm:prSet>
      <dgm:spPr/>
    </dgm:pt>
    <dgm:pt modelId="{22078EDC-1743-4790-AC6C-921D9D897AAB}" type="pres">
      <dgm:prSet presAssocID="{B4D61E2B-C992-4151-86B1-872FB7464A42}" presName="aSpace2" presStyleCnt="0"/>
      <dgm:spPr/>
    </dgm:pt>
    <dgm:pt modelId="{B6F740F3-462D-40FF-A831-852B8E58071A}" type="pres">
      <dgm:prSet presAssocID="{5E263FD1-4D45-4B79-AAB5-23AB39C0AEDE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88EFB720-3E64-43AB-A87E-C233ED76133E}" srcId="{85C8E6F2-D946-432B-B77D-EDA5C659A94A}" destId="{CFC8AD3A-D466-465F-B9A7-5200060ECB53}" srcOrd="1" destOrd="0" parTransId="{8E1A6A7B-3026-4E61-93D6-206314BC8CCD}" sibTransId="{76B375AE-98C7-4BE6-9D7E-1D1EEED6B154}"/>
    <dgm:cxn modelId="{82B5BA31-A82E-4292-B32D-27AC3A783236}" type="presOf" srcId="{29CEB1CB-52C1-4291-A6D7-211F2F05DAF4}" destId="{754125A7-BF59-4164-8511-19BF321B7EC0}" srcOrd="1" destOrd="0" presId="urn:microsoft.com/office/officeart/2005/8/layout/lProcess2"/>
    <dgm:cxn modelId="{D740FE3B-A63E-4DF5-813D-D863F91B62B4}" type="presOf" srcId="{CFC8AD3A-D466-465F-B9A7-5200060ECB53}" destId="{71776AF3-3FF8-4745-81FD-E9F1F3CF6546}" srcOrd="0" destOrd="0" presId="urn:microsoft.com/office/officeart/2005/8/layout/lProcess2"/>
    <dgm:cxn modelId="{3C4DAB60-FD05-4B8B-96A3-52CC9B5F42B2}" type="presOf" srcId="{29CEB1CB-52C1-4291-A6D7-211F2F05DAF4}" destId="{8D4D3237-05E8-40E2-A977-3C79873166D0}" srcOrd="0" destOrd="0" presId="urn:microsoft.com/office/officeart/2005/8/layout/lProcess2"/>
    <dgm:cxn modelId="{2B6EDE63-23EA-49A6-A61A-8EF4DA948607}" type="presOf" srcId="{5E263FD1-4D45-4B79-AAB5-23AB39C0AEDE}" destId="{B6F740F3-462D-40FF-A831-852B8E58071A}" srcOrd="0" destOrd="0" presId="urn:microsoft.com/office/officeart/2005/8/layout/lProcess2"/>
    <dgm:cxn modelId="{4E19D148-0B03-4736-A5BA-8AAAB8BB10F4}" srcId="{CFC8AD3A-D466-465F-B9A7-5200060ECB53}" destId="{A7821823-E89B-40A9-8DBD-77302F184575}" srcOrd="1" destOrd="0" parTransId="{FAE4A0B4-CA08-4BF0-BD2A-9B2AC387F1AA}" sibTransId="{6042388D-C15D-40A1-9FE7-967DF2241E94}"/>
    <dgm:cxn modelId="{532E446E-33A0-4833-8833-B1E332E06509}" type="presOf" srcId="{0CE4B08E-D9E8-4430-8693-36A5F888B117}" destId="{AD1B1F8E-4A1F-4177-9BDF-2A4B33981FB5}" srcOrd="0" destOrd="0" presId="urn:microsoft.com/office/officeart/2005/8/layout/lProcess2"/>
    <dgm:cxn modelId="{16044679-4E14-4F0D-9D21-05FD41239FD6}" srcId="{CFC8AD3A-D466-465F-B9A7-5200060ECB53}" destId="{0CE4B08E-D9E8-4430-8693-36A5F888B117}" srcOrd="2" destOrd="0" parTransId="{FF8D12ED-5434-4EF1-970D-8C0C3327D4B1}" sibTransId="{5798492B-DE53-44DC-ADFE-9C08EED7527A}"/>
    <dgm:cxn modelId="{E314A479-47C3-4ED2-8BD2-6DAEB2188320}" type="presOf" srcId="{E20D0396-375A-4C60-8F7A-C1A5C686F0B1}" destId="{9DC0C682-BBF0-4B8A-92DD-438C247413FC}" srcOrd="0" destOrd="0" presId="urn:microsoft.com/office/officeart/2005/8/layout/lProcess2"/>
    <dgm:cxn modelId="{F42D2C5A-2F43-4FB7-BDD9-5DC5AE6BD93D}" type="presOf" srcId="{CFC8AD3A-D466-465F-B9A7-5200060ECB53}" destId="{344A317B-F673-4254-8854-F733B99C6F0F}" srcOrd="1" destOrd="0" presId="urn:microsoft.com/office/officeart/2005/8/layout/lProcess2"/>
    <dgm:cxn modelId="{96E3AE8A-1E0D-4AB1-B7E6-8CA6F9088861}" srcId="{29CEB1CB-52C1-4291-A6D7-211F2F05DAF4}" destId="{E20D0396-375A-4C60-8F7A-C1A5C686F0B1}" srcOrd="0" destOrd="0" parTransId="{B350AB73-04E7-408B-B9A3-34CAE0B2ACA4}" sibTransId="{F8F1D07C-454F-412C-9463-ECD06D03C4F7}"/>
    <dgm:cxn modelId="{367B6C8C-1F05-4E60-9722-A9EA06D86BE6}" type="presOf" srcId="{B54B4B01-E722-4AEF-9F26-ED27FF5B91A7}" destId="{B549571D-B734-4A6E-8D30-BDE6EA3CC8BF}" srcOrd="1" destOrd="0" presId="urn:microsoft.com/office/officeart/2005/8/layout/lProcess2"/>
    <dgm:cxn modelId="{8B54268D-B64B-44AE-B6C6-8E513FCD1101}" srcId="{85C8E6F2-D946-432B-B77D-EDA5C659A94A}" destId="{B54B4B01-E722-4AEF-9F26-ED27FF5B91A7}" srcOrd="2" destOrd="0" parTransId="{53C4BEA2-2892-40CC-B348-821B9A8CBB09}" sibTransId="{D277F204-D5FD-497D-9786-2229A4107D22}"/>
    <dgm:cxn modelId="{4D377495-0CD3-4A25-973A-5679879ECAD7}" type="presOf" srcId="{B54B4B01-E722-4AEF-9F26-ED27FF5B91A7}" destId="{CBF1D83E-1EB7-49DE-B783-16A6BCC8C4D5}" srcOrd="0" destOrd="0" presId="urn:microsoft.com/office/officeart/2005/8/layout/lProcess2"/>
    <dgm:cxn modelId="{C411AD96-3792-4948-A10A-318BF4B606F6}" srcId="{29CEB1CB-52C1-4291-A6D7-211F2F05DAF4}" destId="{DC1C1DE2-6DE8-423B-BE92-FACA97B79529}" srcOrd="1" destOrd="0" parTransId="{CC96B278-6A40-458B-A25E-D6BAAEB764F6}" sibTransId="{A4C3BBDB-8A05-4882-B869-84C95E61805B}"/>
    <dgm:cxn modelId="{CBD704A8-1AF3-4FA0-8B5E-C1D957A7B80D}" type="presOf" srcId="{B4D61E2B-C992-4151-86B1-872FB7464A42}" destId="{446FC52F-BDD5-42D9-B3DD-859E7858EE43}" srcOrd="0" destOrd="0" presId="urn:microsoft.com/office/officeart/2005/8/layout/lProcess2"/>
    <dgm:cxn modelId="{6688F6B3-E583-4210-B572-1A56B24CE403}" srcId="{CFC8AD3A-D466-465F-B9A7-5200060ECB53}" destId="{251F1258-348B-4933-BFD8-36DA4628D6D7}" srcOrd="0" destOrd="0" parTransId="{2DADA5DD-221E-4366-8EAC-5600898E045B}" sibTransId="{870EC763-E8B0-45D4-ADFF-5A3C0FA81CE6}"/>
    <dgm:cxn modelId="{443672B6-2174-4DAA-8AAE-157AB57DF4A2}" type="presOf" srcId="{85C8E6F2-D946-432B-B77D-EDA5C659A94A}" destId="{6936B98F-AE30-4A72-9084-8E67977DB5FA}" srcOrd="0" destOrd="0" presId="urn:microsoft.com/office/officeart/2005/8/layout/lProcess2"/>
    <dgm:cxn modelId="{CCC381B8-4FC8-4DEC-BC6E-D30C8D93A137}" srcId="{B54B4B01-E722-4AEF-9F26-ED27FF5B91A7}" destId="{B4D61E2B-C992-4151-86B1-872FB7464A42}" srcOrd="0" destOrd="0" parTransId="{0EBE1158-D1E6-40AF-B913-98824CE573EE}" sibTransId="{C94A4EC3-D69B-4BA9-BCB3-D46581912687}"/>
    <dgm:cxn modelId="{6D73DFD8-5513-40E1-B073-3677D542A089}" type="presOf" srcId="{A7821823-E89B-40A9-8DBD-77302F184575}" destId="{19C04B06-B754-4298-B265-C2A73E8947F5}" srcOrd="0" destOrd="0" presId="urn:microsoft.com/office/officeart/2005/8/layout/lProcess2"/>
    <dgm:cxn modelId="{8C13E1DD-4D61-49CD-84A8-F954D8BA4A6C}" type="presOf" srcId="{251F1258-348B-4933-BFD8-36DA4628D6D7}" destId="{635568AB-3BB0-45C3-8CB9-90545028E044}" srcOrd="0" destOrd="0" presId="urn:microsoft.com/office/officeart/2005/8/layout/lProcess2"/>
    <dgm:cxn modelId="{F3574AEB-057A-4816-B5EE-8F01891B4834}" srcId="{B54B4B01-E722-4AEF-9F26-ED27FF5B91A7}" destId="{5E263FD1-4D45-4B79-AAB5-23AB39C0AEDE}" srcOrd="1" destOrd="0" parTransId="{5FEBAD1A-0D7E-407D-A90A-333FEF5745D4}" sibTransId="{B374B0E7-6B05-42F8-8F72-4CCF04A5EE0A}"/>
    <dgm:cxn modelId="{47AA10F9-A40C-4733-8036-90AF1FB3A61E}" type="presOf" srcId="{DC1C1DE2-6DE8-423B-BE92-FACA97B79529}" destId="{E1DBEA3D-E99E-4AA3-8932-A950AC9C4C4A}" srcOrd="0" destOrd="0" presId="urn:microsoft.com/office/officeart/2005/8/layout/lProcess2"/>
    <dgm:cxn modelId="{A65957FC-D16B-42DC-B981-B509FF8AA316}" srcId="{85C8E6F2-D946-432B-B77D-EDA5C659A94A}" destId="{29CEB1CB-52C1-4291-A6D7-211F2F05DAF4}" srcOrd="0" destOrd="0" parTransId="{8E7B2B6C-E70C-40AC-B594-E93A91C10744}" sibTransId="{366E4548-7961-4F50-A002-1B4B6A0ECD0F}"/>
    <dgm:cxn modelId="{08E72611-5B9D-49FF-B3CC-308F2936F4A5}" type="presParOf" srcId="{6936B98F-AE30-4A72-9084-8E67977DB5FA}" destId="{34FE7DC6-6CA2-45CF-A9D7-540539A9C86A}" srcOrd="0" destOrd="0" presId="urn:microsoft.com/office/officeart/2005/8/layout/lProcess2"/>
    <dgm:cxn modelId="{4A7AB1EE-12AA-46E7-9E55-1D5AE3646943}" type="presParOf" srcId="{34FE7DC6-6CA2-45CF-A9D7-540539A9C86A}" destId="{8D4D3237-05E8-40E2-A977-3C79873166D0}" srcOrd="0" destOrd="0" presId="urn:microsoft.com/office/officeart/2005/8/layout/lProcess2"/>
    <dgm:cxn modelId="{9D71855E-5C72-48DA-BCF6-1D05209A5169}" type="presParOf" srcId="{34FE7DC6-6CA2-45CF-A9D7-540539A9C86A}" destId="{754125A7-BF59-4164-8511-19BF321B7EC0}" srcOrd="1" destOrd="0" presId="urn:microsoft.com/office/officeart/2005/8/layout/lProcess2"/>
    <dgm:cxn modelId="{1735305D-8724-4B47-9E22-46563D6DD25C}" type="presParOf" srcId="{34FE7DC6-6CA2-45CF-A9D7-540539A9C86A}" destId="{A3A6CFC6-C735-4AF2-8FEF-3ACA892BF364}" srcOrd="2" destOrd="0" presId="urn:microsoft.com/office/officeart/2005/8/layout/lProcess2"/>
    <dgm:cxn modelId="{CDE271FD-C4A6-49E1-8FAC-EFE09DEDE682}" type="presParOf" srcId="{A3A6CFC6-C735-4AF2-8FEF-3ACA892BF364}" destId="{68EC5B8A-40A3-4810-A194-5CA6EECCD2A9}" srcOrd="0" destOrd="0" presId="urn:microsoft.com/office/officeart/2005/8/layout/lProcess2"/>
    <dgm:cxn modelId="{8CF3B817-BCE9-4E10-A4F3-FC9932FD930B}" type="presParOf" srcId="{68EC5B8A-40A3-4810-A194-5CA6EECCD2A9}" destId="{9DC0C682-BBF0-4B8A-92DD-438C247413FC}" srcOrd="0" destOrd="0" presId="urn:microsoft.com/office/officeart/2005/8/layout/lProcess2"/>
    <dgm:cxn modelId="{CB24E9E9-96C6-4539-832B-F7CE3EFB8A6E}" type="presParOf" srcId="{68EC5B8A-40A3-4810-A194-5CA6EECCD2A9}" destId="{95423BF0-B862-465D-873B-CB9A578B4888}" srcOrd="1" destOrd="0" presId="urn:microsoft.com/office/officeart/2005/8/layout/lProcess2"/>
    <dgm:cxn modelId="{0D785785-3EF9-4CB4-BF52-8E709F4267C6}" type="presParOf" srcId="{68EC5B8A-40A3-4810-A194-5CA6EECCD2A9}" destId="{E1DBEA3D-E99E-4AA3-8932-A950AC9C4C4A}" srcOrd="2" destOrd="0" presId="urn:microsoft.com/office/officeart/2005/8/layout/lProcess2"/>
    <dgm:cxn modelId="{83BBE117-2622-46A3-9A9E-C81A814297B5}" type="presParOf" srcId="{6936B98F-AE30-4A72-9084-8E67977DB5FA}" destId="{F7C0030D-697D-4FD0-A454-8AE3BA4DB9DF}" srcOrd="1" destOrd="0" presId="urn:microsoft.com/office/officeart/2005/8/layout/lProcess2"/>
    <dgm:cxn modelId="{32D4BFB1-573F-4F8C-985B-89FB0AD39F23}" type="presParOf" srcId="{6936B98F-AE30-4A72-9084-8E67977DB5FA}" destId="{2DAACE97-DA95-47DD-BD97-3A75760BFAC8}" srcOrd="2" destOrd="0" presId="urn:microsoft.com/office/officeart/2005/8/layout/lProcess2"/>
    <dgm:cxn modelId="{AC017FA3-4F4B-4E6E-B652-75DBF41C0BAA}" type="presParOf" srcId="{2DAACE97-DA95-47DD-BD97-3A75760BFAC8}" destId="{71776AF3-3FF8-4745-81FD-E9F1F3CF6546}" srcOrd="0" destOrd="0" presId="urn:microsoft.com/office/officeart/2005/8/layout/lProcess2"/>
    <dgm:cxn modelId="{31CDAC46-6054-48D1-8E8E-9D13B4A810E5}" type="presParOf" srcId="{2DAACE97-DA95-47DD-BD97-3A75760BFAC8}" destId="{344A317B-F673-4254-8854-F733B99C6F0F}" srcOrd="1" destOrd="0" presId="urn:microsoft.com/office/officeart/2005/8/layout/lProcess2"/>
    <dgm:cxn modelId="{F2221EAD-F5DE-4139-A951-830C169A654F}" type="presParOf" srcId="{2DAACE97-DA95-47DD-BD97-3A75760BFAC8}" destId="{5EDC2312-8335-4FE6-9408-E1144587C030}" srcOrd="2" destOrd="0" presId="urn:microsoft.com/office/officeart/2005/8/layout/lProcess2"/>
    <dgm:cxn modelId="{E64E57D3-A1F7-41AB-8D8F-B7478BF05E8C}" type="presParOf" srcId="{5EDC2312-8335-4FE6-9408-E1144587C030}" destId="{F5BFFE6A-61E5-4561-A09E-8BB3B7E5F9F1}" srcOrd="0" destOrd="0" presId="urn:microsoft.com/office/officeart/2005/8/layout/lProcess2"/>
    <dgm:cxn modelId="{A5C649D9-A90C-4A26-B876-34CBD51EE85B}" type="presParOf" srcId="{F5BFFE6A-61E5-4561-A09E-8BB3B7E5F9F1}" destId="{635568AB-3BB0-45C3-8CB9-90545028E044}" srcOrd="0" destOrd="0" presId="urn:microsoft.com/office/officeart/2005/8/layout/lProcess2"/>
    <dgm:cxn modelId="{5830F7B1-D4B5-4A2F-B84D-0C89BDB4993E}" type="presParOf" srcId="{F5BFFE6A-61E5-4561-A09E-8BB3B7E5F9F1}" destId="{08F0AD3A-BFF6-40A3-A9E3-06D2DB6B7615}" srcOrd="1" destOrd="0" presId="urn:microsoft.com/office/officeart/2005/8/layout/lProcess2"/>
    <dgm:cxn modelId="{DB4092FB-BC20-45FE-AFEF-EBFFCB499F75}" type="presParOf" srcId="{F5BFFE6A-61E5-4561-A09E-8BB3B7E5F9F1}" destId="{19C04B06-B754-4298-B265-C2A73E8947F5}" srcOrd="2" destOrd="0" presId="urn:microsoft.com/office/officeart/2005/8/layout/lProcess2"/>
    <dgm:cxn modelId="{4ACA8B4F-F1F2-4136-9CC2-2A94909FE220}" type="presParOf" srcId="{F5BFFE6A-61E5-4561-A09E-8BB3B7E5F9F1}" destId="{11A82E89-B0A7-4C80-93A5-AA5BB890E455}" srcOrd="3" destOrd="0" presId="urn:microsoft.com/office/officeart/2005/8/layout/lProcess2"/>
    <dgm:cxn modelId="{1AA33771-4A5B-4FCD-9D74-462C36E883FF}" type="presParOf" srcId="{F5BFFE6A-61E5-4561-A09E-8BB3B7E5F9F1}" destId="{AD1B1F8E-4A1F-4177-9BDF-2A4B33981FB5}" srcOrd="4" destOrd="0" presId="urn:microsoft.com/office/officeart/2005/8/layout/lProcess2"/>
    <dgm:cxn modelId="{B0C6C6E1-B26A-42CB-A6DB-7B1B34D47FDF}" type="presParOf" srcId="{6936B98F-AE30-4A72-9084-8E67977DB5FA}" destId="{26668361-8ABC-4646-87CE-BAB774A4784E}" srcOrd="3" destOrd="0" presId="urn:microsoft.com/office/officeart/2005/8/layout/lProcess2"/>
    <dgm:cxn modelId="{5E3CC7E1-4431-4522-81D8-CEEE265E2710}" type="presParOf" srcId="{6936B98F-AE30-4A72-9084-8E67977DB5FA}" destId="{9D6BD2AE-5EA4-4751-ADB5-213C94BC13AE}" srcOrd="4" destOrd="0" presId="urn:microsoft.com/office/officeart/2005/8/layout/lProcess2"/>
    <dgm:cxn modelId="{FDCAA05B-D5CE-4B8A-AF50-F61E59045A31}" type="presParOf" srcId="{9D6BD2AE-5EA4-4751-ADB5-213C94BC13AE}" destId="{CBF1D83E-1EB7-49DE-B783-16A6BCC8C4D5}" srcOrd="0" destOrd="0" presId="urn:microsoft.com/office/officeart/2005/8/layout/lProcess2"/>
    <dgm:cxn modelId="{9267D1CE-761E-43F4-93A8-EB6E06083B84}" type="presParOf" srcId="{9D6BD2AE-5EA4-4751-ADB5-213C94BC13AE}" destId="{B549571D-B734-4A6E-8D30-BDE6EA3CC8BF}" srcOrd="1" destOrd="0" presId="urn:microsoft.com/office/officeart/2005/8/layout/lProcess2"/>
    <dgm:cxn modelId="{F757FA16-618E-4E20-AA5D-85A225189096}" type="presParOf" srcId="{9D6BD2AE-5EA4-4751-ADB5-213C94BC13AE}" destId="{D04DA7CB-35BE-4E47-B8E2-7C99CA5EF6A8}" srcOrd="2" destOrd="0" presId="urn:microsoft.com/office/officeart/2005/8/layout/lProcess2"/>
    <dgm:cxn modelId="{466187AE-9044-419B-AA0F-96D8B121B314}" type="presParOf" srcId="{D04DA7CB-35BE-4E47-B8E2-7C99CA5EF6A8}" destId="{C8F8DB90-267D-49F4-BC1D-61B584F2A1FB}" srcOrd="0" destOrd="0" presId="urn:microsoft.com/office/officeart/2005/8/layout/lProcess2"/>
    <dgm:cxn modelId="{50CFA9F1-2A04-4EAA-BEFC-247EF871A131}" type="presParOf" srcId="{C8F8DB90-267D-49F4-BC1D-61B584F2A1FB}" destId="{446FC52F-BDD5-42D9-B3DD-859E7858EE43}" srcOrd="0" destOrd="0" presId="urn:microsoft.com/office/officeart/2005/8/layout/lProcess2"/>
    <dgm:cxn modelId="{D93CA731-43CE-4E15-B62E-EC06C832E208}" type="presParOf" srcId="{C8F8DB90-267D-49F4-BC1D-61B584F2A1FB}" destId="{22078EDC-1743-4790-AC6C-921D9D897AAB}" srcOrd="1" destOrd="0" presId="urn:microsoft.com/office/officeart/2005/8/layout/lProcess2"/>
    <dgm:cxn modelId="{AA5CE3C5-75C7-48C6-8C82-3D1F6F65850B}" type="presParOf" srcId="{C8F8DB90-267D-49F4-BC1D-61B584F2A1FB}" destId="{B6F740F3-462D-40FF-A831-852B8E58071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22AFF7-DAC8-4273-A385-E051F91F527D}" type="doc">
      <dgm:prSet loTypeId="urn:microsoft.com/office/officeart/2005/8/layout/h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C0EB2D4-D036-4B7D-BB71-D2BF3EFA0B7A}">
      <dgm:prSet phldrT="[Текст]" custT="1"/>
      <dgm:spPr/>
      <dgm:t>
        <a:bodyPr/>
        <a:lstStyle/>
        <a:p>
          <a:r>
            <a:rPr lang="ru-RU" sz="3600" dirty="0">
              <a:solidFill>
                <a:srgbClr val="553138"/>
              </a:solidFill>
            </a:rPr>
            <a:t>Федеральный уровень</a:t>
          </a:r>
        </a:p>
      </dgm:t>
    </dgm:pt>
    <dgm:pt modelId="{8AF2C6C4-9C0A-4B37-8BE7-37C1A4B45A5C}" type="parTrans" cxnId="{8D26C76E-26F6-444E-A591-2DD2861BC519}">
      <dgm:prSet/>
      <dgm:spPr/>
      <dgm:t>
        <a:bodyPr/>
        <a:lstStyle/>
        <a:p>
          <a:endParaRPr lang="ru-RU"/>
        </a:p>
      </dgm:t>
    </dgm:pt>
    <dgm:pt modelId="{74B6A42F-9C5A-4F12-B25D-C3D652B36B9D}" type="sibTrans" cxnId="{8D26C76E-26F6-444E-A591-2DD2861BC519}">
      <dgm:prSet/>
      <dgm:spPr/>
      <dgm:t>
        <a:bodyPr/>
        <a:lstStyle/>
        <a:p>
          <a:endParaRPr lang="ru-RU"/>
        </a:p>
      </dgm:t>
    </dgm:pt>
    <dgm:pt modelId="{672180F7-60D4-4625-B2F8-B7069E07ACD5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Федеральный закон от 28.12.2013 № 442-ФЗ «Об основах социального обслуживания граждан в Российской Федерации»</a:t>
          </a:r>
          <a:endParaRPr lang="ru-RU" dirty="0">
            <a:solidFill>
              <a:srgbClr val="553138"/>
            </a:solidFill>
          </a:endParaRPr>
        </a:p>
      </dgm:t>
    </dgm:pt>
    <dgm:pt modelId="{960B7088-2BF7-48C7-8A40-785530F8B61B}" type="parTrans" cxnId="{BADEE7D3-2DCB-45DE-9266-3C925F74647B}">
      <dgm:prSet/>
      <dgm:spPr/>
      <dgm:t>
        <a:bodyPr/>
        <a:lstStyle/>
        <a:p>
          <a:endParaRPr lang="ru-RU"/>
        </a:p>
      </dgm:t>
    </dgm:pt>
    <dgm:pt modelId="{9A2F6253-63A6-47DC-9839-55E5D981297E}" type="sibTrans" cxnId="{BADEE7D3-2DCB-45DE-9266-3C925F74647B}">
      <dgm:prSet/>
      <dgm:spPr/>
      <dgm:t>
        <a:bodyPr/>
        <a:lstStyle/>
        <a:p>
          <a:endParaRPr lang="ru-RU"/>
        </a:p>
      </dgm:t>
    </dgm:pt>
    <dgm:pt modelId="{170E0F96-4C31-4B50-B3D6-789694065A43}">
      <dgm:prSet phldrT="[Текст]"/>
      <dgm:spPr/>
      <dgm:t>
        <a:bodyPr/>
        <a:lstStyle/>
        <a:p>
          <a:r>
            <a:rPr lang="ru-RU" dirty="0">
              <a:solidFill>
                <a:srgbClr val="553138"/>
              </a:solidFill>
            </a:rPr>
            <a:t>Распоряжение Правительства РФ от 31.08.2016 № 1839-р «Об утверждении Концепции развития ранней помощи в Российской Федерации на период до 2020 года»</a:t>
          </a:r>
        </a:p>
      </dgm:t>
    </dgm:pt>
    <dgm:pt modelId="{7AE22ED4-C16B-4B8B-814C-A00E2EB64E1C}" type="parTrans" cxnId="{A9C5DBDB-A25A-45EA-A594-EB4A2D0AFC4A}">
      <dgm:prSet/>
      <dgm:spPr/>
      <dgm:t>
        <a:bodyPr/>
        <a:lstStyle/>
        <a:p>
          <a:endParaRPr lang="ru-RU"/>
        </a:p>
      </dgm:t>
    </dgm:pt>
    <dgm:pt modelId="{972E0B2E-982D-4AA4-8BA2-3F8768E751EA}" type="sibTrans" cxnId="{A9C5DBDB-A25A-45EA-A594-EB4A2D0AFC4A}">
      <dgm:prSet/>
      <dgm:spPr/>
      <dgm:t>
        <a:bodyPr/>
        <a:lstStyle/>
        <a:p>
          <a:endParaRPr lang="ru-RU"/>
        </a:p>
      </dgm:t>
    </dgm:pt>
    <dgm:pt modelId="{85967440-3C0C-4082-BE45-BCF6B9153B74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Распоряжение Правительства РФ от 17.12.2016 № 2723-р «Об утверждении плана мероприятий по реализации Концепции развития ранней помощи в Российской Федерации на период до 2020 года»</a:t>
          </a:r>
          <a:endParaRPr lang="ru-RU" dirty="0">
            <a:solidFill>
              <a:srgbClr val="553138"/>
            </a:solidFill>
          </a:endParaRPr>
        </a:p>
      </dgm:t>
    </dgm:pt>
    <dgm:pt modelId="{06A7F1BF-683B-46EB-A64B-B57693CF7590}" type="parTrans" cxnId="{1F0052CA-9F95-464E-8E5E-C5C9533C9E5D}">
      <dgm:prSet/>
      <dgm:spPr/>
      <dgm:t>
        <a:bodyPr/>
        <a:lstStyle/>
        <a:p>
          <a:endParaRPr lang="ru-RU"/>
        </a:p>
      </dgm:t>
    </dgm:pt>
    <dgm:pt modelId="{5F8F835B-2272-482C-9F95-35CED0495AB9}" type="sibTrans" cxnId="{1F0052CA-9F95-464E-8E5E-C5C9533C9E5D}">
      <dgm:prSet/>
      <dgm:spPr/>
      <dgm:t>
        <a:bodyPr/>
        <a:lstStyle/>
        <a:p>
          <a:endParaRPr lang="ru-RU"/>
        </a:p>
      </dgm:t>
    </dgm:pt>
    <dgm:pt modelId="{26AD2954-2A54-4048-958F-8E648C05BC91}">
      <dgm:prSet phldrT="[Текст]" custT="1"/>
      <dgm:spPr/>
      <dgm:t>
        <a:bodyPr/>
        <a:lstStyle/>
        <a:p>
          <a:r>
            <a:rPr lang="ru-RU" sz="3600" dirty="0">
              <a:solidFill>
                <a:srgbClr val="553138"/>
              </a:solidFill>
            </a:rPr>
            <a:t>Региональный уровень</a:t>
          </a:r>
        </a:p>
      </dgm:t>
    </dgm:pt>
    <dgm:pt modelId="{7F64EEB7-2157-49C0-8388-B7F7616D187D}" type="parTrans" cxnId="{61B8BAF4-64A0-401F-9193-2CA913EF022F}">
      <dgm:prSet/>
      <dgm:spPr/>
      <dgm:t>
        <a:bodyPr/>
        <a:lstStyle/>
        <a:p>
          <a:endParaRPr lang="ru-RU"/>
        </a:p>
      </dgm:t>
    </dgm:pt>
    <dgm:pt modelId="{62FC91FA-0EE2-4ACA-8831-707104EBABCF}" type="sibTrans" cxnId="{61B8BAF4-64A0-401F-9193-2CA913EF022F}">
      <dgm:prSet/>
      <dgm:spPr/>
      <dgm:t>
        <a:bodyPr/>
        <a:lstStyle/>
        <a:p>
          <a:endParaRPr lang="ru-RU"/>
        </a:p>
      </dgm:t>
    </dgm:pt>
    <dgm:pt modelId="{33520EBC-6DBF-40D5-B1C3-836FAE122CA3}">
      <dgm:prSet phldrT="[Текст]"/>
      <dgm:spPr/>
      <dgm:t>
        <a:bodyPr/>
        <a:lstStyle/>
        <a:p>
          <a:r>
            <a:rPr lang="ru-RU" dirty="0">
              <a:solidFill>
                <a:srgbClr val="553138"/>
              </a:solidFill>
            </a:rPr>
            <a:t>Распоряжение Губернатора Красноярского края от 02.05.2017 № 223-рг  «Об утверждении плана мероприятий по реализации на территории Красноярского края Концепции развития ранней помощи в РФ на период до 2020 года»</a:t>
          </a:r>
        </a:p>
      </dgm:t>
    </dgm:pt>
    <dgm:pt modelId="{89029101-F63A-4C49-8650-A7C4E38733F0}" type="parTrans" cxnId="{6F24B7A5-784B-417D-8F7F-20FE70305DF1}">
      <dgm:prSet/>
      <dgm:spPr/>
      <dgm:t>
        <a:bodyPr/>
        <a:lstStyle/>
        <a:p>
          <a:endParaRPr lang="ru-RU"/>
        </a:p>
      </dgm:t>
    </dgm:pt>
    <dgm:pt modelId="{642C6E81-95DB-43C4-8B7F-7F4F9B316EF9}" type="sibTrans" cxnId="{6F24B7A5-784B-417D-8F7F-20FE70305DF1}">
      <dgm:prSet/>
      <dgm:spPr/>
      <dgm:t>
        <a:bodyPr/>
        <a:lstStyle/>
        <a:p>
          <a:endParaRPr lang="ru-RU"/>
        </a:p>
      </dgm:t>
    </dgm:pt>
    <dgm:pt modelId="{1BE2DCA1-CB63-461E-BFCD-75C656FCA3E9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Постановление Правительства Красноярского края от 30.09.2013 N 507-п «Об утверждении государственной программы Красноярского края «Развитие системы социальной поддержки граждан»</a:t>
          </a:r>
          <a:endParaRPr lang="ru-RU" dirty="0">
            <a:solidFill>
              <a:srgbClr val="553138"/>
            </a:solidFill>
          </a:endParaRPr>
        </a:p>
      </dgm:t>
    </dgm:pt>
    <dgm:pt modelId="{92628C3D-E498-4851-BEDD-DE0FC22BF6CC}" type="parTrans" cxnId="{A832E5A2-8390-4612-8FA3-E47D8FCA0C91}">
      <dgm:prSet/>
      <dgm:spPr/>
      <dgm:t>
        <a:bodyPr/>
        <a:lstStyle/>
        <a:p>
          <a:endParaRPr lang="ru-RU"/>
        </a:p>
      </dgm:t>
    </dgm:pt>
    <dgm:pt modelId="{C715BBA8-63E7-4DA9-8DBF-9A3E10C16DE4}" type="sibTrans" cxnId="{A832E5A2-8390-4612-8FA3-E47D8FCA0C91}">
      <dgm:prSet/>
      <dgm:spPr/>
      <dgm:t>
        <a:bodyPr/>
        <a:lstStyle/>
        <a:p>
          <a:endParaRPr lang="ru-RU"/>
        </a:p>
      </dgm:t>
    </dgm:pt>
    <dgm:pt modelId="{786A0047-F9E9-4E17-95CF-67BEA932EC06}">
      <dgm:prSet phldrT="[Текст]"/>
      <dgm:spPr/>
      <dgm:t>
        <a:bodyPr/>
        <a:lstStyle/>
        <a:p>
          <a:r>
            <a:rPr lang="ru-RU">
              <a:solidFill>
                <a:srgbClr val="553138"/>
              </a:solidFill>
            </a:rPr>
            <a:t>Приказ министерства социальной политики Красноярского края от 31.05.2017 № 296-ОД «Об организации работы научно-внедренческих площадок»</a:t>
          </a:r>
          <a:endParaRPr lang="ru-RU" dirty="0">
            <a:solidFill>
              <a:srgbClr val="553138"/>
            </a:solidFill>
          </a:endParaRPr>
        </a:p>
      </dgm:t>
    </dgm:pt>
    <dgm:pt modelId="{60311DC7-4F23-4031-ABA9-FB01185EA54B}" type="parTrans" cxnId="{1C0E3A70-487A-4C36-80C4-DF12F883191A}">
      <dgm:prSet/>
      <dgm:spPr/>
      <dgm:t>
        <a:bodyPr/>
        <a:lstStyle/>
        <a:p>
          <a:endParaRPr lang="ru-RU"/>
        </a:p>
      </dgm:t>
    </dgm:pt>
    <dgm:pt modelId="{E465C3BF-B50B-4EDD-9CEE-EA1A95C933C5}" type="sibTrans" cxnId="{1C0E3A70-487A-4C36-80C4-DF12F883191A}">
      <dgm:prSet/>
      <dgm:spPr/>
      <dgm:t>
        <a:bodyPr/>
        <a:lstStyle/>
        <a:p>
          <a:endParaRPr lang="ru-RU"/>
        </a:p>
      </dgm:t>
    </dgm:pt>
    <dgm:pt modelId="{64E0641A-FA69-4B35-8BEF-868357FA2ABD}">
      <dgm:prSet/>
      <dgm:spPr/>
      <dgm:t>
        <a:bodyPr/>
        <a:lstStyle/>
        <a:p>
          <a:r>
            <a:rPr lang="ru-RU" dirty="0">
              <a:solidFill>
                <a:srgbClr val="553138"/>
              </a:solidFill>
            </a:rPr>
            <a:t>Методические рекомендации по организации услуг ранней помощи детям и их семьям в рамках формирования системы комплексной реабилитации и </a:t>
          </a:r>
          <a:r>
            <a:rPr lang="ru-RU" dirty="0" err="1">
              <a:solidFill>
                <a:srgbClr val="553138"/>
              </a:solidFill>
            </a:rPr>
            <a:t>абилитации</a:t>
          </a:r>
          <a:r>
            <a:rPr lang="ru-RU" dirty="0">
              <a:solidFill>
                <a:srgbClr val="553138"/>
              </a:solidFill>
            </a:rPr>
            <a:t> инвалидов и детей-инвалидов (утв. Минтрудом России 25.12.2018)</a:t>
          </a:r>
        </a:p>
      </dgm:t>
    </dgm:pt>
    <dgm:pt modelId="{AEA34762-84CD-462A-A159-AB859E6D799C}" type="parTrans" cxnId="{312990B6-10A8-40C5-AE76-B9049452F781}">
      <dgm:prSet/>
      <dgm:spPr/>
      <dgm:t>
        <a:bodyPr/>
        <a:lstStyle/>
        <a:p>
          <a:endParaRPr lang="ru-RU"/>
        </a:p>
      </dgm:t>
    </dgm:pt>
    <dgm:pt modelId="{1AF1AF94-1E60-4605-A52C-3E80E1ABB876}" type="sibTrans" cxnId="{312990B6-10A8-40C5-AE76-B9049452F781}">
      <dgm:prSet/>
      <dgm:spPr/>
      <dgm:t>
        <a:bodyPr/>
        <a:lstStyle/>
        <a:p>
          <a:endParaRPr lang="ru-RU"/>
        </a:p>
      </dgm:t>
    </dgm:pt>
    <dgm:pt modelId="{04331B65-AA14-4338-A5DE-193EAC9CFEF7}">
      <dgm:prSet/>
      <dgm:spPr/>
      <dgm:t>
        <a:bodyPr/>
        <a:lstStyle/>
        <a:p>
          <a:r>
            <a:rPr lang="ru-RU" dirty="0">
              <a:solidFill>
                <a:srgbClr val="553138"/>
              </a:solidFill>
            </a:rPr>
            <a:t>Приказ министерства социальной политики Красноярского края от 11.02.2014 № 38-ОД «О создании </a:t>
          </a:r>
          <a:r>
            <a:rPr lang="ru-RU" dirty="0" err="1">
              <a:solidFill>
                <a:srgbClr val="553138"/>
              </a:solidFill>
            </a:rPr>
            <a:t>стажировочных</a:t>
          </a:r>
          <a:r>
            <a:rPr lang="ru-RU" dirty="0">
              <a:solidFill>
                <a:srgbClr val="553138"/>
              </a:solidFill>
            </a:rPr>
            <a:t> площадок»</a:t>
          </a:r>
        </a:p>
      </dgm:t>
    </dgm:pt>
    <dgm:pt modelId="{37BED983-DFED-4F9E-ABDE-AA1DA0F7272C}" type="parTrans" cxnId="{C8E1C73B-7C16-4689-8A39-063DF180E5E0}">
      <dgm:prSet/>
      <dgm:spPr/>
      <dgm:t>
        <a:bodyPr/>
        <a:lstStyle/>
        <a:p>
          <a:endParaRPr lang="ru-RU"/>
        </a:p>
      </dgm:t>
    </dgm:pt>
    <dgm:pt modelId="{D54DB240-6745-42AE-B2CC-FB8B68C86145}" type="sibTrans" cxnId="{C8E1C73B-7C16-4689-8A39-063DF180E5E0}">
      <dgm:prSet/>
      <dgm:spPr/>
      <dgm:t>
        <a:bodyPr/>
        <a:lstStyle/>
        <a:p>
          <a:endParaRPr lang="ru-RU"/>
        </a:p>
      </dgm:t>
    </dgm:pt>
    <dgm:pt modelId="{11177C56-ADFD-4B09-8779-57D67A8C6988}" type="pres">
      <dgm:prSet presAssocID="{1F22AFF7-DAC8-4273-A385-E051F91F527D}" presName="Name0" presStyleCnt="0">
        <dgm:presLayoutVars>
          <dgm:dir/>
          <dgm:animLvl val="lvl"/>
          <dgm:resizeHandles val="exact"/>
        </dgm:presLayoutVars>
      </dgm:prSet>
      <dgm:spPr/>
    </dgm:pt>
    <dgm:pt modelId="{B7ADB4ED-5A54-4E41-A8B7-CC7F659B7D63}" type="pres">
      <dgm:prSet presAssocID="{2C0EB2D4-D036-4B7D-BB71-D2BF3EFA0B7A}" presName="composite" presStyleCnt="0"/>
      <dgm:spPr/>
    </dgm:pt>
    <dgm:pt modelId="{58488CD4-8F9C-410F-B57B-364F0181B0F2}" type="pres">
      <dgm:prSet presAssocID="{2C0EB2D4-D036-4B7D-BB71-D2BF3EFA0B7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CFD5327-8A32-4639-8D5E-DE7723CF7CAD}" type="pres">
      <dgm:prSet presAssocID="{2C0EB2D4-D036-4B7D-BB71-D2BF3EFA0B7A}" presName="desTx" presStyleLbl="alignAccFollowNode1" presStyleIdx="0" presStyleCnt="2">
        <dgm:presLayoutVars>
          <dgm:bulletEnabled val="1"/>
        </dgm:presLayoutVars>
      </dgm:prSet>
      <dgm:spPr/>
    </dgm:pt>
    <dgm:pt modelId="{6A91E66F-B4C4-48F9-9CE1-9FDB7CDE5D49}" type="pres">
      <dgm:prSet presAssocID="{74B6A42F-9C5A-4F12-B25D-C3D652B36B9D}" presName="space" presStyleCnt="0"/>
      <dgm:spPr/>
    </dgm:pt>
    <dgm:pt modelId="{0211C863-7453-48C7-8738-608E9C2F427B}" type="pres">
      <dgm:prSet presAssocID="{26AD2954-2A54-4048-958F-8E648C05BC91}" presName="composite" presStyleCnt="0"/>
      <dgm:spPr/>
    </dgm:pt>
    <dgm:pt modelId="{6989DA8E-FFF8-404E-A1BC-D3CCA0C92111}" type="pres">
      <dgm:prSet presAssocID="{26AD2954-2A54-4048-958F-8E648C05BC9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754AE16-4857-4B2B-A2D3-65E71A803D49}" type="pres">
      <dgm:prSet presAssocID="{26AD2954-2A54-4048-958F-8E648C05BC9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138EF05-B025-4491-91DA-DCED070E2665}" type="presOf" srcId="{1F22AFF7-DAC8-4273-A385-E051F91F527D}" destId="{11177C56-ADFD-4B09-8779-57D67A8C6988}" srcOrd="0" destOrd="0" presId="urn:microsoft.com/office/officeart/2005/8/layout/hList1"/>
    <dgm:cxn modelId="{C8E1C73B-7C16-4689-8A39-063DF180E5E0}" srcId="{26AD2954-2A54-4048-958F-8E648C05BC91}" destId="{04331B65-AA14-4338-A5DE-193EAC9CFEF7}" srcOrd="3" destOrd="0" parTransId="{37BED983-DFED-4F9E-ABDE-AA1DA0F7272C}" sibTransId="{D54DB240-6745-42AE-B2CC-FB8B68C86145}"/>
    <dgm:cxn modelId="{E58ED645-F585-49AB-A7CD-CCC924DC0CD8}" type="presOf" srcId="{1BE2DCA1-CB63-461E-BFCD-75C656FCA3E9}" destId="{D754AE16-4857-4B2B-A2D3-65E71A803D49}" srcOrd="0" destOrd="1" presId="urn:microsoft.com/office/officeart/2005/8/layout/hList1"/>
    <dgm:cxn modelId="{890E6366-DE2C-4A67-9371-46EB9AD9A7EC}" type="presOf" srcId="{26AD2954-2A54-4048-958F-8E648C05BC91}" destId="{6989DA8E-FFF8-404E-A1BC-D3CCA0C92111}" srcOrd="0" destOrd="0" presId="urn:microsoft.com/office/officeart/2005/8/layout/hList1"/>
    <dgm:cxn modelId="{8D26C76E-26F6-444E-A591-2DD2861BC519}" srcId="{1F22AFF7-DAC8-4273-A385-E051F91F527D}" destId="{2C0EB2D4-D036-4B7D-BB71-D2BF3EFA0B7A}" srcOrd="0" destOrd="0" parTransId="{8AF2C6C4-9C0A-4B37-8BE7-37C1A4B45A5C}" sibTransId="{74B6A42F-9C5A-4F12-B25D-C3D652B36B9D}"/>
    <dgm:cxn modelId="{1C0E3A70-487A-4C36-80C4-DF12F883191A}" srcId="{26AD2954-2A54-4048-958F-8E648C05BC91}" destId="{786A0047-F9E9-4E17-95CF-67BEA932EC06}" srcOrd="2" destOrd="0" parTransId="{60311DC7-4F23-4031-ABA9-FB01185EA54B}" sibTransId="{E465C3BF-B50B-4EDD-9CEE-EA1A95C933C5}"/>
    <dgm:cxn modelId="{BF6C9473-D779-4573-A3D1-20884A54527E}" type="presOf" srcId="{64E0641A-FA69-4B35-8BEF-868357FA2ABD}" destId="{7CFD5327-8A32-4639-8D5E-DE7723CF7CAD}" srcOrd="0" destOrd="3" presId="urn:microsoft.com/office/officeart/2005/8/layout/hList1"/>
    <dgm:cxn modelId="{85A0DCA0-672A-454D-9BDF-65EBA4A42A22}" type="presOf" srcId="{04331B65-AA14-4338-A5DE-193EAC9CFEF7}" destId="{D754AE16-4857-4B2B-A2D3-65E71A803D49}" srcOrd="0" destOrd="3" presId="urn:microsoft.com/office/officeart/2005/8/layout/hList1"/>
    <dgm:cxn modelId="{A832E5A2-8390-4612-8FA3-E47D8FCA0C91}" srcId="{26AD2954-2A54-4048-958F-8E648C05BC91}" destId="{1BE2DCA1-CB63-461E-BFCD-75C656FCA3E9}" srcOrd="1" destOrd="0" parTransId="{92628C3D-E498-4851-BEDD-DE0FC22BF6CC}" sibTransId="{C715BBA8-63E7-4DA9-8DBF-9A3E10C16DE4}"/>
    <dgm:cxn modelId="{6F24B7A5-784B-417D-8F7F-20FE70305DF1}" srcId="{26AD2954-2A54-4048-958F-8E648C05BC91}" destId="{33520EBC-6DBF-40D5-B1C3-836FAE122CA3}" srcOrd="0" destOrd="0" parTransId="{89029101-F63A-4C49-8650-A7C4E38733F0}" sibTransId="{642C6E81-95DB-43C4-8B7F-7F4F9B316EF9}"/>
    <dgm:cxn modelId="{8EE02BAF-A93E-474C-8F8A-7F2F424E62EF}" type="presOf" srcId="{2C0EB2D4-D036-4B7D-BB71-D2BF3EFA0B7A}" destId="{58488CD4-8F9C-410F-B57B-364F0181B0F2}" srcOrd="0" destOrd="0" presId="urn:microsoft.com/office/officeart/2005/8/layout/hList1"/>
    <dgm:cxn modelId="{312990B6-10A8-40C5-AE76-B9049452F781}" srcId="{2C0EB2D4-D036-4B7D-BB71-D2BF3EFA0B7A}" destId="{64E0641A-FA69-4B35-8BEF-868357FA2ABD}" srcOrd="3" destOrd="0" parTransId="{AEA34762-84CD-462A-A159-AB859E6D799C}" sibTransId="{1AF1AF94-1E60-4605-A52C-3E80E1ABB876}"/>
    <dgm:cxn modelId="{1F0052CA-9F95-464E-8E5E-C5C9533C9E5D}" srcId="{2C0EB2D4-D036-4B7D-BB71-D2BF3EFA0B7A}" destId="{85967440-3C0C-4082-BE45-BCF6B9153B74}" srcOrd="2" destOrd="0" parTransId="{06A7F1BF-683B-46EB-A64B-B57693CF7590}" sibTransId="{5F8F835B-2272-482C-9F95-35CED0495AB9}"/>
    <dgm:cxn modelId="{4FB7D2CB-6C9D-4C54-BCD7-E769F6320AE5}" type="presOf" srcId="{33520EBC-6DBF-40D5-B1C3-836FAE122CA3}" destId="{D754AE16-4857-4B2B-A2D3-65E71A803D49}" srcOrd="0" destOrd="0" presId="urn:microsoft.com/office/officeart/2005/8/layout/hList1"/>
    <dgm:cxn modelId="{BADEE7D3-2DCB-45DE-9266-3C925F74647B}" srcId="{2C0EB2D4-D036-4B7D-BB71-D2BF3EFA0B7A}" destId="{672180F7-60D4-4625-B2F8-B7069E07ACD5}" srcOrd="0" destOrd="0" parTransId="{960B7088-2BF7-48C7-8A40-785530F8B61B}" sibTransId="{9A2F6253-63A6-47DC-9839-55E5D981297E}"/>
    <dgm:cxn modelId="{A9C5DBDB-A25A-45EA-A594-EB4A2D0AFC4A}" srcId="{2C0EB2D4-D036-4B7D-BB71-D2BF3EFA0B7A}" destId="{170E0F96-4C31-4B50-B3D6-789694065A43}" srcOrd="1" destOrd="0" parTransId="{7AE22ED4-C16B-4B8B-814C-A00E2EB64E1C}" sibTransId="{972E0B2E-982D-4AA4-8BA2-3F8768E751EA}"/>
    <dgm:cxn modelId="{ED5BF9E2-6848-48A4-8F56-D2353037A4D9}" type="presOf" srcId="{672180F7-60D4-4625-B2F8-B7069E07ACD5}" destId="{7CFD5327-8A32-4639-8D5E-DE7723CF7CAD}" srcOrd="0" destOrd="0" presId="urn:microsoft.com/office/officeart/2005/8/layout/hList1"/>
    <dgm:cxn modelId="{C796ACE7-0B70-40DF-9572-76C642152B17}" type="presOf" srcId="{85967440-3C0C-4082-BE45-BCF6B9153B74}" destId="{7CFD5327-8A32-4639-8D5E-DE7723CF7CAD}" srcOrd="0" destOrd="2" presId="urn:microsoft.com/office/officeart/2005/8/layout/hList1"/>
    <dgm:cxn modelId="{CDDE0FEA-DECC-4D21-AD2B-F99198DC2F10}" type="presOf" srcId="{170E0F96-4C31-4B50-B3D6-789694065A43}" destId="{7CFD5327-8A32-4639-8D5E-DE7723CF7CAD}" srcOrd="0" destOrd="1" presId="urn:microsoft.com/office/officeart/2005/8/layout/hList1"/>
    <dgm:cxn modelId="{61B8BAF4-64A0-401F-9193-2CA913EF022F}" srcId="{1F22AFF7-DAC8-4273-A385-E051F91F527D}" destId="{26AD2954-2A54-4048-958F-8E648C05BC91}" srcOrd="1" destOrd="0" parTransId="{7F64EEB7-2157-49C0-8388-B7F7616D187D}" sibTransId="{62FC91FA-0EE2-4ACA-8831-707104EBABCF}"/>
    <dgm:cxn modelId="{2A0733FC-B6D4-4F91-B0CA-941F859B8065}" type="presOf" srcId="{786A0047-F9E9-4E17-95CF-67BEA932EC06}" destId="{D754AE16-4857-4B2B-A2D3-65E71A803D49}" srcOrd="0" destOrd="2" presId="urn:microsoft.com/office/officeart/2005/8/layout/hList1"/>
    <dgm:cxn modelId="{381850D8-66BA-4675-AA0C-8A0BCD355D7F}" type="presParOf" srcId="{11177C56-ADFD-4B09-8779-57D67A8C6988}" destId="{B7ADB4ED-5A54-4E41-A8B7-CC7F659B7D63}" srcOrd="0" destOrd="0" presId="urn:microsoft.com/office/officeart/2005/8/layout/hList1"/>
    <dgm:cxn modelId="{23CB977B-1BC9-48B0-80B6-27CD9637BCDE}" type="presParOf" srcId="{B7ADB4ED-5A54-4E41-A8B7-CC7F659B7D63}" destId="{58488CD4-8F9C-410F-B57B-364F0181B0F2}" srcOrd="0" destOrd="0" presId="urn:microsoft.com/office/officeart/2005/8/layout/hList1"/>
    <dgm:cxn modelId="{905B4091-F67B-453C-90DB-0EF0AF2763EA}" type="presParOf" srcId="{B7ADB4ED-5A54-4E41-A8B7-CC7F659B7D63}" destId="{7CFD5327-8A32-4639-8D5E-DE7723CF7CAD}" srcOrd="1" destOrd="0" presId="urn:microsoft.com/office/officeart/2005/8/layout/hList1"/>
    <dgm:cxn modelId="{23F5187D-8AE1-4924-BD23-8631B4EF7C17}" type="presParOf" srcId="{11177C56-ADFD-4B09-8779-57D67A8C6988}" destId="{6A91E66F-B4C4-48F9-9CE1-9FDB7CDE5D49}" srcOrd="1" destOrd="0" presId="urn:microsoft.com/office/officeart/2005/8/layout/hList1"/>
    <dgm:cxn modelId="{358547F1-C3B4-461D-98B1-B1D3871F3C0E}" type="presParOf" srcId="{11177C56-ADFD-4B09-8779-57D67A8C6988}" destId="{0211C863-7453-48C7-8738-608E9C2F427B}" srcOrd="2" destOrd="0" presId="urn:microsoft.com/office/officeart/2005/8/layout/hList1"/>
    <dgm:cxn modelId="{1E2ED64A-13E6-418F-A815-33AC42225F9F}" type="presParOf" srcId="{0211C863-7453-48C7-8738-608E9C2F427B}" destId="{6989DA8E-FFF8-404E-A1BC-D3CCA0C92111}" srcOrd="0" destOrd="0" presId="urn:microsoft.com/office/officeart/2005/8/layout/hList1"/>
    <dgm:cxn modelId="{5ECD69BE-FBB3-4807-9CF2-27AC399B1627}" type="presParOf" srcId="{0211C863-7453-48C7-8738-608E9C2F427B}" destId="{D754AE16-4857-4B2B-A2D3-65E71A803D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C2CB63-8BA3-4E7C-B7B9-E096AC87269F}" type="doc">
      <dgm:prSet loTypeId="urn:microsoft.com/office/officeart/2005/8/layout/b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FC21783-A7B6-40ED-ABEA-D0815A5F247E}">
      <dgm:prSet phldrT="[Текст]" custT="1"/>
      <dgm:spPr>
        <a:ln>
          <a:solidFill>
            <a:srgbClr val="FFB685"/>
          </a:solidFill>
        </a:ln>
      </dgm:spPr>
      <dgm:t>
        <a:bodyPr anchor="t"/>
        <a:lstStyle/>
        <a:p>
          <a:pPr algn="l"/>
          <a:r>
            <a:rPr lang="en-US" sz="1800" b="1" dirty="0">
              <a:solidFill>
                <a:srgbClr val="553138"/>
              </a:solidFill>
              <a:latin typeface="+mn-lt"/>
            </a:rPr>
            <a:t>I</a:t>
          </a:r>
          <a:r>
            <a:rPr lang="ru-RU" sz="1800" b="1" dirty="0">
              <a:solidFill>
                <a:srgbClr val="553138"/>
              </a:solidFill>
              <a:latin typeface="+mn-lt"/>
            </a:rPr>
            <a:t> этап</a:t>
          </a:r>
        </a:p>
        <a:p>
          <a:pPr algn="l"/>
          <a:r>
            <a:rPr lang="ru-RU" sz="1800" dirty="0">
              <a:solidFill>
                <a:srgbClr val="553138"/>
              </a:solidFill>
              <a:latin typeface="+mn-lt"/>
            </a:rPr>
            <a:t>Информационный семинар для руководителей учреждений социального обслуживания населения о ранней помощи </a:t>
          </a:r>
        </a:p>
      </dgm:t>
    </dgm:pt>
    <dgm:pt modelId="{203FDF74-07EB-4162-ACF9-18E9C7293644}" type="parTrans" cxnId="{55F6FC97-C010-448D-8FD0-9C6C3174C01A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B0BBF30-C9B0-4711-B7FB-D2E67D24F5B1}" type="sibTrans" cxnId="{55F6FC97-C010-448D-8FD0-9C6C3174C01A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06B75438-6E1A-4FEA-A855-3382E456F747}">
      <dgm:prSet phldrT="[Текст]" custT="1"/>
      <dgm:spPr>
        <a:ln>
          <a:solidFill>
            <a:srgbClr val="FFB685"/>
          </a:solidFill>
        </a:ln>
      </dgm:spPr>
      <dgm:t>
        <a:bodyPr anchor="t"/>
        <a:lstStyle/>
        <a:p>
          <a:pPr marL="0" indent="0" algn="l">
            <a:buNone/>
            <a:tabLst>
              <a:tab pos="179388" algn="l"/>
            </a:tabLst>
          </a:pPr>
          <a:r>
            <a:rPr lang="en-US" sz="1600" b="1" dirty="0">
              <a:solidFill>
                <a:srgbClr val="553138"/>
              </a:solidFill>
              <a:latin typeface="+mn-lt"/>
            </a:rPr>
            <a:t>II</a:t>
          </a:r>
          <a:r>
            <a:rPr lang="ru-RU" sz="1600" b="1" dirty="0">
              <a:solidFill>
                <a:srgbClr val="553138"/>
              </a:solidFill>
              <a:latin typeface="+mn-lt"/>
            </a:rPr>
            <a:t> этап </a:t>
          </a:r>
        </a:p>
        <a:p>
          <a:pPr marL="0" indent="0" algn="l">
            <a:buNone/>
            <a:tabLst>
              <a:tab pos="179388" algn="l"/>
            </a:tabLst>
          </a:pPr>
          <a:r>
            <a:rPr lang="ru-RU" sz="1600" b="1" dirty="0">
              <a:solidFill>
                <a:srgbClr val="553138"/>
              </a:solidFill>
              <a:latin typeface="+mn-lt"/>
            </a:rPr>
            <a:t>Курсы повышения квалификации, семинары, вебинары по теме </a:t>
          </a:r>
          <a:r>
            <a:rPr lang="ru-RU" sz="1600" b="0" dirty="0">
              <a:solidFill>
                <a:srgbClr val="553138"/>
              </a:solidFill>
              <a:latin typeface="+mn-lt"/>
            </a:rPr>
            <a:t>«</a:t>
          </a:r>
          <a:r>
            <a:rPr lang="ru-RU" sz="1600" dirty="0">
              <a:solidFill>
                <a:srgbClr val="553138"/>
              </a:solidFill>
              <a:latin typeface="+mn-lt"/>
            </a:rPr>
            <a:t>Организационные основы ранней помощи» для специалистов учреждений социального обслуживания населения»</a:t>
          </a:r>
        </a:p>
        <a:p>
          <a:pPr marL="0" indent="0" algn="l">
            <a:buNone/>
          </a:pPr>
          <a:endParaRPr lang="ru-RU" sz="1600" dirty="0">
            <a:solidFill>
              <a:srgbClr val="553138"/>
            </a:solidFill>
            <a:latin typeface="+mn-lt"/>
          </a:endParaRPr>
        </a:p>
      </dgm:t>
    </dgm:pt>
    <dgm:pt modelId="{61556938-3F49-4E73-88DC-EB627A277860}" type="parTrans" cxnId="{84D1B06D-AC9C-45B4-8A97-3CC44C0D971E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147FE22-ECCB-4A7C-9CD0-5B62381E0C19}" type="sibTrans" cxnId="{84D1B06D-AC9C-45B4-8A97-3CC44C0D971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806FBE86-C17F-499A-BE58-8CEC8EC70F34}">
      <dgm:prSet phldrT="[Текст]" custT="1"/>
      <dgm:spPr>
        <a:ln>
          <a:solidFill>
            <a:srgbClr val="FFB685"/>
          </a:solidFill>
        </a:ln>
      </dgm:spPr>
      <dgm:t>
        <a:bodyPr anchor="t"/>
        <a:lstStyle/>
        <a:p>
          <a:pPr algn="l"/>
          <a:r>
            <a:rPr lang="en-US" sz="1400" b="1" dirty="0">
              <a:solidFill>
                <a:srgbClr val="553138"/>
              </a:solidFill>
              <a:latin typeface="+mn-lt"/>
            </a:rPr>
            <a:t>IV </a:t>
          </a:r>
          <a:r>
            <a:rPr lang="ru-RU" sz="1400" b="1" dirty="0">
              <a:solidFill>
                <a:srgbClr val="553138"/>
              </a:solidFill>
              <a:latin typeface="+mn-lt"/>
            </a:rPr>
            <a:t>этап</a:t>
          </a:r>
        </a:p>
        <a:p>
          <a:pPr algn="l"/>
          <a:r>
            <a:rPr lang="ru-RU" sz="1400" dirty="0">
              <a:solidFill>
                <a:srgbClr val="553138"/>
              </a:solidFill>
              <a:latin typeface="+mn-lt"/>
            </a:rPr>
            <a:t>Повышение компетенций специалистов, в том числе по узким специальностям:</a:t>
          </a:r>
        </a:p>
        <a:p>
          <a:pPr algn="l"/>
          <a:r>
            <a:rPr lang="ru-RU" sz="1400" dirty="0">
              <a:solidFill>
                <a:srgbClr val="553138"/>
              </a:solidFill>
              <a:latin typeface="+mn-lt"/>
            </a:rPr>
            <a:t> - альтернативная и </a:t>
          </a:r>
          <a:r>
            <a:rPr lang="ru-RU" sz="1400">
              <a:solidFill>
                <a:srgbClr val="553138"/>
              </a:solidFill>
              <a:latin typeface="+mn-lt"/>
            </a:rPr>
            <a:t>дополнительная коммуникация; </a:t>
          </a:r>
          <a:endParaRPr lang="ru-RU" sz="1400" dirty="0">
            <a:solidFill>
              <a:srgbClr val="553138"/>
            </a:solidFill>
            <a:latin typeface="+mn-lt"/>
          </a:endParaRPr>
        </a:p>
        <a:p>
          <a:pPr algn="l"/>
          <a:r>
            <a:rPr lang="ru-RU" sz="1400" dirty="0">
              <a:solidFill>
                <a:srgbClr val="553138"/>
              </a:solidFill>
              <a:latin typeface="+mn-lt"/>
            </a:rPr>
            <a:t> - </a:t>
          </a:r>
          <a:r>
            <a:rPr lang="ru-RU" sz="1400" dirty="0" err="1">
              <a:solidFill>
                <a:srgbClr val="553138"/>
              </a:solidFill>
              <a:latin typeface="+mn-lt"/>
            </a:rPr>
            <a:t>эрготерапия</a:t>
          </a:r>
          <a:r>
            <a:rPr lang="ru-RU" sz="1400" dirty="0">
              <a:solidFill>
                <a:srgbClr val="553138"/>
              </a:solidFill>
              <a:latin typeface="+mn-lt"/>
            </a:rPr>
            <a:t> и развитие навыков </a:t>
          </a:r>
          <a:r>
            <a:rPr lang="ru-RU" sz="1400">
              <a:solidFill>
                <a:srgbClr val="553138"/>
              </a:solidFill>
              <a:latin typeface="+mn-lt"/>
            </a:rPr>
            <a:t>повседневной жизни;</a:t>
          </a:r>
          <a:endParaRPr lang="ru-RU" sz="1400" dirty="0">
            <a:solidFill>
              <a:srgbClr val="553138"/>
            </a:solidFill>
            <a:latin typeface="+mn-lt"/>
          </a:endParaRPr>
        </a:p>
        <a:p>
          <a:pPr algn="l"/>
          <a:r>
            <a:rPr lang="ru-RU" sz="1400" dirty="0">
              <a:solidFill>
                <a:srgbClr val="553138"/>
              </a:solidFill>
              <a:latin typeface="+mn-lt"/>
            </a:rPr>
            <a:t> - развитие детей с ТМНР;</a:t>
          </a:r>
        </a:p>
        <a:p>
          <a:pPr algn="l"/>
          <a:r>
            <a:rPr lang="ru-RU" sz="1400" dirty="0">
              <a:solidFill>
                <a:srgbClr val="553138"/>
              </a:solidFill>
              <a:latin typeface="+mn-lt"/>
            </a:rPr>
            <a:t> - психологическая </a:t>
          </a:r>
          <a:r>
            <a:rPr lang="ru-RU" sz="1400">
              <a:solidFill>
                <a:srgbClr val="553138"/>
              </a:solidFill>
              <a:latin typeface="+mn-lt"/>
            </a:rPr>
            <a:t>поддержка родителей;</a:t>
          </a:r>
          <a:endParaRPr lang="ru-RU" sz="1400" dirty="0">
            <a:solidFill>
              <a:srgbClr val="553138"/>
            </a:solidFill>
            <a:latin typeface="+mn-lt"/>
          </a:endParaRPr>
        </a:p>
        <a:p>
          <a:pPr algn="l"/>
          <a:r>
            <a:rPr lang="ru-RU" sz="1400" dirty="0">
              <a:solidFill>
                <a:srgbClr val="553138"/>
              </a:solidFill>
              <a:latin typeface="+mn-lt"/>
            </a:rPr>
            <a:t> - развитие игры у детей </a:t>
          </a:r>
          <a:r>
            <a:rPr lang="ru-RU" sz="1400">
              <a:solidFill>
                <a:srgbClr val="553138"/>
              </a:solidFill>
              <a:latin typeface="+mn-lt"/>
            </a:rPr>
            <a:t>раннего возраста</a:t>
          </a:r>
          <a:r>
            <a:rPr lang="en-US" sz="1400">
              <a:solidFill>
                <a:srgbClr val="553138"/>
              </a:solidFill>
              <a:latin typeface="+mn-lt"/>
            </a:rPr>
            <a:t>.</a:t>
          </a:r>
          <a:endParaRPr lang="ru-RU" sz="1400" dirty="0">
            <a:solidFill>
              <a:srgbClr val="553138"/>
            </a:solidFill>
            <a:latin typeface="+mn-lt"/>
          </a:endParaRPr>
        </a:p>
      </dgm:t>
    </dgm:pt>
    <dgm:pt modelId="{5B2C538B-C54D-4FFC-BAAD-D5BB3F44571D}" type="parTrans" cxnId="{08A356A7-726A-41FF-86FA-94A7795A6F18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2C96CD2-6138-409A-BEF7-B0F13ACCEE02}" type="sibTrans" cxnId="{08A356A7-726A-41FF-86FA-94A7795A6F18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25D6DFDE-63FA-4D54-9ABF-04CE54C7F9FD}">
      <dgm:prSet/>
      <dgm:spPr>
        <a:ln>
          <a:solidFill>
            <a:srgbClr val="FFB685"/>
          </a:solidFill>
        </a:ln>
      </dgm:spPr>
      <dgm:t>
        <a:bodyPr/>
        <a:lstStyle/>
        <a:p>
          <a:pPr algn="l"/>
          <a:r>
            <a:rPr lang="en-US" b="1" dirty="0">
              <a:solidFill>
                <a:srgbClr val="553138"/>
              </a:solidFill>
              <a:latin typeface="+mn-lt"/>
            </a:rPr>
            <a:t>III</a:t>
          </a:r>
          <a:r>
            <a:rPr lang="ru-RU" b="1" dirty="0">
              <a:solidFill>
                <a:srgbClr val="553138"/>
              </a:solidFill>
              <a:latin typeface="+mn-lt"/>
            </a:rPr>
            <a:t> этап</a:t>
          </a:r>
        </a:p>
        <a:p>
          <a:pPr algn="l"/>
          <a:r>
            <a:rPr lang="ru-RU" b="0" dirty="0">
              <a:solidFill>
                <a:srgbClr val="553138"/>
              </a:solidFill>
              <a:latin typeface="+mn-lt"/>
            </a:rPr>
            <a:t>Стажировочные площадки для повышения уровня профессиональных навыков специалистов</a:t>
          </a:r>
          <a:endParaRPr lang="ru-RU" b="0" dirty="0">
            <a:solidFill>
              <a:srgbClr val="553138"/>
            </a:solidFill>
          </a:endParaRPr>
        </a:p>
      </dgm:t>
    </dgm:pt>
    <dgm:pt modelId="{A8B6D69E-6B9C-42E1-A8AB-63EA987A8C53}" type="parTrans" cxnId="{A51C667B-3485-48D5-BBC0-F2E1F7E487F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CE7F7577-FB86-46CF-926B-CD3C3D2E8347}" type="sibTrans" cxnId="{A51C667B-3485-48D5-BBC0-F2E1F7E487FB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549E506B-AB94-4E7E-A895-4398B5F52135}">
      <dgm:prSet custT="1"/>
      <dgm:spPr>
        <a:ln>
          <a:solidFill>
            <a:srgbClr val="FFB685"/>
          </a:solidFill>
        </a:ln>
      </dgm:spPr>
      <dgm:t>
        <a:bodyPr anchor="t"/>
        <a:lstStyle/>
        <a:p>
          <a:pPr marL="0" indent="0" algn="l">
            <a:buNone/>
          </a:pPr>
          <a:r>
            <a:rPr lang="en-US" sz="1800" b="1" dirty="0">
              <a:solidFill>
                <a:srgbClr val="553138"/>
              </a:solidFill>
              <a:latin typeface="+mn-lt"/>
            </a:rPr>
            <a:t>V </a:t>
          </a:r>
          <a:r>
            <a:rPr lang="ru-RU" sz="1800" b="1" dirty="0">
              <a:solidFill>
                <a:srgbClr val="553138"/>
              </a:solidFill>
              <a:latin typeface="+mn-lt"/>
            </a:rPr>
            <a:t>этап</a:t>
          </a:r>
        </a:p>
        <a:p>
          <a:pPr marL="0" indent="0" algn="l">
            <a:buNone/>
          </a:pPr>
          <a:r>
            <a:rPr lang="ru-RU" sz="1800" dirty="0">
              <a:solidFill>
                <a:srgbClr val="553138"/>
              </a:solidFill>
              <a:latin typeface="+mn-lt"/>
            </a:rPr>
            <a:t>Консультативное сопровождение</a:t>
          </a:r>
        </a:p>
        <a:p>
          <a:pPr marL="0" indent="0" algn="l">
            <a:buNone/>
          </a:pPr>
          <a:r>
            <a:rPr lang="ru-RU" sz="1800" dirty="0">
              <a:solidFill>
                <a:srgbClr val="553138"/>
              </a:solidFill>
              <a:latin typeface="+mn-lt"/>
            </a:rPr>
            <a:t>Выездная </a:t>
          </a:r>
          <a:r>
            <a:rPr lang="ru-RU" sz="1800" dirty="0" err="1">
              <a:solidFill>
                <a:srgbClr val="553138"/>
              </a:solidFill>
              <a:latin typeface="+mn-lt"/>
            </a:rPr>
            <a:t>супервизия</a:t>
          </a:r>
          <a:endParaRPr lang="ru-RU" sz="1800" b="0" dirty="0">
            <a:solidFill>
              <a:srgbClr val="553138"/>
            </a:solidFill>
            <a:latin typeface="+mn-lt"/>
          </a:endParaRPr>
        </a:p>
        <a:p>
          <a:pPr marL="88900" indent="0"/>
          <a:endParaRPr lang="ru-RU" sz="1800" dirty="0">
            <a:solidFill>
              <a:srgbClr val="553138"/>
            </a:solidFill>
          </a:endParaRPr>
        </a:p>
      </dgm:t>
    </dgm:pt>
    <dgm:pt modelId="{C781BDDC-36C1-420A-847F-A2CA4C35F230}" type="sibTrans" cxnId="{7D593591-E3C2-418A-B5AB-607742CFF65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35D3D2E0-AF74-494C-AEB3-EFEE29B17096}" type="parTrans" cxnId="{7D593591-E3C2-418A-B5AB-607742CFF653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21DFEDB-CCE6-42D3-8DC5-F58856DBCCAB}" type="pres">
      <dgm:prSet presAssocID="{E6C2CB63-8BA3-4E7C-B7B9-E096AC87269F}" presName="Name0" presStyleCnt="0">
        <dgm:presLayoutVars>
          <dgm:dir/>
          <dgm:resizeHandles val="exact"/>
        </dgm:presLayoutVars>
      </dgm:prSet>
      <dgm:spPr/>
    </dgm:pt>
    <dgm:pt modelId="{9A965984-1B54-4329-8373-8CA806E43C9D}" type="pres">
      <dgm:prSet presAssocID="{0FC21783-A7B6-40ED-ABEA-D0815A5F247E}" presName="node" presStyleLbl="node1" presStyleIdx="0" presStyleCnt="5" custScaleX="115271" custLinFactNeighborX="-38574">
        <dgm:presLayoutVars>
          <dgm:bulletEnabled val="1"/>
        </dgm:presLayoutVars>
      </dgm:prSet>
      <dgm:spPr/>
    </dgm:pt>
    <dgm:pt modelId="{DC794D4F-F401-4383-A8A6-A6522735FC06}" type="pres">
      <dgm:prSet presAssocID="{4B0BBF30-C9B0-4711-B7FB-D2E67D24F5B1}" presName="sibTrans" presStyleLbl="sibTrans1D1" presStyleIdx="0" presStyleCnt="4"/>
      <dgm:spPr/>
    </dgm:pt>
    <dgm:pt modelId="{A41A1323-2CD0-428F-851F-053D8D0B7537}" type="pres">
      <dgm:prSet presAssocID="{4B0BBF30-C9B0-4711-B7FB-D2E67D24F5B1}" presName="connectorText" presStyleLbl="sibTrans1D1" presStyleIdx="0" presStyleCnt="4"/>
      <dgm:spPr/>
    </dgm:pt>
    <dgm:pt modelId="{0F925E18-F515-4B45-AA12-0EB56B3FDED3}" type="pres">
      <dgm:prSet presAssocID="{06B75438-6E1A-4FEA-A855-3382E456F747}" presName="node" presStyleLbl="node1" presStyleIdx="1" presStyleCnt="5" custScaleX="223429" custScaleY="104080" custLinFactNeighborX="4719">
        <dgm:presLayoutVars>
          <dgm:bulletEnabled val="1"/>
        </dgm:presLayoutVars>
      </dgm:prSet>
      <dgm:spPr/>
    </dgm:pt>
    <dgm:pt modelId="{FC99AAB9-B69A-49A8-846D-25A0A8B188D8}" type="pres">
      <dgm:prSet presAssocID="{4147FE22-ECCB-4A7C-9CD0-5B62381E0C19}" presName="sibTrans" presStyleLbl="sibTrans1D1" presStyleIdx="1" presStyleCnt="4"/>
      <dgm:spPr/>
    </dgm:pt>
    <dgm:pt modelId="{6B812189-43C9-4492-8921-9F9DC71C237E}" type="pres">
      <dgm:prSet presAssocID="{4147FE22-ECCB-4A7C-9CD0-5B62381E0C19}" presName="connectorText" presStyleLbl="sibTrans1D1" presStyleIdx="1" presStyleCnt="4"/>
      <dgm:spPr/>
    </dgm:pt>
    <dgm:pt modelId="{7514BFEA-FC53-4A6E-9058-2A5D95F7364D}" type="pres">
      <dgm:prSet presAssocID="{25D6DFDE-63FA-4D54-9ABF-04CE54C7F9FD}" presName="node" presStyleLbl="node1" presStyleIdx="2" presStyleCnt="5" custLinFactNeighborX="-193" custLinFactNeighborY="-6356">
        <dgm:presLayoutVars>
          <dgm:bulletEnabled val="1"/>
        </dgm:presLayoutVars>
      </dgm:prSet>
      <dgm:spPr/>
    </dgm:pt>
    <dgm:pt modelId="{617D9FD2-D010-469F-9DF2-90F671ADD96B}" type="pres">
      <dgm:prSet presAssocID="{CE7F7577-FB86-46CF-926B-CD3C3D2E8347}" presName="sibTrans" presStyleLbl="sibTrans1D1" presStyleIdx="2" presStyleCnt="4"/>
      <dgm:spPr/>
    </dgm:pt>
    <dgm:pt modelId="{CE54CC44-4533-473D-8BC1-EE22BC853518}" type="pres">
      <dgm:prSet presAssocID="{CE7F7577-FB86-46CF-926B-CD3C3D2E8347}" presName="connectorText" presStyleLbl="sibTrans1D1" presStyleIdx="2" presStyleCnt="4"/>
      <dgm:spPr/>
    </dgm:pt>
    <dgm:pt modelId="{211E1F53-7C55-40DC-AE50-5EF7117B36D1}" type="pres">
      <dgm:prSet presAssocID="{806FBE86-C17F-499A-BE58-8CEC8EC70F34}" presName="node" presStyleLbl="node1" presStyleIdx="3" presStyleCnt="5" custScaleX="149195" custScaleY="144323" custLinFactNeighborX="-810" custLinFactNeighborY="-6296">
        <dgm:presLayoutVars>
          <dgm:bulletEnabled val="1"/>
        </dgm:presLayoutVars>
      </dgm:prSet>
      <dgm:spPr/>
    </dgm:pt>
    <dgm:pt modelId="{40ACC351-8CE9-4830-99CB-844D2C9EDC1B}" type="pres">
      <dgm:prSet presAssocID="{D2C96CD2-6138-409A-BEF7-B0F13ACCEE02}" presName="sibTrans" presStyleLbl="sibTrans1D1" presStyleIdx="3" presStyleCnt="4"/>
      <dgm:spPr/>
    </dgm:pt>
    <dgm:pt modelId="{9EEE4FFF-AE5C-40AA-BD82-1E76D65E0794}" type="pres">
      <dgm:prSet presAssocID="{D2C96CD2-6138-409A-BEF7-B0F13ACCEE02}" presName="connectorText" presStyleLbl="sibTrans1D1" presStyleIdx="3" presStyleCnt="4"/>
      <dgm:spPr/>
    </dgm:pt>
    <dgm:pt modelId="{4A030F1E-4F3C-480D-91D8-4294430398C1}" type="pres">
      <dgm:prSet presAssocID="{549E506B-AB94-4E7E-A895-4398B5F52135}" presName="node" presStyleLbl="node1" presStyleIdx="4" presStyleCnt="5" custScaleY="122138" custLinFactNeighborX="-1092" custLinFactNeighborY="-6293">
        <dgm:presLayoutVars>
          <dgm:bulletEnabled val="1"/>
        </dgm:presLayoutVars>
      </dgm:prSet>
      <dgm:spPr/>
    </dgm:pt>
  </dgm:ptLst>
  <dgm:cxnLst>
    <dgm:cxn modelId="{B992560B-6357-41F6-946C-DE51D152072A}" type="presOf" srcId="{806FBE86-C17F-499A-BE58-8CEC8EC70F34}" destId="{211E1F53-7C55-40DC-AE50-5EF7117B36D1}" srcOrd="0" destOrd="0" presId="urn:microsoft.com/office/officeart/2005/8/layout/bProcess3"/>
    <dgm:cxn modelId="{E44F6A12-A1AB-492D-84FD-8EE31B095577}" type="presOf" srcId="{CE7F7577-FB86-46CF-926B-CD3C3D2E8347}" destId="{CE54CC44-4533-473D-8BC1-EE22BC853518}" srcOrd="1" destOrd="0" presId="urn:microsoft.com/office/officeart/2005/8/layout/bProcess3"/>
    <dgm:cxn modelId="{D83F3A1A-0619-4540-B7D1-5412D22ABB1C}" type="presOf" srcId="{0FC21783-A7B6-40ED-ABEA-D0815A5F247E}" destId="{9A965984-1B54-4329-8373-8CA806E43C9D}" srcOrd="0" destOrd="0" presId="urn:microsoft.com/office/officeart/2005/8/layout/bProcess3"/>
    <dgm:cxn modelId="{DE1F1A27-A50B-4BCB-9649-F52D77F983EE}" type="presOf" srcId="{4147FE22-ECCB-4A7C-9CD0-5B62381E0C19}" destId="{FC99AAB9-B69A-49A8-846D-25A0A8B188D8}" srcOrd="0" destOrd="0" presId="urn:microsoft.com/office/officeart/2005/8/layout/bProcess3"/>
    <dgm:cxn modelId="{84D1B06D-AC9C-45B4-8A97-3CC44C0D971E}" srcId="{E6C2CB63-8BA3-4E7C-B7B9-E096AC87269F}" destId="{06B75438-6E1A-4FEA-A855-3382E456F747}" srcOrd="1" destOrd="0" parTransId="{61556938-3F49-4E73-88DC-EB627A277860}" sibTransId="{4147FE22-ECCB-4A7C-9CD0-5B62381E0C19}"/>
    <dgm:cxn modelId="{83BB535A-7083-4625-9B99-B9BB881F0A7F}" type="presOf" srcId="{D2C96CD2-6138-409A-BEF7-B0F13ACCEE02}" destId="{9EEE4FFF-AE5C-40AA-BD82-1E76D65E0794}" srcOrd="1" destOrd="0" presId="urn:microsoft.com/office/officeart/2005/8/layout/bProcess3"/>
    <dgm:cxn modelId="{A51C667B-3485-48D5-BBC0-F2E1F7E487FB}" srcId="{E6C2CB63-8BA3-4E7C-B7B9-E096AC87269F}" destId="{25D6DFDE-63FA-4D54-9ABF-04CE54C7F9FD}" srcOrd="2" destOrd="0" parTransId="{A8B6D69E-6B9C-42E1-A8AB-63EA987A8C53}" sibTransId="{CE7F7577-FB86-46CF-926B-CD3C3D2E8347}"/>
    <dgm:cxn modelId="{7D593591-E3C2-418A-B5AB-607742CFF653}" srcId="{E6C2CB63-8BA3-4E7C-B7B9-E096AC87269F}" destId="{549E506B-AB94-4E7E-A895-4398B5F52135}" srcOrd="4" destOrd="0" parTransId="{35D3D2E0-AF74-494C-AEB3-EFEE29B17096}" sibTransId="{C781BDDC-36C1-420A-847F-A2CA4C35F230}"/>
    <dgm:cxn modelId="{55F6FC97-C010-448D-8FD0-9C6C3174C01A}" srcId="{E6C2CB63-8BA3-4E7C-B7B9-E096AC87269F}" destId="{0FC21783-A7B6-40ED-ABEA-D0815A5F247E}" srcOrd="0" destOrd="0" parTransId="{203FDF74-07EB-4162-ACF9-18E9C7293644}" sibTransId="{4B0BBF30-C9B0-4711-B7FB-D2E67D24F5B1}"/>
    <dgm:cxn modelId="{08A356A7-726A-41FF-86FA-94A7795A6F18}" srcId="{E6C2CB63-8BA3-4E7C-B7B9-E096AC87269F}" destId="{806FBE86-C17F-499A-BE58-8CEC8EC70F34}" srcOrd="3" destOrd="0" parTransId="{5B2C538B-C54D-4FFC-BAAD-D5BB3F44571D}" sibTransId="{D2C96CD2-6138-409A-BEF7-B0F13ACCEE02}"/>
    <dgm:cxn modelId="{BD40CBB7-DBC6-4B08-B77F-B6618E58562E}" type="presOf" srcId="{E6C2CB63-8BA3-4E7C-B7B9-E096AC87269F}" destId="{421DFEDB-CCE6-42D3-8DC5-F58856DBCCAB}" srcOrd="0" destOrd="0" presId="urn:microsoft.com/office/officeart/2005/8/layout/bProcess3"/>
    <dgm:cxn modelId="{23E56FBE-A881-4702-B6E1-97D22B663870}" type="presOf" srcId="{06B75438-6E1A-4FEA-A855-3382E456F747}" destId="{0F925E18-F515-4B45-AA12-0EB56B3FDED3}" srcOrd="0" destOrd="0" presId="urn:microsoft.com/office/officeart/2005/8/layout/bProcess3"/>
    <dgm:cxn modelId="{83F82EC3-8A6A-42B7-AB48-46DFC1225566}" type="presOf" srcId="{25D6DFDE-63FA-4D54-9ABF-04CE54C7F9FD}" destId="{7514BFEA-FC53-4A6E-9058-2A5D95F7364D}" srcOrd="0" destOrd="0" presId="urn:microsoft.com/office/officeart/2005/8/layout/bProcess3"/>
    <dgm:cxn modelId="{0BE9AFC9-01D5-4B8F-9565-DF95B0008CAE}" type="presOf" srcId="{4147FE22-ECCB-4A7C-9CD0-5B62381E0C19}" destId="{6B812189-43C9-4492-8921-9F9DC71C237E}" srcOrd="1" destOrd="0" presId="urn:microsoft.com/office/officeart/2005/8/layout/bProcess3"/>
    <dgm:cxn modelId="{1209C7D7-B339-41D1-B04E-C868E2F77E17}" type="presOf" srcId="{4B0BBF30-C9B0-4711-B7FB-D2E67D24F5B1}" destId="{A41A1323-2CD0-428F-851F-053D8D0B7537}" srcOrd="1" destOrd="0" presId="urn:microsoft.com/office/officeart/2005/8/layout/bProcess3"/>
    <dgm:cxn modelId="{1C955BDF-BCC4-41C2-B551-3D6E6F4F25D4}" type="presOf" srcId="{549E506B-AB94-4E7E-A895-4398B5F52135}" destId="{4A030F1E-4F3C-480D-91D8-4294430398C1}" srcOrd="0" destOrd="0" presId="urn:microsoft.com/office/officeart/2005/8/layout/bProcess3"/>
    <dgm:cxn modelId="{DB1D61ED-28E5-4BD8-9DB6-95B2D50F0B5F}" type="presOf" srcId="{4B0BBF30-C9B0-4711-B7FB-D2E67D24F5B1}" destId="{DC794D4F-F401-4383-A8A6-A6522735FC06}" srcOrd="0" destOrd="0" presId="urn:microsoft.com/office/officeart/2005/8/layout/bProcess3"/>
    <dgm:cxn modelId="{B07614EE-4A9E-4959-82A9-9A39B374913F}" type="presOf" srcId="{CE7F7577-FB86-46CF-926B-CD3C3D2E8347}" destId="{617D9FD2-D010-469F-9DF2-90F671ADD96B}" srcOrd="0" destOrd="0" presId="urn:microsoft.com/office/officeart/2005/8/layout/bProcess3"/>
    <dgm:cxn modelId="{644D3CFA-D28F-4145-A20A-D1BACA88F9BC}" type="presOf" srcId="{D2C96CD2-6138-409A-BEF7-B0F13ACCEE02}" destId="{40ACC351-8CE9-4830-99CB-844D2C9EDC1B}" srcOrd="0" destOrd="0" presId="urn:microsoft.com/office/officeart/2005/8/layout/bProcess3"/>
    <dgm:cxn modelId="{20E58627-DD12-4948-9FD1-6651584701AB}" type="presParOf" srcId="{421DFEDB-CCE6-42D3-8DC5-F58856DBCCAB}" destId="{9A965984-1B54-4329-8373-8CA806E43C9D}" srcOrd="0" destOrd="0" presId="urn:microsoft.com/office/officeart/2005/8/layout/bProcess3"/>
    <dgm:cxn modelId="{5ED9A520-9B4F-49E3-B49A-C1E4F5F3E918}" type="presParOf" srcId="{421DFEDB-CCE6-42D3-8DC5-F58856DBCCAB}" destId="{DC794D4F-F401-4383-A8A6-A6522735FC06}" srcOrd="1" destOrd="0" presId="urn:microsoft.com/office/officeart/2005/8/layout/bProcess3"/>
    <dgm:cxn modelId="{2EC53956-4553-4103-AA0F-46A2BBEE07C4}" type="presParOf" srcId="{DC794D4F-F401-4383-A8A6-A6522735FC06}" destId="{A41A1323-2CD0-428F-851F-053D8D0B7537}" srcOrd="0" destOrd="0" presId="urn:microsoft.com/office/officeart/2005/8/layout/bProcess3"/>
    <dgm:cxn modelId="{068A420E-4B3A-407D-A9CC-31EC7659AB55}" type="presParOf" srcId="{421DFEDB-CCE6-42D3-8DC5-F58856DBCCAB}" destId="{0F925E18-F515-4B45-AA12-0EB56B3FDED3}" srcOrd="2" destOrd="0" presId="urn:microsoft.com/office/officeart/2005/8/layout/bProcess3"/>
    <dgm:cxn modelId="{04C946E6-9D0B-4450-8990-2C302E9F8355}" type="presParOf" srcId="{421DFEDB-CCE6-42D3-8DC5-F58856DBCCAB}" destId="{FC99AAB9-B69A-49A8-846D-25A0A8B188D8}" srcOrd="3" destOrd="0" presId="urn:microsoft.com/office/officeart/2005/8/layout/bProcess3"/>
    <dgm:cxn modelId="{3F963B72-8A6F-46EB-B7A7-FD974A4266D9}" type="presParOf" srcId="{FC99AAB9-B69A-49A8-846D-25A0A8B188D8}" destId="{6B812189-43C9-4492-8921-9F9DC71C237E}" srcOrd="0" destOrd="0" presId="urn:microsoft.com/office/officeart/2005/8/layout/bProcess3"/>
    <dgm:cxn modelId="{DA0244D2-E43B-4353-9341-AB999CA61A25}" type="presParOf" srcId="{421DFEDB-CCE6-42D3-8DC5-F58856DBCCAB}" destId="{7514BFEA-FC53-4A6E-9058-2A5D95F7364D}" srcOrd="4" destOrd="0" presId="urn:microsoft.com/office/officeart/2005/8/layout/bProcess3"/>
    <dgm:cxn modelId="{0E7863D0-52DB-4E1D-9EBA-D4AC880480B1}" type="presParOf" srcId="{421DFEDB-CCE6-42D3-8DC5-F58856DBCCAB}" destId="{617D9FD2-D010-469F-9DF2-90F671ADD96B}" srcOrd="5" destOrd="0" presId="urn:microsoft.com/office/officeart/2005/8/layout/bProcess3"/>
    <dgm:cxn modelId="{B89E67EE-F103-44EE-8F72-16142F38BAD6}" type="presParOf" srcId="{617D9FD2-D010-469F-9DF2-90F671ADD96B}" destId="{CE54CC44-4533-473D-8BC1-EE22BC853518}" srcOrd="0" destOrd="0" presId="urn:microsoft.com/office/officeart/2005/8/layout/bProcess3"/>
    <dgm:cxn modelId="{6A8849E5-6729-46F0-9069-8F46F72A8D91}" type="presParOf" srcId="{421DFEDB-CCE6-42D3-8DC5-F58856DBCCAB}" destId="{211E1F53-7C55-40DC-AE50-5EF7117B36D1}" srcOrd="6" destOrd="0" presId="urn:microsoft.com/office/officeart/2005/8/layout/bProcess3"/>
    <dgm:cxn modelId="{A50AD532-6EBA-4625-AAEA-310528262E62}" type="presParOf" srcId="{421DFEDB-CCE6-42D3-8DC5-F58856DBCCAB}" destId="{40ACC351-8CE9-4830-99CB-844D2C9EDC1B}" srcOrd="7" destOrd="0" presId="urn:microsoft.com/office/officeart/2005/8/layout/bProcess3"/>
    <dgm:cxn modelId="{B3F6FA65-69AE-48A7-9DCF-C6E4B765E109}" type="presParOf" srcId="{40ACC351-8CE9-4830-99CB-844D2C9EDC1B}" destId="{9EEE4FFF-AE5C-40AA-BD82-1E76D65E0794}" srcOrd="0" destOrd="0" presId="urn:microsoft.com/office/officeart/2005/8/layout/bProcess3"/>
    <dgm:cxn modelId="{5D09FE84-0A6A-4F81-ACBC-B5BCF6273E1B}" type="presParOf" srcId="{421DFEDB-CCE6-42D3-8DC5-F58856DBCCAB}" destId="{4A030F1E-4F3C-480D-91D8-4294430398C1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37F1C5-CC72-4C99-AD46-84222000DFDF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A023BC6-FBA7-4B5B-9FFF-13996301F62E}">
      <dgm:prSet phldrT="[Текст]" custT="1"/>
      <dgm:spPr>
        <a:ln>
          <a:solidFill>
            <a:srgbClr val="FF8D3F"/>
          </a:solidFill>
        </a:ln>
      </dgm:spPr>
      <dgm:t>
        <a:bodyPr/>
        <a:lstStyle/>
        <a:p>
          <a:r>
            <a:rPr lang="ru-RU" sz="2800" dirty="0">
              <a:solidFill>
                <a:srgbClr val="553138"/>
              </a:solidFill>
            </a:rPr>
            <a:t>Качественные показатели</a:t>
          </a:r>
        </a:p>
      </dgm:t>
    </dgm:pt>
    <dgm:pt modelId="{DB478898-B0CF-4723-8BEA-901C47237FD0}" type="parTrans" cxnId="{B30052D2-E92B-4CC3-A8D5-2AF88F57100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C33A3B59-ECCD-421F-8A6F-F0819B267613}" type="sibTrans" cxnId="{B30052D2-E92B-4CC3-A8D5-2AF88F57100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5F035B14-2AB4-4954-B1EA-A60348057C04}">
      <dgm:prSet phldrT="[Текст]"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Снижение степени тяжести инвалидности и нарушений развития ребенка</a:t>
          </a:r>
        </a:p>
      </dgm:t>
    </dgm:pt>
    <dgm:pt modelId="{2483DBA1-9B92-4EE8-8ED6-EFBE3DE0D4E9}" type="parTrans" cxnId="{812D2F49-26AA-49B2-9A07-A475613DD552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B746E23-B18A-4173-8010-BF699F3C3E83}" type="sibTrans" cxnId="{812D2F49-26AA-49B2-9A07-A475613DD552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1E736DE2-367B-433F-AD1C-6B93A0837273}">
      <dgm:prSet phldrT="[Текст]"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Повышение родительской компетентности в вопросах развития и воспитания детей с нарушениями развития</a:t>
          </a:r>
        </a:p>
      </dgm:t>
    </dgm:pt>
    <dgm:pt modelId="{D02FADD6-F0FE-4F45-BE9D-B7C92CC36A13}" type="parTrans" cxnId="{87214D3F-C637-482F-9ECD-FB59FE268920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D14886E-05AB-4C7F-8F49-F5CB93C4FA4A}" type="sibTrans" cxnId="{87214D3F-C637-482F-9ECD-FB59FE268920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7827C386-2642-4767-B061-F6B100BA4563}">
      <dgm:prSet phldrT="[Текст]"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Снижение риска социального сиротства</a:t>
          </a:r>
        </a:p>
      </dgm:t>
    </dgm:pt>
    <dgm:pt modelId="{6820F0A6-B3B7-4DE4-BC4C-A9AE6D5E53C3}" type="parTrans" cxnId="{992BBEA6-E67E-4F09-B60B-248AA87DD9D8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B70A9E8C-F503-4FE7-8554-622B0CD3C608}" type="sibTrans" cxnId="{992BBEA6-E67E-4F09-B60B-248AA87DD9D8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DFB5226B-3B0C-43C6-8EFC-C3C9BAE9DCEC}">
      <dgm:prSet phldrT="[Текст]" custT="1"/>
      <dgm:spPr>
        <a:ln>
          <a:solidFill>
            <a:srgbClr val="FF8D3F"/>
          </a:solidFill>
        </a:ln>
      </dgm:spPr>
      <dgm:t>
        <a:bodyPr/>
        <a:lstStyle/>
        <a:p>
          <a:r>
            <a:rPr lang="ru-RU" sz="2800" dirty="0">
              <a:solidFill>
                <a:srgbClr val="553138"/>
              </a:solidFill>
            </a:rPr>
            <a:t>Количественные показатели</a:t>
          </a:r>
        </a:p>
      </dgm:t>
    </dgm:pt>
    <dgm:pt modelId="{510504B0-98A3-4037-8EA0-7CDF1BC356E4}" type="parTrans" cxnId="{DDFA056E-4B32-4A7F-95A7-5F7320CA7D5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EABC4801-B805-4F2C-BCAF-9DAAD571300B}" type="sibTrans" cxnId="{DDFA056E-4B32-4A7F-95A7-5F7320CA7D5B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6E919347-2EA5-45F9-B467-8590DEA454C2}">
      <dgm:prSet phldrT="[Текст]"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Увеличение количества семей с детьми, получивших услуги ранней помощи (</a:t>
          </a:r>
          <a:r>
            <a:rPr lang="en-US" dirty="0">
              <a:solidFill>
                <a:srgbClr val="553138"/>
              </a:solidFill>
            </a:rPr>
            <a:t>&gt;</a:t>
          </a:r>
          <a:r>
            <a:rPr lang="ru-RU" dirty="0">
              <a:solidFill>
                <a:srgbClr val="553138"/>
              </a:solidFill>
            </a:rPr>
            <a:t>1400 семей) </a:t>
          </a:r>
        </a:p>
      </dgm:t>
    </dgm:pt>
    <dgm:pt modelId="{A0C992A8-C340-40FF-BCD0-D163E6D0AA9E}" type="parTrans" cxnId="{B3DBB2DF-ED5D-40C3-BFEC-71EDA324EFFD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3DB6DD91-4CCA-4B88-ABEC-454D120E3E14}" type="sibTrans" cxnId="{B3DBB2DF-ED5D-40C3-BFEC-71EDA324EFFD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3F065892-720D-4217-AF13-FBBE09DE6828}">
      <dgm:prSet phldrT="[Текст]"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Увеличение числа учреждений, оказывающих услуги ранней помощи (29 учреждений социального обслуживания населения) </a:t>
          </a:r>
        </a:p>
      </dgm:t>
    </dgm:pt>
    <dgm:pt modelId="{956D6CA6-10EC-4718-A096-276951DB3E54}" type="parTrans" cxnId="{9D39D8B3-04BF-4F85-8512-69EC2F4FC335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C61CB1A4-2481-4872-B001-52B1557E1D2C}" type="sibTrans" cxnId="{9D39D8B3-04BF-4F85-8512-69EC2F4FC335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74271DD1-4F30-4E74-844D-42341648AE75}">
      <dgm:prSet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Увеличение числа детей, посещающих дошкольные образовательные учреждения</a:t>
          </a:r>
        </a:p>
      </dgm:t>
    </dgm:pt>
    <dgm:pt modelId="{8C096777-71C9-4181-8516-A27E1B8DBE32}" type="parTrans" cxnId="{D77F052C-3C9E-4AB7-818C-BCBC6271126A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235D11A1-4530-44D0-B100-C386C1C81B3F}" type="sibTrans" cxnId="{D77F052C-3C9E-4AB7-818C-BCBC6271126A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F0201B10-A583-4FCD-8E66-42AF57FD15E7}">
      <dgm:prSet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Улучшение детско-родительских отношений</a:t>
          </a:r>
        </a:p>
      </dgm:t>
    </dgm:pt>
    <dgm:pt modelId="{E0E8578C-5280-4774-826A-EC97E7C8A151}" type="parTrans" cxnId="{EB10D011-4FE5-4B7E-9D79-8D38BC0EC3C9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AD0F6744-162D-4C23-8F1E-EA8AB0947247}" type="sibTrans" cxnId="{EB10D011-4FE5-4B7E-9D79-8D38BC0EC3C9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E142F053-CAFB-4679-B5CA-200EDE9CDC0B}">
      <dgm:prSet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Создание профессионального сообщества специалистов, предоставляющих услуги ранней помощи в государственных и частных некоммерческих организациях</a:t>
          </a:r>
        </a:p>
      </dgm:t>
    </dgm:pt>
    <dgm:pt modelId="{65963580-74EB-4EF3-BCF8-F90967678FF0}" type="parTrans" cxnId="{5D669A82-59F7-46F1-85B3-FDAF7951B5BD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AEFC3E88-5DAF-4F2A-A998-17010CFE28B3}" type="sibTrans" cxnId="{5D669A82-59F7-46F1-85B3-FDAF7951B5BD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E1032895-3B5A-4A4E-ADF8-382D5E8077E9}">
      <dgm:prSet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Увеличение числа специалистов, оказывающих услуги ранней помощи (</a:t>
          </a:r>
          <a:r>
            <a:rPr lang="en-US" dirty="0">
              <a:solidFill>
                <a:srgbClr val="553138"/>
              </a:solidFill>
            </a:rPr>
            <a:t>&gt; </a:t>
          </a:r>
          <a:r>
            <a:rPr lang="ru-RU" dirty="0">
              <a:solidFill>
                <a:srgbClr val="553138"/>
              </a:solidFill>
            </a:rPr>
            <a:t>10</a:t>
          </a:r>
          <a:r>
            <a:rPr lang="en-US" dirty="0">
              <a:solidFill>
                <a:srgbClr val="553138"/>
              </a:solidFill>
            </a:rPr>
            <a:t>0</a:t>
          </a:r>
          <a:r>
            <a:rPr lang="ru-RU" dirty="0">
              <a:solidFill>
                <a:srgbClr val="553138"/>
              </a:solidFill>
            </a:rPr>
            <a:t> чел.)</a:t>
          </a:r>
        </a:p>
      </dgm:t>
    </dgm:pt>
    <dgm:pt modelId="{124F4AD0-0B3B-4CF4-89A6-DC0BE701C4F5}" type="parTrans" cxnId="{84D8E287-608A-4E14-A935-358B7E21D372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4D2862B4-A189-432D-9857-450FB4C451E6}" type="sibTrans" cxnId="{84D8E287-608A-4E14-A935-358B7E21D372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0B1446D3-67F9-456C-BB91-FB65F1AB909D}">
      <dgm:prSet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Количество проведенных курсов повышения квалификации, стажировок, семинаров, </a:t>
          </a:r>
          <a:r>
            <a:rPr lang="ru-RU" dirty="0" err="1">
              <a:solidFill>
                <a:srgbClr val="553138"/>
              </a:solidFill>
            </a:rPr>
            <a:t>вебинаров</a:t>
          </a:r>
          <a:r>
            <a:rPr lang="ru-RU" dirty="0">
              <a:solidFill>
                <a:srgbClr val="553138"/>
              </a:solidFill>
            </a:rPr>
            <a:t> (</a:t>
          </a:r>
          <a:r>
            <a:rPr lang="en-US" dirty="0">
              <a:solidFill>
                <a:srgbClr val="553138"/>
              </a:solidFill>
            </a:rPr>
            <a:t>&gt; 30</a:t>
          </a:r>
          <a:r>
            <a:rPr lang="ru-RU" dirty="0">
              <a:solidFill>
                <a:srgbClr val="553138"/>
              </a:solidFill>
            </a:rPr>
            <a:t> )</a:t>
          </a:r>
        </a:p>
      </dgm:t>
    </dgm:pt>
    <dgm:pt modelId="{F49A0E8F-AA28-4169-A901-20BBA2AE9411}" type="parTrans" cxnId="{F97010BC-3D6C-4DA5-AEE0-0046841230BD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0E671A6B-4FED-41A0-8842-08609903A43B}" type="sibTrans" cxnId="{F97010BC-3D6C-4DA5-AEE0-0046841230BD}">
      <dgm:prSet/>
      <dgm:spPr/>
      <dgm:t>
        <a:bodyPr/>
        <a:lstStyle/>
        <a:p>
          <a:endParaRPr lang="ru-RU">
            <a:solidFill>
              <a:srgbClr val="553138"/>
            </a:solidFill>
          </a:endParaRPr>
        </a:p>
      </dgm:t>
    </dgm:pt>
    <dgm:pt modelId="{9BA62AAB-570A-443C-9E1F-D241F5D16856}">
      <dgm:prSet/>
      <dgm:spPr>
        <a:ln>
          <a:solidFill>
            <a:srgbClr val="FF8D3F">
              <a:alpha val="90000"/>
            </a:srgbClr>
          </a:solidFill>
        </a:ln>
      </dgm:spPr>
      <dgm:t>
        <a:bodyPr/>
        <a:lstStyle/>
        <a:p>
          <a:r>
            <a:rPr lang="ru-RU" dirty="0">
              <a:solidFill>
                <a:srgbClr val="553138"/>
              </a:solidFill>
            </a:rPr>
            <a:t>Появление новых  направлений в работе  с детьми раннего возраста и специальностей (педиатр развития, </a:t>
          </a:r>
          <a:r>
            <a:rPr lang="ru-RU" dirty="0" err="1">
              <a:solidFill>
                <a:srgbClr val="553138"/>
              </a:solidFill>
            </a:rPr>
            <a:t>эрготерапевт</a:t>
          </a:r>
          <a:r>
            <a:rPr lang="ru-RU" dirty="0">
              <a:solidFill>
                <a:srgbClr val="553138"/>
              </a:solidFill>
            </a:rPr>
            <a:t>, физический терапевт и др.)   </a:t>
          </a:r>
        </a:p>
      </dgm:t>
    </dgm:pt>
    <dgm:pt modelId="{CFE2465C-F3F4-4306-AECA-63A27493420C}" type="parTrans" cxnId="{CD56F92C-6AFB-438B-9B5F-C313F5731D81}">
      <dgm:prSet/>
      <dgm:spPr/>
    </dgm:pt>
    <dgm:pt modelId="{7AAEC625-6C16-4F41-AC98-51D4AFC65949}" type="sibTrans" cxnId="{CD56F92C-6AFB-438B-9B5F-C313F5731D81}">
      <dgm:prSet/>
      <dgm:spPr/>
    </dgm:pt>
    <dgm:pt modelId="{94280029-705B-4D6E-B61A-6598C94B60F1}" type="pres">
      <dgm:prSet presAssocID="{C137F1C5-CC72-4C99-AD46-84222000DFDF}" presName="Name0" presStyleCnt="0">
        <dgm:presLayoutVars>
          <dgm:dir/>
          <dgm:animLvl val="lvl"/>
          <dgm:resizeHandles val="exact"/>
        </dgm:presLayoutVars>
      </dgm:prSet>
      <dgm:spPr/>
    </dgm:pt>
    <dgm:pt modelId="{61B4D33F-B386-4CAC-A5B0-B895CC614698}" type="pres">
      <dgm:prSet presAssocID="{BA023BC6-FBA7-4B5B-9FFF-13996301F62E}" presName="composite" presStyleCnt="0"/>
      <dgm:spPr/>
    </dgm:pt>
    <dgm:pt modelId="{992A575F-1539-4D03-8D17-AFC54039B952}" type="pres">
      <dgm:prSet presAssocID="{BA023BC6-FBA7-4B5B-9FFF-13996301F62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A3DF925-429F-4D54-A2F0-1C31333FADFA}" type="pres">
      <dgm:prSet presAssocID="{BA023BC6-FBA7-4B5B-9FFF-13996301F62E}" presName="desTx" presStyleLbl="alignAccFollowNode1" presStyleIdx="0" presStyleCnt="2">
        <dgm:presLayoutVars>
          <dgm:bulletEnabled val="1"/>
        </dgm:presLayoutVars>
      </dgm:prSet>
      <dgm:spPr/>
    </dgm:pt>
    <dgm:pt modelId="{F99D2B08-59FB-4689-B9CC-C5D14B0FD068}" type="pres">
      <dgm:prSet presAssocID="{C33A3B59-ECCD-421F-8A6F-F0819B267613}" presName="space" presStyleCnt="0"/>
      <dgm:spPr/>
    </dgm:pt>
    <dgm:pt modelId="{4DE49417-AD90-4763-8568-7669EE3FC23C}" type="pres">
      <dgm:prSet presAssocID="{DFB5226B-3B0C-43C6-8EFC-C3C9BAE9DCEC}" presName="composite" presStyleCnt="0"/>
      <dgm:spPr/>
    </dgm:pt>
    <dgm:pt modelId="{60334F3E-4B10-4DED-85C3-0CF3FE5DFB1C}" type="pres">
      <dgm:prSet presAssocID="{DFB5226B-3B0C-43C6-8EFC-C3C9BAE9DCE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D88FF90-E091-4739-97A9-B1B5A78A823D}" type="pres">
      <dgm:prSet presAssocID="{DFB5226B-3B0C-43C6-8EFC-C3C9BAE9DCE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B10D011-4FE5-4B7E-9D79-8D38BC0EC3C9}" srcId="{BA023BC6-FBA7-4B5B-9FFF-13996301F62E}" destId="{F0201B10-A583-4FCD-8E66-42AF57FD15E7}" srcOrd="4" destOrd="0" parTransId="{E0E8578C-5280-4774-826A-EC97E7C8A151}" sibTransId="{AD0F6744-162D-4C23-8F1E-EA8AB0947247}"/>
    <dgm:cxn modelId="{96BEC328-44BE-4E6D-B2EF-F4057E97DCDD}" type="presOf" srcId="{0B1446D3-67F9-456C-BB91-FB65F1AB909D}" destId="{ED88FF90-E091-4739-97A9-B1B5A78A823D}" srcOrd="0" destOrd="3" presId="urn:microsoft.com/office/officeart/2005/8/layout/hList1"/>
    <dgm:cxn modelId="{D77F052C-3C9E-4AB7-818C-BCBC6271126A}" srcId="{BA023BC6-FBA7-4B5B-9FFF-13996301F62E}" destId="{74271DD1-4F30-4E74-844D-42341648AE75}" srcOrd="3" destOrd="0" parTransId="{8C096777-71C9-4181-8516-A27E1B8DBE32}" sibTransId="{235D11A1-4530-44D0-B100-C386C1C81B3F}"/>
    <dgm:cxn modelId="{CD56F92C-6AFB-438B-9B5F-C313F5731D81}" srcId="{BA023BC6-FBA7-4B5B-9FFF-13996301F62E}" destId="{9BA62AAB-570A-443C-9E1F-D241F5D16856}" srcOrd="6" destOrd="0" parTransId="{CFE2465C-F3F4-4306-AECA-63A27493420C}" sibTransId="{7AAEC625-6C16-4F41-AC98-51D4AFC65949}"/>
    <dgm:cxn modelId="{87214D3F-C637-482F-9ECD-FB59FE268920}" srcId="{BA023BC6-FBA7-4B5B-9FFF-13996301F62E}" destId="{1E736DE2-367B-433F-AD1C-6B93A0837273}" srcOrd="1" destOrd="0" parTransId="{D02FADD6-F0FE-4F45-BE9D-B7C92CC36A13}" sibTransId="{4D14886E-05AB-4C7F-8F49-F5CB93C4FA4A}"/>
    <dgm:cxn modelId="{812D2F49-26AA-49B2-9A07-A475613DD552}" srcId="{BA023BC6-FBA7-4B5B-9FFF-13996301F62E}" destId="{5F035B14-2AB4-4954-B1EA-A60348057C04}" srcOrd="0" destOrd="0" parTransId="{2483DBA1-9B92-4EE8-8ED6-EFBE3DE0D4E9}" sibTransId="{4B746E23-B18A-4173-8010-BF699F3C3E83}"/>
    <dgm:cxn modelId="{DDFA056E-4B32-4A7F-95A7-5F7320CA7D5B}" srcId="{C137F1C5-CC72-4C99-AD46-84222000DFDF}" destId="{DFB5226B-3B0C-43C6-8EFC-C3C9BAE9DCEC}" srcOrd="1" destOrd="0" parTransId="{510504B0-98A3-4037-8EA0-7CDF1BC356E4}" sibTransId="{EABC4801-B805-4F2C-BCAF-9DAAD571300B}"/>
    <dgm:cxn modelId="{5B0F4474-5400-4E98-B363-D1BCB6FC4824}" type="presOf" srcId="{BA023BC6-FBA7-4B5B-9FFF-13996301F62E}" destId="{992A575F-1539-4D03-8D17-AFC54039B952}" srcOrd="0" destOrd="0" presId="urn:microsoft.com/office/officeart/2005/8/layout/hList1"/>
    <dgm:cxn modelId="{85AAAC54-21D3-41FA-A74B-F86C897B3D30}" type="presOf" srcId="{E142F053-CAFB-4679-B5CA-200EDE9CDC0B}" destId="{5A3DF925-429F-4D54-A2F0-1C31333FADFA}" srcOrd="0" destOrd="5" presId="urn:microsoft.com/office/officeart/2005/8/layout/hList1"/>
    <dgm:cxn modelId="{5FB06459-9FFE-4EF7-A1F0-7E967F3462D1}" type="presOf" srcId="{3F065892-720D-4217-AF13-FBBE09DE6828}" destId="{ED88FF90-E091-4739-97A9-B1B5A78A823D}" srcOrd="0" destOrd="1" presId="urn:microsoft.com/office/officeart/2005/8/layout/hList1"/>
    <dgm:cxn modelId="{DBC77980-AA8D-4428-8A53-DB6ECA5E66F8}" type="presOf" srcId="{6E919347-2EA5-45F9-B467-8590DEA454C2}" destId="{ED88FF90-E091-4739-97A9-B1B5A78A823D}" srcOrd="0" destOrd="0" presId="urn:microsoft.com/office/officeart/2005/8/layout/hList1"/>
    <dgm:cxn modelId="{5D669A82-59F7-46F1-85B3-FDAF7951B5BD}" srcId="{BA023BC6-FBA7-4B5B-9FFF-13996301F62E}" destId="{E142F053-CAFB-4679-B5CA-200EDE9CDC0B}" srcOrd="5" destOrd="0" parTransId="{65963580-74EB-4EF3-BCF8-F90967678FF0}" sibTransId="{AEFC3E88-5DAF-4F2A-A998-17010CFE28B3}"/>
    <dgm:cxn modelId="{84D8E287-608A-4E14-A935-358B7E21D372}" srcId="{DFB5226B-3B0C-43C6-8EFC-C3C9BAE9DCEC}" destId="{E1032895-3B5A-4A4E-ADF8-382D5E8077E9}" srcOrd="2" destOrd="0" parTransId="{124F4AD0-0B3B-4CF4-89A6-DC0BE701C4F5}" sibTransId="{4D2862B4-A189-432D-9857-450FB4C451E6}"/>
    <dgm:cxn modelId="{F582E28B-4B08-4FA2-9CA6-8A0EF82B5989}" type="presOf" srcId="{1E736DE2-367B-433F-AD1C-6B93A0837273}" destId="{5A3DF925-429F-4D54-A2F0-1C31333FADFA}" srcOrd="0" destOrd="1" presId="urn:microsoft.com/office/officeart/2005/8/layout/hList1"/>
    <dgm:cxn modelId="{9AE5DC92-E956-454D-9EF4-80CE9A390AD8}" type="presOf" srcId="{E1032895-3B5A-4A4E-ADF8-382D5E8077E9}" destId="{ED88FF90-E091-4739-97A9-B1B5A78A823D}" srcOrd="0" destOrd="2" presId="urn:microsoft.com/office/officeart/2005/8/layout/hList1"/>
    <dgm:cxn modelId="{992BBEA6-E67E-4F09-B60B-248AA87DD9D8}" srcId="{BA023BC6-FBA7-4B5B-9FFF-13996301F62E}" destId="{7827C386-2642-4767-B061-F6B100BA4563}" srcOrd="2" destOrd="0" parTransId="{6820F0A6-B3B7-4DE4-BC4C-A9AE6D5E53C3}" sibTransId="{B70A9E8C-F503-4FE7-8554-622B0CD3C608}"/>
    <dgm:cxn modelId="{D49E02AB-4A39-4B1B-AD3E-355263722558}" type="presOf" srcId="{F0201B10-A583-4FCD-8E66-42AF57FD15E7}" destId="{5A3DF925-429F-4D54-A2F0-1C31333FADFA}" srcOrd="0" destOrd="4" presId="urn:microsoft.com/office/officeart/2005/8/layout/hList1"/>
    <dgm:cxn modelId="{A00EBDAF-65DB-402D-913B-94BED1669880}" type="presOf" srcId="{DFB5226B-3B0C-43C6-8EFC-C3C9BAE9DCEC}" destId="{60334F3E-4B10-4DED-85C3-0CF3FE5DFB1C}" srcOrd="0" destOrd="0" presId="urn:microsoft.com/office/officeart/2005/8/layout/hList1"/>
    <dgm:cxn modelId="{9D39D8B3-04BF-4F85-8512-69EC2F4FC335}" srcId="{DFB5226B-3B0C-43C6-8EFC-C3C9BAE9DCEC}" destId="{3F065892-720D-4217-AF13-FBBE09DE6828}" srcOrd="1" destOrd="0" parTransId="{956D6CA6-10EC-4718-A096-276951DB3E54}" sibTransId="{C61CB1A4-2481-4872-B001-52B1557E1D2C}"/>
    <dgm:cxn modelId="{F97010BC-3D6C-4DA5-AEE0-0046841230BD}" srcId="{DFB5226B-3B0C-43C6-8EFC-C3C9BAE9DCEC}" destId="{0B1446D3-67F9-456C-BB91-FB65F1AB909D}" srcOrd="3" destOrd="0" parTransId="{F49A0E8F-AA28-4169-A901-20BBA2AE9411}" sibTransId="{0E671A6B-4FED-41A0-8842-08609903A43B}"/>
    <dgm:cxn modelId="{16ACD9C3-F096-4809-9B98-609C6CAF7823}" type="presOf" srcId="{5F035B14-2AB4-4954-B1EA-A60348057C04}" destId="{5A3DF925-429F-4D54-A2F0-1C31333FADFA}" srcOrd="0" destOrd="0" presId="urn:microsoft.com/office/officeart/2005/8/layout/hList1"/>
    <dgm:cxn modelId="{0B67D5C9-6E1B-470A-866F-9583D14A84BD}" type="presOf" srcId="{C137F1C5-CC72-4C99-AD46-84222000DFDF}" destId="{94280029-705B-4D6E-B61A-6598C94B60F1}" srcOrd="0" destOrd="0" presId="urn:microsoft.com/office/officeart/2005/8/layout/hList1"/>
    <dgm:cxn modelId="{B30052D2-E92B-4CC3-A8D5-2AF88F57100B}" srcId="{C137F1C5-CC72-4C99-AD46-84222000DFDF}" destId="{BA023BC6-FBA7-4B5B-9FFF-13996301F62E}" srcOrd="0" destOrd="0" parTransId="{DB478898-B0CF-4723-8BEA-901C47237FD0}" sibTransId="{C33A3B59-ECCD-421F-8A6F-F0819B267613}"/>
    <dgm:cxn modelId="{D87FA1D4-6F9E-4EC4-BDC5-6A1EBA1CBA73}" type="presOf" srcId="{7827C386-2642-4767-B061-F6B100BA4563}" destId="{5A3DF925-429F-4D54-A2F0-1C31333FADFA}" srcOrd="0" destOrd="2" presId="urn:microsoft.com/office/officeart/2005/8/layout/hList1"/>
    <dgm:cxn modelId="{F5D9E9D8-D2CA-4F6A-A0F9-D0FABA56A2DE}" type="presOf" srcId="{9BA62AAB-570A-443C-9E1F-D241F5D16856}" destId="{5A3DF925-429F-4D54-A2F0-1C31333FADFA}" srcOrd="0" destOrd="6" presId="urn:microsoft.com/office/officeart/2005/8/layout/hList1"/>
    <dgm:cxn modelId="{B3DBB2DF-ED5D-40C3-BFEC-71EDA324EFFD}" srcId="{DFB5226B-3B0C-43C6-8EFC-C3C9BAE9DCEC}" destId="{6E919347-2EA5-45F9-B467-8590DEA454C2}" srcOrd="0" destOrd="0" parTransId="{A0C992A8-C340-40FF-BCD0-D163E6D0AA9E}" sibTransId="{3DB6DD91-4CCA-4B88-ABEC-454D120E3E14}"/>
    <dgm:cxn modelId="{F18A29E3-CEEA-418E-97B2-16D992047884}" type="presOf" srcId="{74271DD1-4F30-4E74-844D-42341648AE75}" destId="{5A3DF925-429F-4D54-A2F0-1C31333FADFA}" srcOrd="0" destOrd="3" presId="urn:microsoft.com/office/officeart/2005/8/layout/hList1"/>
    <dgm:cxn modelId="{36990B85-4F3C-45B9-9F93-54B3F0E6D89E}" type="presParOf" srcId="{94280029-705B-4D6E-B61A-6598C94B60F1}" destId="{61B4D33F-B386-4CAC-A5B0-B895CC614698}" srcOrd="0" destOrd="0" presId="urn:microsoft.com/office/officeart/2005/8/layout/hList1"/>
    <dgm:cxn modelId="{78DE7F02-F29C-4C09-A0A8-2F9FFE63089C}" type="presParOf" srcId="{61B4D33F-B386-4CAC-A5B0-B895CC614698}" destId="{992A575F-1539-4D03-8D17-AFC54039B952}" srcOrd="0" destOrd="0" presId="urn:microsoft.com/office/officeart/2005/8/layout/hList1"/>
    <dgm:cxn modelId="{D7E32A95-D4C7-4CCB-8CA1-9CA4CAA5775C}" type="presParOf" srcId="{61B4D33F-B386-4CAC-A5B0-B895CC614698}" destId="{5A3DF925-429F-4D54-A2F0-1C31333FADFA}" srcOrd="1" destOrd="0" presId="urn:microsoft.com/office/officeart/2005/8/layout/hList1"/>
    <dgm:cxn modelId="{2C9CB405-7281-458C-BD11-41BF7ACE3C7B}" type="presParOf" srcId="{94280029-705B-4D6E-B61A-6598C94B60F1}" destId="{F99D2B08-59FB-4689-B9CC-C5D14B0FD068}" srcOrd="1" destOrd="0" presId="urn:microsoft.com/office/officeart/2005/8/layout/hList1"/>
    <dgm:cxn modelId="{F1518C5E-D8A5-4302-B26A-9A2AA42619AC}" type="presParOf" srcId="{94280029-705B-4D6E-B61A-6598C94B60F1}" destId="{4DE49417-AD90-4763-8568-7669EE3FC23C}" srcOrd="2" destOrd="0" presId="urn:microsoft.com/office/officeart/2005/8/layout/hList1"/>
    <dgm:cxn modelId="{BEE3670F-06D6-444E-B251-97834B6F601F}" type="presParOf" srcId="{4DE49417-AD90-4763-8568-7669EE3FC23C}" destId="{60334F3E-4B10-4DED-85C3-0CF3FE5DFB1C}" srcOrd="0" destOrd="0" presId="urn:microsoft.com/office/officeart/2005/8/layout/hList1"/>
    <dgm:cxn modelId="{F23B02F2-BA45-49F2-BF05-06F1494D343C}" type="presParOf" srcId="{4DE49417-AD90-4763-8568-7669EE3FC23C}" destId="{ED88FF90-E091-4739-97A9-B1B5A78A82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C25199-3F73-46DE-8725-8554A078BA8F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4265159-4132-47C1-ADEF-FFA9618826B3}">
      <dgm:prSet phldrT="[Текст]"/>
      <dgm:spPr>
        <a:ln>
          <a:solidFill>
            <a:srgbClr val="FF8D3F"/>
          </a:solidFill>
        </a:ln>
      </dgm:spPr>
      <dgm:t>
        <a:bodyPr anchor="ctr"/>
        <a:lstStyle/>
        <a:p>
          <a:r>
            <a:rPr lang="ru-RU" dirty="0">
              <a:solidFill>
                <a:srgbClr val="553138"/>
              </a:solidFill>
            </a:rPr>
            <a:t>Подпрограмма «Доступная среда» государственной программы Красноярского края «Развитие системы социальной поддержки граждан», утвержденной постановлением Правительства Красноярского края </a:t>
          </a:r>
        </a:p>
        <a:p>
          <a:r>
            <a:rPr lang="ru-RU" dirty="0">
              <a:solidFill>
                <a:srgbClr val="553138"/>
              </a:solidFill>
            </a:rPr>
            <a:t>от 30.09.2013 № 507-п </a:t>
          </a:r>
        </a:p>
        <a:p>
          <a:r>
            <a:rPr lang="ru-RU" dirty="0">
              <a:solidFill>
                <a:srgbClr val="553138"/>
              </a:solidFill>
            </a:rPr>
            <a:t>-</a:t>
          </a:r>
        </a:p>
        <a:p>
          <a:r>
            <a:rPr lang="ru-RU" dirty="0">
              <a:solidFill>
                <a:srgbClr val="553138"/>
              </a:solidFill>
            </a:rPr>
            <a:t>3 521 000 руб.</a:t>
          </a:r>
        </a:p>
        <a:p>
          <a:endParaRPr lang="ru-RU" dirty="0">
            <a:solidFill>
              <a:srgbClr val="553138"/>
            </a:solidFill>
          </a:endParaRPr>
        </a:p>
      </dgm:t>
    </dgm:pt>
    <dgm:pt modelId="{3997F978-CB67-46B1-A589-4FE86DEDFCEE}" type="parTrans" cxnId="{E57F04EF-66FF-45FB-95CE-AD6B52BE075A}">
      <dgm:prSet/>
      <dgm:spPr/>
      <dgm:t>
        <a:bodyPr/>
        <a:lstStyle/>
        <a:p>
          <a:endParaRPr lang="ru-RU"/>
        </a:p>
      </dgm:t>
    </dgm:pt>
    <dgm:pt modelId="{B67FD6B7-112D-4492-BFA0-C69C88AF7968}" type="sibTrans" cxnId="{E57F04EF-66FF-45FB-95CE-AD6B52BE075A}">
      <dgm:prSet/>
      <dgm:spPr/>
      <dgm:t>
        <a:bodyPr/>
        <a:lstStyle/>
        <a:p>
          <a:endParaRPr lang="ru-RU"/>
        </a:p>
      </dgm:t>
    </dgm:pt>
    <dgm:pt modelId="{BA57356C-C884-48DD-A1BA-759F844D9AEA}">
      <dgm:prSet phldrT="[Текст]"/>
      <dgm:spPr>
        <a:ln>
          <a:solidFill>
            <a:srgbClr val="FF8D3F"/>
          </a:solidFill>
        </a:ln>
      </dgm:spPr>
      <dgm:t>
        <a:bodyPr anchor="ctr"/>
        <a:lstStyle/>
        <a:p>
          <a:r>
            <a:rPr lang="ru-RU" dirty="0" err="1">
              <a:solidFill>
                <a:srgbClr val="553138"/>
              </a:solidFill>
            </a:rPr>
            <a:t>Грантовые</a:t>
          </a:r>
          <a:r>
            <a:rPr lang="ru-RU" dirty="0">
              <a:solidFill>
                <a:srgbClr val="553138"/>
              </a:solidFill>
            </a:rPr>
            <a:t> средства                                              Фонда Президентских грантов</a:t>
          </a:r>
        </a:p>
        <a:p>
          <a:r>
            <a:rPr lang="ru-RU" dirty="0">
              <a:solidFill>
                <a:srgbClr val="553138"/>
              </a:solidFill>
            </a:rPr>
            <a:t>- </a:t>
          </a:r>
        </a:p>
        <a:p>
          <a:r>
            <a:rPr lang="ru-RU" dirty="0">
              <a:solidFill>
                <a:srgbClr val="553138"/>
              </a:solidFill>
            </a:rPr>
            <a:t>3 343 352 руб.</a:t>
          </a:r>
        </a:p>
        <a:p>
          <a:endParaRPr lang="ru-RU" dirty="0">
            <a:solidFill>
              <a:srgbClr val="553138"/>
            </a:solidFill>
          </a:endParaRPr>
        </a:p>
      </dgm:t>
    </dgm:pt>
    <dgm:pt modelId="{B4493658-C559-48DF-A37C-4A6CA139D24D}" type="parTrans" cxnId="{5E59DC6D-6778-4D38-821C-A0E55874FD6D}">
      <dgm:prSet/>
      <dgm:spPr/>
      <dgm:t>
        <a:bodyPr/>
        <a:lstStyle/>
        <a:p>
          <a:endParaRPr lang="ru-RU"/>
        </a:p>
      </dgm:t>
    </dgm:pt>
    <dgm:pt modelId="{296F6017-1E1F-442E-8A17-26523F39E734}" type="sibTrans" cxnId="{5E59DC6D-6778-4D38-821C-A0E55874FD6D}">
      <dgm:prSet/>
      <dgm:spPr/>
      <dgm:t>
        <a:bodyPr/>
        <a:lstStyle/>
        <a:p>
          <a:endParaRPr lang="ru-RU"/>
        </a:p>
      </dgm:t>
    </dgm:pt>
    <dgm:pt modelId="{4AA54A64-2FF4-49D8-9CF1-73CE29418DC4}">
      <dgm:prSet custT="1"/>
      <dgm:spPr>
        <a:ln>
          <a:solidFill>
            <a:srgbClr val="FF8D3F"/>
          </a:solidFill>
        </a:ln>
      </dgm:spPr>
      <dgm:t>
        <a:bodyPr/>
        <a:lstStyle/>
        <a:p>
          <a:r>
            <a:rPr lang="ru-RU" sz="2000" dirty="0">
              <a:solidFill>
                <a:srgbClr val="553138"/>
              </a:solidFill>
            </a:rPr>
            <a:t>Привлеченные средства РОО «Красноярский центр лечебной педагогики»</a:t>
          </a:r>
        </a:p>
      </dgm:t>
    </dgm:pt>
    <dgm:pt modelId="{6F91A1CB-F1CA-4116-B13B-6A78A3625CC0}" type="parTrans" cxnId="{1BE2B3E2-1CD3-46F2-99F4-2043C83C6AD4}">
      <dgm:prSet/>
      <dgm:spPr/>
      <dgm:t>
        <a:bodyPr/>
        <a:lstStyle/>
        <a:p>
          <a:endParaRPr lang="ru-RU"/>
        </a:p>
      </dgm:t>
    </dgm:pt>
    <dgm:pt modelId="{3575B5F8-B50B-4586-B52C-CAAD8A10E5EE}" type="sibTrans" cxnId="{1BE2B3E2-1CD3-46F2-99F4-2043C83C6AD4}">
      <dgm:prSet/>
      <dgm:spPr/>
      <dgm:t>
        <a:bodyPr/>
        <a:lstStyle/>
        <a:p>
          <a:endParaRPr lang="ru-RU"/>
        </a:p>
      </dgm:t>
    </dgm:pt>
    <dgm:pt modelId="{221282EE-EFB2-48A0-A581-83739E804156}">
      <dgm:prSet custT="1"/>
      <dgm:spPr>
        <a:ln>
          <a:solidFill>
            <a:srgbClr val="FF8D3F"/>
          </a:solidFill>
        </a:ln>
      </dgm:spPr>
      <dgm:t>
        <a:bodyPr/>
        <a:lstStyle/>
        <a:p>
          <a:r>
            <a:rPr lang="ru-RU" sz="2000" dirty="0">
              <a:solidFill>
                <a:srgbClr val="553138"/>
              </a:solidFill>
            </a:rPr>
            <a:t>Региональный бюджет Красноярского края</a:t>
          </a:r>
        </a:p>
      </dgm:t>
    </dgm:pt>
    <dgm:pt modelId="{2D338858-DD08-46ED-AB6B-747514E320F1}" type="parTrans" cxnId="{B8D5A365-C404-4C1D-93FA-39FF118D3551}">
      <dgm:prSet/>
      <dgm:spPr/>
      <dgm:t>
        <a:bodyPr/>
        <a:lstStyle/>
        <a:p>
          <a:endParaRPr lang="ru-RU"/>
        </a:p>
      </dgm:t>
    </dgm:pt>
    <dgm:pt modelId="{B6510E84-37B3-4448-8FED-ACC232455627}" type="sibTrans" cxnId="{B8D5A365-C404-4C1D-93FA-39FF118D3551}">
      <dgm:prSet/>
      <dgm:spPr/>
      <dgm:t>
        <a:bodyPr/>
        <a:lstStyle/>
        <a:p>
          <a:endParaRPr lang="ru-RU"/>
        </a:p>
      </dgm:t>
    </dgm:pt>
    <dgm:pt modelId="{EE0A30F9-BFFB-4C7D-901D-E9E0638459CD}" type="pres">
      <dgm:prSet presAssocID="{11C25199-3F73-46DE-8725-8554A078BA8F}" presName="diagram" presStyleCnt="0">
        <dgm:presLayoutVars>
          <dgm:dir/>
          <dgm:resizeHandles val="exact"/>
        </dgm:presLayoutVars>
      </dgm:prSet>
      <dgm:spPr/>
    </dgm:pt>
    <dgm:pt modelId="{23A9F173-FD11-45CC-9454-319EEE2E50DE}" type="pres">
      <dgm:prSet presAssocID="{221282EE-EFB2-48A0-A581-83739E804156}" presName="node" presStyleLbl="node1" presStyleIdx="0" presStyleCnt="4" custScaleY="29648" custLinFactNeighborY="15981">
        <dgm:presLayoutVars>
          <dgm:bulletEnabled val="1"/>
        </dgm:presLayoutVars>
      </dgm:prSet>
      <dgm:spPr/>
    </dgm:pt>
    <dgm:pt modelId="{D0EF40AC-08A8-444F-AC3E-E04B37FE144B}" type="pres">
      <dgm:prSet presAssocID="{B6510E84-37B3-4448-8FED-ACC232455627}" presName="sibTrans" presStyleCnt="0"/>
      <dgm:spPr/>
    </dgm:pt>
    <dgm:pt modelId="{E2B54769-3F4F-4BF8-859D-24DD4EFF030A}" type="pres">
      <dgm:prSet presAssocID="{4AA54A64-2FF4-49D8-9CF1-73CE29418DC4}" presName="node" presStyleLbl="node1" presStyleIdx="1" presStyleCnt="4" custScaleY="29014" custLinFactNeighborX="-362" custLinFactNeighborY="16282">
        <dgm:presLayoutVars>
          <dgm:bulletEnabled val="1"/>
        </dgm:presLayoutVars>
      </dgm:prSet>
      <dgm:spPr/>
    </dgm:pt>
    <dgm:pt modelId="{4D159723-A5A1-4EA0-84AD-FA974DE9AFC8}" type="pres">
      <dgm:prSet presAssocID="{3575B5F8-B50B-4586-B52C-CAAD8A10E5EE}" presName="sibTrans" presStyleCnt="0"/>
      <dgm:spPr/>
    </dgm:pt>
    <dgm:pt modelId="{81D20210-3741-40EF-9819-249C0D46AAF3}" type="pres">
      <dgm:prSet presAssocID="{94265159-4132-47C1-ADEF-FFA9618826B3}" presName="node" presStyleLbl="node1" presStyleIdx="2" presStyleCnt="4">
        <dgm:presLayoutVars>
          <dgm:bulletEnabled val="1"/>
        </dgm:presLayoutVars>
      </dgm:prSet>
      <dgm:spPr/>
    </dgm:pt>
    <dgm:pt modelId="{8D724583-9D09-4681-AD98-0BE05BBE9CC6}" type="pres">
      <dgm:prSet presAssocID="{B67FD6B7-112D-4492-BFA0-C69C88AF7968}" presName="sibTrans" presStyleCnt="0"/>
      <dgm:spPr/>
    </dgm:pt>
    <dgm:pt modelId="{300D29C6-82B3-43AF-B945-BCECBF63F381}" type="pres">
      <dgm:prSet presAssocID="{BA57356C-C884-48DD-A1BA-759F844D9AEA}" presName="node" presStyleLbl="node1" presStyleIdx="3" presStyleCnt="4" custLinFactNeighborX="-350">
        <dgm:presLayoutVars>
          <dgm:bulletEnabled val="1"/>
        </dgm:presLayoutVars>
      </dgm:prSet>
      <dgm:spPr/>
    </dgm:pt>
  </dgm:ptLst>
  <dgm:cxnLst>
    <dgm:cxn modelId="{D9BA6C0A-BB21-4A19-B3C2-1C89DD5F174A}" type="presOf" srcId="{BA57356C-C884-48DD-A1BA-759F844D9AEA}" destId="{300D29C6-82B3-43AF-B945-BCECBF63F381}" srcOrd="0" destOrd="0" presId="urn:microsoft.com/office/officeart/2005/8/layout/default"/>
    <dgm:cxn modelId="{B8D5A365-C404-4C1D-93FA-39FF118D3551}" srcId="{11C25199-3F73-46DE-8725-8554A078BA8F}" destId="{221282EE-EFB2-48A0-A581-83739E804156}" srcOrd="0" destOrd="0" parTransId="{2D338858-DD08-46ED-AB6B-747514E320F1}" sibTransId="{B6510E84-37B3-4448-8FED-ACC232455627}"/>
    <dgm:cxn modelId="{5E59DC6D-6778-4D38-821C-A0E55874FD6D}" srcId="{11C25199-3F73-46DE-8725-8554A078BA8F}" destId="{BA57356C-C884-48DD-A1BA-759F844D9AEA}" srcOrd="3" destOrd="0" parTransId="{B4493658-C559-48DF-A37C-4A6CA139D24D}" sibTransId="{296F6017-1E1F-442E-8A17-26523F39E734}"/>
    <dgm:cxn modelId="{EF80B770-0EB4-4065-B8C4-6C88AA6A3B9C}" type="presOf" srcId="{4AA54A64-2FF4-49D8-9CF1-73CE29418DC4}" destId="{E2B54769-3F4F-4BF8-859D-24DD4EFF030A}" srcOrd="0" destOrd="0" presId="urn:microsoft.com/office/officeart/2005/8/layout/default"/>
    <dgm:cxn modelId="{FADE08A3-9FDC-4DC3-B6A9-33132B232224}" type="presOf" srcId="{94265159-4132-47C1-ADEF-FFA9618826B3}" destId="{81D20210-3741-40EF-9819-249C0D46AAF3}" srcOrd="0" destOrd="0" presId="urn:microsoft.com/office/officeart/2005/8/layout/default"/>
    <dgm:cxn modelId="{9575AAC4-7AD1-472A-A284-739C0005A2FD}" type="presOf" srcId="{221282EE-EFB2-48A0-A581-83739E804156}" destId="{23A9F173-FD11-45CC-9454-319EEE2E50DE}" srcOrd="0" destOrd="0" presId="urn:microsoft.com/office/officeart/2005/8/layout/default"/>
    <dgm:cxn modelId="{5310A7C8-BE8A-4051-A441-BC07F9976A87}" type="presOf" srcId="{11C25199-3F73-46DE-8725-8554A078BA8F}" destId="{EE0A30F9-BFFB-4C7D-901D-E9E0638459CD}" srcOrd="0" destOrd="0" presId="urn:microsoft.com/office/officeart/2005/8/layout/default"/>
    <dgm:cxn modelId="{1BE2B3E2-1CD3-46F2-99F4-2043C83C6AD4}" srcId="{11C25199-3F73-46DE-8725-8554A078BA8F}" destId="{4AA54A64-2FF4-49D8-9CF1-73CE29418DC4}" srcOrd="1" destOrd="0" parTransId="{6F91A1CB-F1CA-4116-B13B-6A78A3625CC0}" sibTransId="{3575B5F8-B50B-4586-B52C-CAAD8A10E5EE}"/>
    <dgm:cxn modelId="{E57F04EF-66FF-45FB-95CE-AD6B52BE075A}" srcId="{11C25199-3F73-46DE-8725-8554A078BA8F}" destId="{94265159-4132-47C1-ADEF-FFA9618826B3}" srcOrd="2" destOrd="0" parTransId="{3997F978-CB67-46B1-A589-4FE86DEDFCEE}" sibTransId="{B67FD6B7-112D-4492-BFA0-C69C88AF7968}"/>
    <dgm:cxn modelId="{57CAE59A-1585-42E2-AB0E-B3E2F1263287}" type="presParOf" srcId="{EE0A30F9-BFFB-4C7D-901D-E9E0638459CD}" destId="{23A9F173-FD11-45CC-9454-319EEE2E50DE}" srcOrd="0" destOrd="0" presId="urn:microsoft.com/office/officeart/2005/8/layout/default"/>
    <dgm:cxn modelId="{2BC16FD6-8F2A-4D71-BB39-2D198F905388}" type="presParOf" srcId="{EE0A30F9-BFFB-4C7D-901D-E9E0638459CD}" destId="{D0EF40AC-08A8-444F-AC3E-E04B37FE144B}" srcOrd="1" destOrd="0" presId="urn:microsoft.com/office/officeart/2005/8/layout/default"/>
    <dgm:cxn modelId="{B17E0EFE-5316-4F63-94F0-203541BBA155}" type="presParOf" srcId="{EE0A30F9-BFFB-4C7D-901D-E9E0638459CD}" destId="{E2B54769-3F4F-4BF8-859D-24DD4EFF030A}" srcOrd="2" destOrd="0" presId="urn:microsoft.com/office/officeart/2005/8/layout/default"/>
    <dgm:cxn modelId="{08D93025-EC1E-4C39-B9E5-E3879FDEA55B}" type="presParOf" srcId="{EE0A30F9-BFFB-4C7D-901D-E9E0638459CD}" destId="{4D159723-A5A1-4EA0-84AD-FA974DE9AFC8}" srcOrd="3" destOrd="0" presId="urn:microsoft.com/office/officeart/2005/8/layout/default"/>
    <dgm:cxn modelId="{5F10FD54-6CCD-461C-9759-A5D6FB5A4AC5}" type="presParOf" srcId="{EE0A30F9-BFFB-4C7D-901D-E9E0638459CD}" destId="{81D20210-3741-40EF-9819-249C0D46AAF3}" srcOrd="4" destOrd="0" presId="urn:microsoft.com/office/officeart/2005/8/layout/default"/>
    <dgm:cxn modelId="{E2253D7E-FFE2-41FF-85A5-C7B03FB497E2}" type="presParOf" srcId="{EE0A30F9-BFFB-4C7D-901D-E9E0638459CD}" destId="{8D724583-9D09-4681-AD98-0BE05BBE9CC6}" srcOrd="5" destOrd="0" presId="urn:microsoft.com/office/officeart/2005/8/layout/default"/>
    <dgm:cxn modelId="{C05CA8B1-BD91-45BB-BA35-0DCC8D3A662A}" type="presParOf" srcId="{EE0A30F9-BFFB-4C7D-901D-E9E0638459CD}" destId="{300D29C6-82B3-43AF-B945-BCECBF63F381}" srcOrd="6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C1A83-9908-42B0-B7F5-9CDC5DC7DE38}">
      <dsp:nvSpPr>
        <dsp:cNvPr id="0" name=""/>
        <dsp:cNvSpPr/>
      </dsp:nvSpPr>
      <dsp:spPr>
        <a:xfrm>
          <a:off x="-5264268" y="-806255"/>
          <a:ext cx="6268648" cy="6268648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solidFill>
          <a:srgbClr val="FF6600"/>
        </a:solidFill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BDDC7-DA4F-4015-9DB6-C50A1DEC3A85}">
      <dsp:nvSpPr>
        <dsp:cNvPr id="0" name=""/>
        <dsp:cNvSpPr/>
      </dsp:nvSpPr>
      <dsp:spPr>
        <a:xfrm>
          <a:off x="525859" y="357963"/>
          <a:ext cx="8679013" cy="716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5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Улучшить функционирование ребенка в естественных жизненных ситуациях</a:t>
          </a:r>
        </a:p>
      </dsp:txBody>
      <dsp:txXfrm>
        <a:off x="525859" y="357963"/>
        <a:ext cx="8679013" cy="716300"/>
      </dsp:txXfrm>
    </dsp:sp>
    <dsp:sp modelId="{995DE481-B602-4527-9B4F-C9E158C10D99}">
      <dsp:nvSpPr>
        <dsp:cNvPr id="0" name=""/>
        <dsp:cNvSpPr/>
      </dsp:nvSpPr>
      <dsp:spPr>
        <a:xfrm>
          <a:off x="78171" y="268426"/>
          <a:ext cx="895375" cy="895375"/>
        </a:xfrm>
        <a:prstGeom prst="ellipse">
          <a:avLst/>
        </a:prstGeom>
        <a:solidFill>
          <a:srgbClr val="FF6600"/>
        </a:solidFill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5EA07-7742-4446-BDE2-073991240D74}">
      <dsp:nvSpPr>
        <dsp:cNvPr id="0" name=""/>
        <dsp:cNvSpPr/>
      </dsp:nvSpPr>
      <dsp:spPr>
        <a:xfrm>
          <a:off x="936530" y="1432600"/>
          <a:ext cx="8268342" cy="716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5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Повысить качество взаимодействия и отношений ребенка с родителями, другими непосредственно ухаживающими за ребенком лицами, в семье</a:t>
          </a:r>
        </a:p>
      </dsp:txBody>
      <dsp:txXfrm>
        <a:off x="936530" y="1432600"/>
        <a:ext cx="8268342" cy="716300"/>
      </dsp:txXfrm>
    </dsp:sp>
    <dsp:sp modelId="{CFE80C46-1DD7-49C6-B644-3D6446E11C7F}">
      <dsp:nvSpPr>
        <dsp:cNvPr id="0" name=""/>
        <dsp:cNvSpPr/>
      </dsp:nvSpPr>
      <dsp:spPr>
        <a:xfrm>
          <a:off x="488843" y="1343062"/>
          <a:ext cx="895375" cy="895375"/>
        </a:xfrm>
        <a:prstGeom prst="ellipse">
          <a:avLst/>
        </a:prstGeom>
        <a:solidFill>
          <a:srgbClr val="FF7D25"/>
        </a:solidFill>
        <a:ln w="12700" cap="flat" cmpd="sng" algn="ctr">
          <a:solidFill>
            <a:srgbClr val="FF8F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F4E12-A86A-4321-9646-D0ADAA65586A}">
      <dsp:nvSpPr>
        <dsp:cNvPr id="0" name=""/>
        <dsp:cNvSpPr/>
      </dsp:nvSpPr>
      <dsp:spPr>
        <a:xfrm>
          <a:off x="936530" y="2507236"/>
          <a:ext cx="8268342" cy="716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5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Повысить компетентность родителей и других непосредственно ухаживающих за ребенком лиц в вопросах развития и воспитания ребенка</a:t>
          </a:r>
        </a:p>
      </dsp:txBody>
      <dsp:txXfrm>
        <a:off x="936530" y="2507236"/>
        <a:ext cx="8268342" cy="716300"/>
      </dsp:txXfrm>
    </dsp:sp>
    <dsp:sp modelId="{C9B3C53A-CCB3-4734-B118-1D0F9800FFBD}">
      <dsp:nvSpPr>
        <dsp:cNvPr id="0" name=""/>
        <dsp:cNvSpPr/>
      </dsp:nvSpPr>
      <dsp:spPr>
        <a:xfrm>
          <a:off x="488843" y="2417699"/>
          <a:ext cx="895375" cy="895375"/>
        </a:xfrm>
        <a:prstGeom prst="ellipse">
          <a:avLst/>
        </a:prstGeom>
        <a:solidFill>
          <a:srgbClr val="FFA365"/>
        </a:solidFill>
        <a:ln w="12700" cap="flat" cmpd="sng" algn="ctr">
          <a:solidFill>
            <a:srgbClr val="FFA3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89BF7-F3E8-4280-AC16-3C3BB1FCD8C4}">
      <dsp:nvSpPr>
        <dsp:cNvPr id="0" name=""/>
        <dsp:cNvSpPr/>
      </dsp:nvSpPr>
      <dsp:spPr>
        <a:xfrm>
          <a:off x="525859" y="3581873"/>
          <a:ext cx="8679013" cy="716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5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Включить ребенка в среду сверстников, расширить социальные контакты ребенка и семьи, подготовить ребенка к включению его в дошкольное учреждение</a:t>
          </a:r>
        </a:p>
      </dsp:txBody>
      <dsp:txXfrm>
        <a:off x="525859" y="3581873"/>
        <a:ext cx="8679013" cy="716300"/>
      </dsp:txXfrm>
    </dsp:sp>
    <dsp:sp modelId="{CC4E83CB-329F-4B00-9501-7C8B0927C3FB}">
      <dsp:nvSpPr>
        <dsp:cNvPr id="0" name=""/>
        <dsp:cNvSpPr/>
      </dsp:nvSpPr>
      <dsp:spPr>
        <a:xfrm>
          <a:off x="78171" y="3492335"/>
          <a:ext cx="895375" cy="895375"/>
        </a:xfrm>
        <a:prstGeom prst="ellipse">
          <a:avLst/>
        </a:prstGeom>
        <a:solidFill>
          <a:srgbClr val="FFC197"/>
        </a:solidFill>
        <a:ln w="12700" cap="flat" cmpd="sng" algn="ctr">
          <a:solidFill>
            <a:srgbClr val="FFD5B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2C96A-F444-4AD9-91DF-67BE4D326BE3}">
      <dsp:nvSpPr>
        <dsp:cNvPr id="0" name=""/>
        <dsp:cNvSpPr/>
      </dsp:nvSpPr>
      <dsp:spPr>
        <a:xfrm>
          <a:off x="1376916" y="505576"/>
          <a:ext cx="2753832" cy="275383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77079-E795-4D0E-958C-06C74F94BE0D}">
      <dsp:nvSpPr>
        <dsp:cNvPr id="0" name=""/>
        <dsp:cNvSpPr/>
      </dsp:nvSpPr>
      <dsp:spPr>
        <a:xfrm flipV="1">
          <a:off x="2730973" y="2078964"/>
          <a:ext cx="45718" cy="5260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 rot="10800000">
        <a:off x="2730973" y="2078964"/>
        <a:ext cx="45718" cy="526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E88B1-B7F9-4662-922D-46F152A5E22E}">
      <dsp:nvSpPr>
        <dsp:cNvPr id="0" name=""/>
        <dsp:cNvSpPr/>
      </dsp:nvSpPr>
      <dsp:spPr>
        <a:xfrm>
          <a:off x="0" y="0"/>
          <a:ext cx="2378024" cy="1049576"/>
        </a:xfrm>
        <a:prstGeom prst="roundRect">
          <a:avLst>
            <a:gd name="adj" fmla="val 10000"/>
          </a:avLst>
        </a:prstGeom>
        <a:solidFill>
          <a:srgbClr val="FFB6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rgbClr val="553138"/>
              </a:solidFill>
            </a:rPr>
            <a:t>Выявление</a:t>
          </a:r>
          <a:endParaRPr lang="ru-RU" sz="1800" kern="1200" dirty="0">
            <a:solidFill>
              <a:srgbClr val="553138"/>
            </a:solidFill>
          </a:endParaRPr>
        </a:p>
      </dsp:txBody>
      <dsp:txXfrm>
        <a:off x="0" y="0"/>
        <a:ext cx="2378024" cy="699717"/>
      </dsp:txXfrm>
    </dsp:sp>
    <dsp:sp modelId="{AAE9EF47-E95E-40C7-B5C0-1920402EE62E}">
      <dsp:nvSpPr>
        <dsp:cNvPr id="0" name=""/>
        <dsp:cNvSpPr/>
      </dsp:nvSpPr>
      <dsp:spPr>
        <a:xfrm>
          <a:off x="0" y="693416"/>
          <a:ext cx="2378024" cy="2790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B6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>
              <a:solidFill>
                <a:srgbClr val="553138"/>
              </a:solidFill>
            </a:rPr>
            <a:t>Мониторинг развития на основе скрининга</a:t>
          </a:r>
          <a:endParaRPr lang="ru-RU" sz="1600" kern="1200" dirty="0">
            <a:solidFill>
              <a:srgbClr val="55313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>
              <a:solidFill>
                <a:srgbClr val="553138"/>
              </a:solidFill>
            </a:rPr>
            <a:t>Выявление факторов риска</a:t>
          </a:r>
          <a:endParaRPr lang="ru-RU" sz="1600" kern="1200" dirty="0">
            <a:solidFill>
              <a:srgbClr val="553138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500" kern="1200" dirty="0">
            <a:solidFill>
              <a:srgbClr val="553138"/>
            </a:solidFill>
          </a:endParaRPr>
        </a:p>
      </dsp:txBody>
      <dsp:txXfrm>
        <a:off x="69650" y="763066"/>
        <a:ext cx="2238724" cy="2651375"/>
      </dsp:txXfrm>
    </dsp:sp>
    <dsp:sp modelId="{78FF3779-8420-4F95-8EE4-8CEC0529DED4}">
      <dsp:nvSpPr>
        <dsp:cNvPr id="0" name=""/>
        <dsp:cNvSpPr/>
      </dsp:nvSpPr>
      <dsp:spPr>
        <a:xfrm>
          <a:off x="2733043" y="1547648"/>
          <a:ext cx="771833" cy="592059"/>
        </a:xfrm>
        <a:prstGeom prst="rightArrow">
          <a:avLst>
            <a:gd name="adj1" fmla="val 60000"/>
            <a:gd name="adj2" fmla="val 50000"/>
          </a:avLst>
        </a:prstGeom>
        <a:solidFill>
          <a:srgbClr val="FF944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>
            <a:solidFill>
              <a:srgbClr val="553138"/>
            </a:solidFill>
          </a:endParaRPr>
        </a:p>
      </dsp:txBody>
      <dsp:txXfrm>
        <a:off x="2733043" y="1666060"/>
        <a:ext cx="594215" cy="355235"/>
      </dsp:txXfrm>
    </dsp:sp>
    <dsp:sp modelId="{70697BAE-512F-4AD6-8CF0-79B6E8926EE9}">
      <dsp:nvSpPr>
        <dsp:cNvPr id="0" name=""/>
        <dsp:cNvSpPr/>
      </dsp:nvSpPr>
      <dsp:spPr>
        <a:xfrm>
          <a:off x="3834315" y="0"/>
          <a:ext cx="2378024" cy="1049576"/>
        </a:xfrm>
        <a:prstGeom prst="roundRect">
          <a:avLst>
            <a:gd name="adj" fmla="val 10000"/>
          </a:avLst>
        </a:prstGeom>
        <a:solidFill>
          <a:srgbClr val="FF9D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rgbClr val="553138"/>
              </a:solidFill>
            </a:rPr>
            <a:t>Ранняя помощь</a:t>
          </a:r>
          <a:endParaRPr lang="ru-RU" sz="1800" kern="1200" dirty="0">
            <a:solidFill>
              <a:srgbClr val="553138"/>
            </a:solidFill>
          </a:endParaRPr>
        </a:p>
      </dsp:txBody>
      <dsp:txXfrm>
        <a:off x="3834315" y="0"/>
        <a:ext cx="2378024" cy="699717"/>
      </dsp:txXfrm>
    </dsp:sp>
    <dsp:sp modelId="{49E8F42D-34CE-4CBD-BCCA-51D6BC8ED59A}">
      <dsp:nvSpPr>
        <dsp:cNvPr id="0" name=""/>
        <dsp:cNvSpPr/>
      </dsp:nvSpPr>
      <dsp:spPr>
        <a:xfrm>
          <a:off x="3837975" y="699660"/>
          <a:ext cx="2378024" cy="2824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9D5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>
              <a:solidFill>
                <a:srgbClr val="553138"/>
              </a:solidFill>
            </a:rPr>
            <a:t>Определение нуждаемости</a:t>
          </a:r>
          <a:endParaRPr lang="ru-RU" sz="1500" kern="1200" dirty="0">
            <a:solidFill>
              <a:srgbClr val="553138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>
              <a:solidFill>
                <a:srgbClr val="553138"/>
              </a:solidFill>
            </a:rPr>
            <a:t>Междисциплинарная оценка</a:t>
          </a:r>
          <a:endParaRPr lang="ru-RU" sz="1500" kern="1200" dirty="0">
            <a:solidFill>
              <a:srgbClr val="553138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553138"/>
              </a:solidFill>
            </a:rPr>
            <a:t>Индивидуальная программа РП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553138"/>
              </a:solidFill>
            </a:rPr>
            <a:t>Мониторинг эффективности программы РП</a:t>
          </a:r>
        </a:p>
      </dsp:txBody>
      <dsp:txXfrm>
        <a:off x="3907625" y="769310"/>
        <a:ext cx="2238724" cy="2684868"/>
      </dsp:txXfrm>
    </dsp:sp>
    <dsp:sp modelId="{4B523BC8-E0A0-4C72-8D96-9E3B2792B2AC}">
      <dsp:nvSpPr>
        <dsp:cNvPr id="0" name=""/>
        <dsp:cNvSpPr/>
      </dsp:nvSpPr>
      <dsp:spPr>
        <a:xfrm>
          <a:off x="6590945" y="1647238"/>
          <a:ext cx="764259" cy="592059"/>
        </a:xfrm>
        <a:prstGeom prst="rightArrow">
          <a:avLst>
            <a:gd name="adj1" fmla="val 60000"/>
            <a:gd name="adj2" fmla="val 50000"/>
          </a:avLst>
        </a:prstGeom>
        <a:solidFill>
          <a:srgbClr val="FF944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>
            <a:solidFill>
              <a:srgbClr val="553138"/>
            </a:solidFill>
          </a:endParaRPr>
        </a:p>
      </dsp:txBody>
      <dsp:txXfrm>
        <a:off x="6590945" y="1765650"/>
        <a:ext cx="586641" cy="355235"/>
      </dsp:txXfrm>
    </dsp:sp>
    <dsp:sp modelId="{25D6DC04-91DE-4B63-A249-55297A072D14}">
      <dsp:nvSpPr>
        <dsp:cNvPr id="0" name=""/>
        <dsp:cNvSpPr/>
      </dsp:nvSpPr>
      <dsp:spPr>
        <a:xfrm>
          <a:off x="7654339" y="0"/>
          <a:ext cx="2378024" cy="1049576"/>
        </a:xfrm>
        <a:prstGeom prst="roundRect">
          <a:avLst>
            <a:gd name="adj" fmla="val 10000"/>
          </a:avLst>
        </a:prstGeom>
        <a:solidFill>
          <a:srgbClr val="FF8D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Переход в другие программы</a:t>
          </a:r>
        </a:p>
      </dsp:txBody>
      <dsp:txXfrm>
        <a:off x="7654339" y="0"/>
        <a:ext cx="2378024" cy="699717"/>
      </dsp:txXfrm>
    </dsp:sp>
    <dsp:sp modelId="{C0C37428-4390-4507-96AE-A6681967B9AE}">
      <dsp:nvSpPr>
        <dsp:cNvPr id="0" name=""/>
        <dsp:cNvSpPr/>
      </dsp:nvSpPr>
      <dsp:spPr>
        <a:xfrm>
          <a:off x="7687392" y="867149"/>
          <a:ext cx="2378024" cy="28338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>
              <a:solidFill>
                <a:srgbClr val="553138"/>
              </a:solidFill>
            </a:rPr>
            <a:t>Адаптация ребенка и семьи в других программах</a:t>
          </a:r>
          <a:endParaRPr lang="ru-RU" sz="1600" kern="1200" dirty="0">
            <a:solidFill>
              <a:srgbClr val="553138"/>
            </a:solidFill>
          </a:endParaRPr>
        </a:p>
      </dsp:txBody>
      <dsp:txXfrm>
        <a:off x="7757042" y="936799"/>
        <a:ext cx="2238724" cy="2694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D3237-05E8-40E2-A977-3C79873166D0}">
      <dsp:nvSpPr>
        <dsp:cNvPr id="0" name=""/>
        <dsp:cNvSpPr/>
      </dsp:nvSpPr>
      <dsp:spPr>
        <a:xfrm>
          <a:off x="1230" y="0"/>
          <a:ext cx="3199956" cy="52665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553138"/>
              </a:solidFill>
            </a:rPr>
            <a:t>Организация межведомственного и партнерского взаимодействия</a:t>
          </a:r>
        </a:p>
      </dsp:txBody>
      <dsp:txXfrm>
        <a:off x="1230" y="0"/>
        <a:ext cx="3199956" cy="1579977"/>
      </dsp:txXfrm>
    </dsp:sp>
    <dsp:sp modelId="{9DC0C682-BBF0-4B8A-92DD-438C247413FC}">
      <dsp:nvSpPr>
        <dsp:cNvPr id="0" name=""/>
        <dsp:cNvSpPr/>
      </dsp:nvSpPr>
      <dsp:spPr>
        <a:xfrm>
          <a:off x="321226" y="1580714"/>
          <a:ext cx="2559965" cy="20524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rgbClr val="553138"/>
              </a:solidFill>
            </a:rPr>
            <a:t>Межведомственное взаимодействие между: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rgbClr val="553138"/>
              </a:solidFill>
            </a:rPr>
            <a:t>- министерством социальной политики Красноярского края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rgbClr val="553138"/>
              </a:solidFill>
            </a:rPr>
            <a:t>- министерством здравоохранения Красноярского края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rgbClr val="553138"/>
              </a:solidFill>
            </a:rPr>
            <a:t>- министерством образования Красноярского края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solidFill>
              <a:srgbClr val="553138"/>
            </a:solidFill>
          </a:endParaRPr>
        </a:p>
      </dsp:txBody>
      <dsp:txXfrm>
        <a:off x="381340" y="1640828"/>
        <a:ext cx="2439737" cy="1932219"/>
      </dsp:txXfrm>
    </dsp:sp>
    <dsp:sp modelId="{E1DBEA3D-E99E-4AA3-8932-A950AC9C4C4A}">
      <dsp:nvSpPr>
        <dsp:cNvPr id="0" name=""/>
        <dsp:cNvSpPr/>
      </dsp:nvSpPr>
      <dsp:spPr>
        <a:xfrm>
          <a:off x="321226" y="3815743"/>
          <a:ext cx="2559965" cy="11867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rgbClr val="553138"/>
              </a:solidFill>
            </a:rPr>
            <a:t>Заключение соглашения о взаимодействии между Министерством социальной политики Красноярского края и РОО «Красноярский центр лечебной педагогики»</a:t>
          </a:r>
          <a:endParaRPr lang="ru-RU" sz="1200" kern="1200" dirty="0">
            <a:solidFill>
              <a:srgbClr val="553138"/>
            </a:solidFill>
          </a:endParaRPr>
        </a:p>
      </dsp:txBody>
      <dsp:txXfrm>
        <a:off x="355986" y="3850503"/>
        <a:ext cx="2490445" cy="1117263"/>
      </dsp:txXfrm>
    </dsp:sp>
    <dsp:sp modelId="{71776AF3-3FF8-4745-81FD-E9F1F3CF6546}">
      <dsp:nvSpPr>
        <dsp:cNvPr id="0" name=""/>
        <dsp:cNvSpPr/>
      </dsp:nvSpPr>
      <dsp:spPr>
        <a:xfrm>
          <a:off x="3441183" y="0"/>
          <a:ext cx="3199956" cy="52665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553138"/>
              </a:solidFill>
            </a:rPr>
            <a:t>Создание условий для формирования системы ранней помощи </a:t>
          </a:r>
        </a:p>
      </dsp:txBody>
      <dsp:txXfrm>
        <a:off x="3441183" y="0"/>
        <a:ext cx="3199956" cy="1579977"/>
      </dsp:txXfrm>
    </dsp:sp>
    <dsp:sp modelId="{635568AB-3BB0-45C3-8CB9-90545028E044}">
      <dsp:nvSpPr>
        <dsp:cNvPr id="0" name=""/>
        <dsp:cNvSpPr/>
      </dsp:nvSpPr>
      <dsp:spPr>
        <a:xfrm>
          <a:off x="3761179" y="1580427"/>
          <a:ext cx="2559965" cy="1034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rgbClr val="553138"/>
              </a:solidFill>
            </a:rPr>
            <a:t>Разработка нормативной правовой базы, регламентирующей предоставление услуг ранней помощи</a:t>
          </a:r>
          <a:endParaRPr lang="ru-RU" sz="1100" kern="1200" dirty="0">
            <a:solidFill>
              <a:srgbClr val="553138"/>
            </a:solidFill>
          </a:endParaRPr>
        </a:p>
      </dsp:txBody>
      <dsp:txXfrm>
        <a:off x="3791484" y="1610732"/>
        <a:ext cx="2499355" cy="974064"/>
      </dsp:txXfrm>
    </dsp:sp>
    <dsp:sp modelId="{19C04B06-B754-4298-B265-C2A73E8947F5}">
      <dsp:nvSpPr>
        <dsp:cNvPr id="0" name=""/>
        <dsp:cNvSpPr/>
      </dsp:nvSpPr>
      <dsp:spPr>
        <a:xfrm>
          <a:off x="3761179" y="2774283"/>
          <a:ext cx="2559965" cy="1034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solidFill>
                <a:srgbClr val="553138"/>
              </a:solidFill>
            </a:rPr>
            <a:t>Оснащение современным реабилитационным и диагностическим оборудованием учреждений Красноярского края</a:t>
          </a:r>
          <a:endParaRPr lang="ru-RU" sz="1200" kern="1200" dirty="0">
            <a:solidFill>
              <a:srgbClr val="553138"/>
            </a:solidFill>
          </a:endParaRPr>
        </a:p>
      </dsp:txBody>
      <dsp:txXfrm>
        <a:off x="3791484" y="2804588"/>
        <a:ext cx="2499355" cy="974064"/>
      </dsp:txXfrm>
    </dsp:sp>
    <dsp:sp modelId="{AD1B1F8E-4A1F-4177-9BDF-2A4B33981FB5}">
      <dsp:nvSpPr>
        <dsp:cNvPr id="0" name=""/>
        <dsp:cNvSpPr/>
      </dsp:nvSpPr>
      <dsp:spPr>
        <a:xfrm>
          <a:off x="3761179" y="3968138"/>
          <a:ext cx="2559965" cy="1034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rgbClr val="553138"/>
              </a:solidFill>
            </a:rPr>
            <a:t>Подготовка и сопровождение команд специалистов, оказывающих услуги ранней помощи в учреждениях (стажировочные площадки, курсы повышений квалификации, семинары, вебинары, выездные супервизии и др.)</a:t>
          </a:r>
          <a:endParaRPr lang="ru-RU" sz="1100" kern="1200" dirty="0">
            <a:solidFill>
              <a:srgbClr val="553138"/>
            </a:solidFill>
          </a:endParaRPr>
        </a:p>
      </dsp:txBody>
      <dsp:txXfrm>
        <a:off x="3791484" y="3998443"/>
        <a:ext cx="2499355" cy="974064"/>
      </dsp:txXfrm>
    </dsp:sp>
    <dsp:sp modelId="{CBF1D83E-1EB7-49DE-B783-16A6BCC8C4D5}">
      <dsp:nvSpPr>
        <dsp:cNvPr id="0" name=""/>
        <dsp:cNvSpPr/>
      </dsp:nvSpPr>
      <dsp:spPr>
        <a:xfrm>
          <a:off x="6881136" y="0"/>
          <a:ext cx="3199956" cy="52665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solidFill>
                <a:srgbClr val="553138"/>
              </a:solidFill>
            </a:rPr>
            <a:t>Научно-методическое обеспечение практики</a:t>
          </a:r>
          <a:endParaRPr lang="ru-RU" sz="2400" kern="1200" dirty="0">
            <a:solidFill>
              <a:srgbClr val="553138"/>
            </a:solidFill>
          </a:endParaRPr>
        </a:p>
      </dsp:txBody>
      <dsp:txXfrm>
        <a:off x="6881136" y="0"/>
        <a:ext cx="3199956" cy="1579977"/>
      </dsp:txXfrm>
    </dsp:sp>
    <dsp:sp modelId="{446FC52F-BDD5-42D9-B3DD-859E7858EE43}">
      <dsp:nvSpPr>
        <dsp:cNvPr id="0" name=""/>
        <dsp:cNvSpPr/>
      </dsp:nvSpPr>
      <dsp:spPr>
        <a:xfrm>
          <a:off x="7201132" y="1581520"/>
          <a:ext cx="2559965" cy="1587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rgbClr val="553138"/>
              </a:solidFill>
            </a:rPr>
            <a:t>Научно-внедренческая площадка (проведение социологических исследований, в т. ч. с целью выявления потребности детей-инвалидов в реабилитационных или абилитационных мероприятиях)</a:t>
          </a:r>
          <a:endParaRPr lang="ru-RU" sz="1100" kern="1200" dirty="0">
            <a:solidFill>
              <a:srgbClr val="553138"/>
            </a:solidFill>
          </a:endParaRPr>
        </a:p>
      </dsp:txBody>
      <dsp:txXfrm>
        <a:off x="7247641" y="1628029"/>
        <a:ext cx="2466947" cy="1494931"/>
      </dsp:txXfrm>
    </dsp:sp>
    <dsp:sp modelId="{B6F740F3-462D-40FF-A831-852B8E58071A}">
      <dsp:nvSpPr>
        <dsp:cNvPr id="0" name=""/>
        <dsp:cNvSpPr/>
      </dsp:nvSpPr>
      <dsp:spPr>
        <a:xfrm>
          <a:off x="7201132" y="3413770"/>
          <a:ext cx="2559965" cy="1587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rgbClr val="553138"/>
              </a:solidFill>
            </a:rPr>
            <a:t>Организационно-методическая и информационная поддержка практики (издание и тиражирование методических пособий, информационных буклетов и плакатов и др.)</a:t>
          </a:r>
          <a:endParaRPr lang="ru-RU" sz="1100" kern="1200" dirty="0">
            <a:solidFill>
              <a:srgbClr val="553138"/>
            </a:solidFill>
          </a:endParaRPr>
        </a:p>
      </dsp:txBody>
      <dsp:txXfrm>
        <a:off x="7247641" y="3460279"/>
        <a:ext cx="2466947" cy="14949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88CD4-8F9C-410F-B57B-364F0181B0F2}">
      <dsp:nvSpPr>
        <dsp:cNvPr id="0" name=""/>
        <dsp:cNvSpPr/>
      </dsp:nvSpPr>
      <dsp:spPr>
        <a:xfrm>
          <a:off x="56" y="61924"/>
          <a:ext cx="5386046" cy="8017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rgbClr val="553138"/>
              </a:solidFill>
            </a:rPr>
            <a:t>Федеральный уровень</a:t>
          </a:r>
        </a:p>
      </dsp:txBody>
      <dsp:txXfrm>
        <a:off x="56" y="61924"/>
        <a:ext cx="5386046" cy="801753"/>
      </dsp:txXfrm>
    </dsp:sp>
    <dsp:sp modelId="{7CFD5327-8A32-4639-8D5E-DE7723CF7CAD}">
      <dsp:nvSpPr>
        <dsp:cNvPr id="0" name=""/>
        <dsp:cNvSpPr/>
      </dsp:nvSpPr>
      <dsp:spPr>
        <a:xfrm>
          <a:off x="56" y="863677"/>
          <a:ext cx="5386046" cy="419985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>
              <a:solidFill>
                <a:srgbClr val="553138"/>
              </a:solidFill>
            </a:rPr>
            <a:t>Федеральный закон от 28.12.2013 № 442-ФЗ «Об основах социального обслуживания граждан в Российской Федерации»</a:t>
          </a:r>
          <a:endParaRPr lang="ru-RU" sz="1700" kern="1200" dirty="0">
            <a:solidFill>
              <a:srgbClr val="553138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Распоряжение Правительства РФ от 31.08.2016 № 1839-р «Об утверждении Концепции развития ранней помощи в Российской Федерации на период до 2020 года»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>
              <a:solidFill>
                <a:srgbClr val="553138"/>
              </a:solidFill>
            </a:rPr>
            <a:t>Распоряжение Правительства РФ от 17.12.2016 № 2723-р «Об утверждении плана мероприятий по реализации Концепции развития ранней помощи в Российской Федерации на период до 2020 года»</a:t>
          </a:r>
          <a:endParaRPr lang="ru-RU" sz="1700" kern="1200" dirty="0">
            <a:solidFill>
              <a:srgbClr val="553138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Методические рекомендации по организации услуг ранней помощи детям и их семьям в рамках формирования системы комплексной реабилитации и </a:t>
          </a:r>
          <a:r>
            <a:rPr lang="ru-RU" sz="1700" kern="1200" dirty="0" err="1">
              <a:solidFill>
                <a:srgbClr val="553138"/>
              </a:solidFill>
            </a:rPr>
            <a:t>абилитации</a:t>
          </a:r>
          <a:r>
            <a:rPr lang="ru-RU" sz="1700" kern="1200" dirty="0">
              <a:solidFill>
                <a:srgbClr val="553138"/>
              </a:solidFill>
            </a:rPr>
            <a:t> инвалидов и детей-инвалидов (утв. Минтрудом России 25.12.2018)</a:t>
          </a:r>
        </a:p>
      </dsp:txBody>
      <dsp:txXfrm>
        <a:off x="56" y="863677"/>
        <a:ext cx="5386046" cy="4199850"/>
      </dsp:txXfrm>
    </dsp:sp>
    <dsp:sp modelId="{6989DA8E-FFF8-404E-A1BC-D3CCA0C92111}">
      <dsp:nvSpPr>
        <dsp:cNvPr id="0" name=""/>
        <dsp:cNvSpPr/>
      </dsp:nvSpPr>
      <dsp:spPr>
        <a:xfrm>
          <a:off x="6140149" y="61924"/>
          <a:ext cx="5386046" cy="8017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rgbClr val="553138"/>
              </a:solidFill>
            </a:rPr>
            <a:t>Региональный уровень</a:t>
          </a:r>
        </a:p>
      </dsp:txBody>
      <dsp:txXfrm>
        <a:off x="6140149" y="61924"/>
        <a:ext cx="5386046" cy="801753"/>
      </dsp:txXfrm>
    </dsp:sp>
    <dsp:sp modelId="{D754AE16-4857-4B2B-A2D3-65E71A803D49}">
      <dsp:nvSpPr>
        <dsp:cNvPr id="0" name=""/>
        <dsp:cNvSpPr/>
      </dsp:nvSpPr>
      <dsp:spPr>
        <a:xfrm>
          <a:off x="6140149" y="863677"/>
          <a:ext cx="5386046" cy="419985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Распоряжение Губернатора Красноярского края от 02.05.2017 № 223-рг  «Об утверждении плана мероприятий по реализации на территории Красноярского края Концепции развития ранней помощи в РФ на период до 2020 года»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>
              <a:solidFill>
                <a:srgbClr val="553138"/>
              </a:solidFill>
            </a:rPr>
            <a:t>Постановление Правительства Красноярского края от 30.09.2013 N 507-п «Об утверждении государственной программы Красноярского края «Развитие системы социальной поддержки граждан»</a:t>
          </a:r>
          <a:endParaRPr lang="ru-RU" sz="1700" kern="1200" dirty="0">
            <a:solidFill>
              <a:srgbClr val="553138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>
              <a:solidFill>
                <a:srgbClr val="553138"/>
              </a:solidFill>
            </a:rPr>
            <a:t>Приказ министерства социальной политики Красноярского края от 31.05.2017 № 296-ОД «Об организации работы научно-внедренческих площадок»</a:t>
          </a:r>
          <a:endParaRPr lang="ru-RU" sz="1700" kern="1200" dirty="0">
            <a:solidFill>
              <a:srgbClr val="553138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Приказ министерства социальной политики Красноярского края от 11.02.2014 № 38-ОД «О создании </a:t>
          </a:r>
          <a:r>
            <a:rPr lang="ru-RU" sz="1700" kern="1200" dirty="0" err="1">
              <a:solidFill>
                <a:srgbClr val="553138"/>
              </a:solidFill>
            </a:rPr>
            <a:t>стажировочных</a:t>
          </a:r>
          <a:r>
            <a:rPr lang="ru-RU" sz="1700" kern="1200" dirty="0">
              <a:solidFill>
                <a:srgbClr val="553138"/>
              </a:solidFill>
            </a:rPr>
            <a:t> площадок»</a:t>
          </a:r>
        </a:p>
      </dsp:txBody>
      <dsp:txXfrm>
        <a:off x="6140149" y="863677"/>
        <a:ext cx="5386046" cy="41998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94D4F-F401-4383-A8A6-A6522735FC06}">
      <dsp:nvSpPr>
        <dsp:cNvPr id="0" name=""/>
        <dsp:cNvSpPr/>
      </dsp:nvSpPr>
      <dsp:spPr>
        <a:xfrm>
          <a:off x="3271002" y="913866"/>
          <a:ext cx="7643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64330" y="45720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  <a:tailEnd type="arrow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553138"/>
            </a:solidFill>
          </a:endParaRPr>
        </a:p>
      </dsp:txBody>
      <dsp:txXfrm>
        <a:off x="3633294" y="956318"/>
        <a:ext cx="39746" cy="6536"/>
      </dsp:txXfrm>
    </dsp:sp>
    <dsp:sp modelId="{9A965984-1B54-4329-8373-8CA806E43C9D}">
      <dsp:nvSpPr>
        <dsp:cNvPr id="0" name=""/>
        <dsp:cNvSpPr/>
      </dsp:nvSpPr>
      <dsp:spPr>
        <a:xfrm>
          <a:off x="0" y="107818"/>
          <a:ext cx="3272802" cy="1703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B6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553138"/>
              </a:solidFill>
              <a:latin typeface="+mn-lt"/>
            </a:rPr>
            <a:t>I</a:t>
          </a:r>
          <a:r>
            <a:rPr lang="ru-RU" sz="1800" b="1" kern="1200" dirty="0">
              <a:solidFill>
                <a:srgbClr val="553138"/>
              </a:solidFill>
              <a:latin typeface="+mn-lt"/>
            </a:rPr>
            <a:t> этап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  <a:latin typeface="+mn-lt"/>
            </a:rPr>
            <a:t>Информационный семинар для руководителей учреждений социального обслуживания населения о ранней помощи </a:t>
          </a:r>
        </a:p>
      </dsp:txBody>
      <dsp:txXfrm>
        <a:off x="0" y="107818"/>
        <a:ext cx="3272802" cy="1703534"/>
      </dsp:txXfrm>
    </dsp:sp>
    <dsp:sp modelId="{FC99AAB9-B69A-49A8-846D-25A0A8B188D8}">
      <dsp:nvSpPr>
        <dsp:cNvPr id="0" name=""/>
        <dsp:cNvSpPr/>
      </dsp:nvSpPr>
      <dsp:spPr>
        <a:xfrm>
          <a:off x="1422058" y="1844305"/>
          <a:ext cx="5817500" cy="891673"/>
        </a:xfrm>
        <a:custGeom>
          <a:avLst/>
          <a:gdLst/>
          <a:ahLst/>
          <a:cxnLst/>
          <a:rect l="0" t="0" r="0" b="0"/>
          <a:pathLst>
            <a:path>
              <a:moveTo>
                <a:pt x="5817500" y="0"/>
              </a:moveTo>
              <a:lnTo>
                <a:pt x="5817500" y="462936"/>
              </a:lnTo>
              <a:lnTo>
                <a:pt x="0" y="462936"/>
              </a:lnTo>
              <a:lnTo>
                <a:pt x="0" y="891673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  <a:tailEnd type="arrow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553138"/>
            </a:solidFill>
          </a:endParaRPr>
        </a:p>
      </dsp:txBody>
      <dsp:txXfrm>
        <a:off x="4183554" y="2286874"/>
        <a:ext cx="294507" cy="6536"/>
      </dsp:txXfrm>
    </dsp:sp>
    <dsp:sp modelId="{0F925E18-F515-4B45-AA12-0EB56B3FDED3}">
      <dsp:nvSpPr>
        <dsp:cNvPr id="0" name=""/>
        <dsp:cNvSpPr/>
      </dsp:nvSpPr>
      <dsp:spPr>
        <a:xfrm>
          <a:off x="4067732" y="73066"/>
          <a:ext cx="6343651" cy="17730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B6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79388" algn="l"/>
            </a:tabLst>
          </a:pPr>
          <a:r>
            <a:rPr lang="en-US" sz="1600" b="1" kern="1200" dirty="0">
              <a:solidFill>
                <a:srgbClr val="553138"/>
              </a:solidFill>
              <a:latin typeface="+mn-lt"/>
            </a:rPr>
            <a:t>II</a:t>
          </a:r>
          <a:r>
            <a:rPr lang="ru-RU" sz="1600" b="1" kern="1200" dirty="0">
              <a:solidFill>
                <a:srgbClr val="553138"/>
              </a:solidFill>
              <a:latin typeface="+mn-lt"/>
            </a:rPr>
            <a:t> этап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79388" algn="l"/>
            </a:tabLst>
          </a:pPr>
          <a:r>
            <a:rPr lang="ru-RU" sz="1600" b="1" kern="1200" dirty="0">
              <a:solidFill>
                <a:srgbClr val="553138"/>
              </a:solidFill>
              <a:latin typeface="+mn-lt"/>
            </a:rPr>
            <a:t>Курсы повышения квалификации, семинары, вебинары по теме </a:t>
          </a:r>
          <a:r>
            <a:rPr lang="ru-RU" sz="1600" b="0" kern="1200" dirty="0">
              <a:solidFill>
                <a:srgbClr val="553138"/>
              </a:solidFill>
              <a:latin typeface="+mn-lt"/>
            </a:rPr>
            <a:t>«</a:t>
          </a:r>
          <a:r>
            <a:rPr lang="ru-RU" sz="1600" kern="1200" dirty="0">
              <a:solidFill>
                <a:srgbClr val="553138"/>
              </a:solidFill>
              <a:latin typeface="+mn-lt"/>
            </a:rPr>
            <a:t>Организационные основы ранней помощи» для специалистов учреждений социального обслуживания населения»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53138"/>
            </a:solidFill>
            <a:latin typeface="+mn-lt"/>
          </a:endParaRPr>
        </a:p>
      </dsp:txBody>
      <dsp:txXfrm>
        <a:off x="4067732" y="73066"/>
        <a:ext cx="6343651" cy="1773039"/>
      </dsp:txXfrm>
    </dsp:sp>
    <dsp:sp modelId="{617D9FD2-D010-469F-9DF2-90F671ADD96B}">
      <dsp:nvSpPr>
        <dsp:cNvPr id="0" name=""/>
        <dsp:cNvSpPr/>
      </dsp:nvSpPr>
      <dsp:spPr>
        <a:xfrm>
          <a:off x="2839870" y="3574427"/>
          <a:ext cx="604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9551" y="45720"/>
              </a:lnTo>
              <a:lnTo>
                <a:pt x="319551" y="46742"/>
              </a:lnTo>
              <a:lnTo>
                <a:pt x="604903" y="46742"/>
              </a:lnTo>
            </a:path>
          </a:pathLst>
        </a:custGeom>
        <a:noFill/>
        <a:ln w="6350" cap="flat" cmpd="sng" algn="ctr">
          <a:solidFill>
            <a:srgbClr val="FF66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553138"/>
            </a:solidFill>
          </a:endParaRPr>
        </a:p>
      </dsp:txBody>
      <dsp:txXfrm>
        <a:off x="3126434" y="3616878"/>
        <a:ext cx="31775" cy="6536"/>
      </dsp:txXfrm>
    </dsp:sp>
    <dsp:sp modelId="{7514BFEA-FC53-4A6E-9058-2A5D95F7364D}">
      <dsp:nvSpPr>
        <dsp:cNvPr id="0" name=""/>
        <dsp:cNvSpPr/>
      </dsp:nvSpPr>
      <dsp:spPr>
        <a:xfrm>
          <a:off x="2445" y="2768379"/>
          <a:ext cx="2839224" cy="1703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B6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553138"/>
              </a:solidFill>
              <a:latin typeface="+mn-lt"/>
            </a:rPr>
            <a:t>III</a:t>
          </a:r>
          <a:r>
            <a:rPr lang="ru-RU" sz="1700" b="1" kern="1200" dirty="0">
              <a:solidFill>
                <a:srgbClr val="553138"/>
              </a:solidFill>
              <a:latin typeface="+mn-lt"/>
            </a:rPr>
            <a:t> этап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kern="1200" dirty="0">
              <a:solidFill>
                <a:srgbClr val="553138"/>
              </a:solidFill>
              <a:latin typeface="+mn-lt"/>
            </a:rPr>
            <a:t>Стажировочные площадки для повышения уровня профессиональных навыков специалистов</a:t>
          </a:r>
          <a:endParaRPr lang="ru-RU" sz="1700" b="0" kern="1200" dirty="0">
            <a:solidFill>
              <a:srgbClr val="553138"/>
            </a:solidFill>
          </a:endParaRPr>
        </a:p>
      </dsp:txBody>
      <dsp:txXfrm>
        <a:off x="2445" y="2768379"/>
        <a:ext cx="2839224" cy="1703534"/>
      </dsp:txXfrm>
    </dsp:sp>
    <dsp:sp modelId="{40ACC351-8CE9-4830-99CB-844D2C9EDC1B}">
      <dsp:nvSpPr>
        <dsp:cNvPr id="0" name=""/>
        <dsp:cNvSpPr/>
      </dsp:nvSpPr>
      <dsp:spPr>
        <a:xfrm>
          <a:off x="7711355" y="3575449"/>
          <a:ext cx="6144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4307" y="45720"/>
              </a:lnTo>
              <a:lnTo>
                <a:pt x="324307" y="45771"/>
              </a:lnTo>
              <a:lnTo>
                <a:pt x="614415" y="45771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  <a:tailEnd type="arrow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553138"/>
            </a:solidFill>
          </a:endParaRPr>
        </a:p>
      </dsp:txBody>
      <dsp:txXfrm>
        <a:off x="8002437" y="3617901"/>
        <a:ext cx="32250" cy="6536"/>
      </dsp:txXfrm>
    </dsp:sp>
    <dsp:sp modelId="{211E1F53-7C55-40DC-AE50-5EF7117B36D1}">
      <dsp:nvSpPr>
        <dsp:cNvPr id="0" name=""/>
        <dsp:cNvSpPr/>
      </dsp:nvSpPr>
      <dsp:spPr>
        <a:xfrm>
          <a:off x="3477174" y="2391873"/>
          <a:ext cx="4235981" cy="2458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B6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553138"/>
              </a:solidFill>
              <a:latin typeface="+mn-lt"/>
            </a:rPr>
            <a:t>IV </a:t>
          </a:r>
          <a:r>
            <a:rPr lang="ru-RU" sz="1400" b="1" kern="1200" dirty="0">
              <a:solidFill>
                <a:srgbClr val="553138"/>
              </a:solidFill>
              <a:latin typeface="+mn-lt"/>
            </a:rPr>
            <a:t>этап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553138"/>
              </a:solidFill>
              <a:latin typeface="+mn-lt"/>
            </a:rPr>
            <a:t>Повышение компетенций специалистов, в том числе по узким специальностям: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553138"/>
              </a:solidFill>
              <a:latin typeface="+mn-lt"/>
            </a:rPr>
            <a:t> - альтернативная и </a:t>
          </a:r>
          <a:r>
            <a:rPr lang="ru-RU" sz="1400" kern="1200">
              <a:solidFill>
                <a:srgbClr val="553138"/>
              </a:solidFill>
              <a:latin typeface="+mn-lt"/>
            </a:rPr>
            <a:t>дополнительная коммуникация; </a:t>
          </a:r>
          <a:endParaRPr lang="ru-RU" sz="1400" kern="1200" dirty="0">
            <a:solidFill>
              <a:srgbClr val="553138"/>
            </a:solidFill>
            <a:latin typeface="+mn-lt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553138"/>
              </a:solidFill>
              <a:latin typeface="+mn-lt"/>
            </a:rPr>
            <a:t> - </a:t>
          </a:r>
          <a:r>
            <a:rPr lang="ru-RU" sz="1400" kern="1200" dirty="0" err="1">
              <a:solidFill>
                <a:srgbClr val="553138"/>
              </a:solidFill>
              <a:latin typeface="+mn-lt"/>
            </a:rPr>
            <a:t>эрготерапия</a:t>
          </a:r>
          <a:r>
            <a:rPr lang="ru-RU" sz="1400" kern="1200" dirty="0">
              <a:solidFill>
                <a:srgbClr val="553138"/>
              </a:solidFill>
              <a:latin typeface="+mn-lt"/>
            </a:rPr>
            <a:t> и развитие навыков </a:t>
          </a:r>
          <a:r>
            <a:rPr lang="ru-RU" sz="1400" kern="1200">
              <a:solidFill>
                <a:srgbClr val="553138"/>
              </a:solidFill>
              <a:latin typeface="+mn-lt"/>
            </a:rPr>
            <a:t>повседневной жизни;</a:t>
          </a:r>
          <a:endParaRPr lang="ru-RU" sz="1400" kern="1200" dirty="0">
            <a:solidFill>
              <a:srgbClr val="553138"/>
            </a:solidFill>
            <a:latin typeface="+mn-lt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553138"/>
              </a:solidFill>
              <a:latin typeface="+mn-lt"/>
            </a:rPr>
            <a:t> - развитие детей с ТМНР;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553138"/>
              </a:solidFill>
              <a:latin typeface="+mn-lt"/>
            </a:rPr>
            <a:t> - психологическая </a:t>
          </a:r>
          <a:r>
            <a:rPr lang="ru-RU" sz="1400" kern="1200">
              <a:solidFill>
                <a:srgbClr val="553138"/>
              </a:solidFill>
              <a:latin typeface="+mn-lt"/>
            </a:rPr>
            <a:t>поддержка родителей;</a:t>
          </a:r>
          <a:endParaRPr lang="ru-RU" sz="1400" kern="1200" dirty="0">
            <a:solidFill>
              <a:srgbClr val="553138"/>
            </a:solidFill>
            <a:latin typeface="+mn-lt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553138"/>
              </a:solidFill>
              <a:latin typeface="+mn-lt"/>
            </a:rPr>
            <a:t> - развитие игры у детей </a:t>
          </a:r>
          <a:r>
            <a:rPr lang="ru-RU" sz="1400" kern="1200">
              <a:solidFill>
                <a:srgbClr val="553138"/>
              </a:solidFill>
              <a:latin typeface="+mn-lt"/>
            </a:rPr>
            <a:t>раннего возраста</a:t>
          </a:r>
          <a:r>
            <a:rPr lang="en-US" sz="1400" kern="1200">
              <a:solidFill>
                <a:srgbClr val="553138"/>
              </a:solidFill>
              <a:latin typeface="+mn-lt"/>
            </a:rPr>
            <a:t>.</a:t>
          </a:r>
          <a:endParaRPr lang="ru-RU" sz="1400" kern="1200" dirty="0">
            <a:solidFill>
              <a:srgbClr val="553138"/>
            </a:solidFill>
            <a:latin typeface="+mn-lt"/>
          </a:endParaRPr>
        </a:p>
      </dsp:txBody>
      <dsp:txXfrm>
        <a:off x="3477174" y="2391873"/>
        <a:ext cx="4235981" cy="2458592"/>
      </dsp:txXfrm>
    </dsp:sp>
    <dsp:sp modelId="{4A030F1E-4F3C-480D-91D8-4294430398C1}">
      <dsp:nvSpPr>
        <dsp:cNvPr id="0" name=""/>
        <dsp:cNvSpPr/>
      </dsp:nvSpPr>
      <dsp:spPr>
        <a:xfrm>
          <a:off x="8358170" y="2580888"/>
          <a:ext cx="2839224" cy="20806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B6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553138"/>
              </a:solidFill>
              <a:latin typeface="+mn-lt"/>
            </a:rPr>
            <a:t>V </a:t>
          </a:r>
          <a:r>
            <a:rPr lang="ru-RU" sz="1800" b="1" kern="1200" dirty="0">
              <a:solidFill>
                <a:srgbClr val="553138"/>
              </a:solidFill>
              <a:latin typeface="+mn-lt"/>
            </a:rPr>
            <a:t>этап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  <a:latin typeface="+mn-lt"/>
            </a:rPr>
            <a:t>Консультативное сопровождение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  <a:latin typeface="+mn-lt"/>
            </a:rPr>
            <a:t>Выездная </a:t>
          </a:r>
          <a:r>
            <a:rPr lang="ru-RU" sz="1800" kern="1200" dirty="0" err="1">
              <a:solidFill>
                <a:srgbClr val="553138"/>
              </a:solidFill>
              <a:latin typeface="+mn-lt"/>
            </a:rPr>
            <a:t>супервизия</a:t>
          </a:r>
          <a:endParaRPr lang="ru-RU" sz="1800" b="0" kern="1200" dirty="0">
            <a:solidFill>
              <a:srgbClr val="553138"/>
            </a:solidFill>
            <a:latin typeface="+mn-lt"/>
          </a:endParaRPr>
        </a:p>
        <a:p>
          <a:pPr marL="88900" lvl="0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53138"/>
            </a:solidFill>
          </a:endParaRPr>
        </a:p>
      </dsp:txBody>
      <dsp:txXfrm>
        <a:off x="8358170" y="2580888"/>
        <a:ext cx="2839224" cy="20806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A575F-1539-4D03-8D17-AFC54039B952}">
      <dsp:nvSpPr>
        <dsp:cNvPr id="0" name=""/>
        <dsp:cNvSpPr/>
      </dsp:nvSpPr>
      <dsp:spPr>
        <a:xfrm>
          <a:off x="57" y="87699"/>
          <a:ext cx="5550522" cy="6518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553138"/>
              </a:solidFill>
            </a:rPr>
            <a:t>Качественные показатели</a:t>
          </a:r>
        </a:p>
      </dsp:txBody>
      <dsp:txXfrm>
        <a:off x="57" y="87699"/>
        <a:ext cx="5550522" cy="651844"/>
      </dsp:txXfrm>
    </dsp:sp>
    <dsp:sp modelId="{5A3DF925-429F-4D54-A2F0-1C31333FADFA}">
      <dsp:nvSpPr>
        <dsp:cNvPr id="0" name=""/>
        <dsp:cNvSpPr/>
      </dsp:nvSpPr>
      <dsp:spPr>
        <a:xfrm>
          <a:off x="57" y="739543"/>
          <a:ext cx="5550522" cy="410652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Снижение степени тяжести инвалидности и нарушений развития ребенка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Повышение родительской компетентности в вопросах развития и воспитания детей с нарушениями развития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Снижение риска социального сиротства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Увеличение числа детей, посещающих дошкольные образовательные учреждения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Улучшение детско-родительских отношений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Создание профессионального сообщества специалистов, предоставляющих услуги ранней помощи в государственных и частных некоммерческих организациях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Появление новых  направлений в работе  с детьми раннего возраста и специальностей (педиатр развития, </a:t>
          </a:r>
          <a:r>
            <a:rPr lang="ru-RU" sz="1700" kern="1200" dirty="0" err="1">
              <a:solidFill>
                <a:srgbClr val="553138"/>
              </a:solidFill>
            </a:rPr>
            <a:t>эрготерапевт</a:t>
          </a:r>
          <a:r>
            <a:rPr lang="ru-RU" sz="1700" kern="1200" dirty="0">
              <a:solidFill>
                <a:srgbClr val="553138"/>
              </a:solidFill>
            </a:rPr>
            <a:t>, физический терапевт и др.)   </a:t>
          </a:r>
        </a:p>
      </dsp:txBody>
      <dsp:txXfrm>
        <a:off x="57" y="739543"/>
        <a:ext cx="5550522" cy="4106520"/>
      </dsp:txXfrm>
    </dsp:sp>
    <dsp:sp modelId="{60334F3E-4B10-4DED-85C3-0CF3FE5DFB1C}">
      <dsp:nvSpPr>
        <dsp:cNvPr id="0" name=""/>
        <dsp:cNvSpPr/>
      </dsp:nvSpPr>
      <dsp:spPr>
        <a:xfrm>
          <a:off x="6327654" y="87699"/>
          <a:ext cx="5550522" cy="6518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553138"/>
              </a:solidFill>
            </a:rPr>
            <a:t>Количественные показатели</a:t>
          </a:r>
        </a:p>
      </dsp:txBody>
      <dsp:txXfrm>
        <a:off x="6327654" y="87699"/>
        <a:ext cx="5550522" cy="651844"/>
      </dsp:txXfrm>
    </dsp:sp>
    <dsp:sp modelId="{ED88FF90-E091-4739-97A9-B1B5A78A823D}">
      <dsp:nvSpPr>
        <dsp:cNvPr id="0" name=""/>
        <dsp:cNvSpPr/>
      </dsp:nvSpPr>
      <dsp:spPr>
        <a:xfrm>
          <a:off x="6327654" y="739543"/>
          <a:ext cx="5550522" cy="410652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Увеличение количества семей с детьми, получивших услуги ранней помощи (</a:t>
          </a:r>
          <a:r>
            <a:rPr lang="en-US" sz="1700" kern="1200" dirty="0">
              <a:solidFill>
                <a:srgbClr val="553138"/>
              </a:solidFill>
            </a:rPr>
            <a:t>&gt;</a:t>
          </a:r>
          <a:r>
            <a:rPr lang="ru-RU" sz="1700" kern="1200" dirty="0">
              <a:solidFill>
                <a:srgbClr val="553138"/>
              </a:solidFill>
            </a:rPr>
            <a:t>1400 семей)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Увеличение числа учреждений, оказывающих услуги ранней помощи (29 учреждений социального обслуживания населения)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Увеличение числа специалистов, оказывающих услуги ранней помощи (</a:t>
          </a:r>
          <a:r>
            <a:rPr lang="en-US" sz="1700" kern="1200" dirty="0">
              <a:solidFill>
                <a:srgbClr val="553138"/>
              </a:solidFill>
            </a:rPr>
            <a:t>&gt; </a:t>
          </a:r>
          <a:r>
            <a:rPr lang="ru-RU" sz="1700" kern="1200" dirty="0">
              <a:solidFill>
                <a:srgbClr val="553138"/>
              </a:solidFill>
            </a:rPr>
            <a:t>10</a:t>
          </a:r>
          <a:r>
            <a:rPr lang="en-US" sz="1700" kern="1200" dirty="0">
              <a:solidFill>
                <a:srgbClr val="553138"/>
              </a:solidFill>
            </a:rPr>
            <a:t>0</a:t>
          </a:r>
          <a:r>
            <a:rPr lang="ru-RU" sz="1700" kern="1200" dirty="0">
              <a:solidFill>
                <a:srgbClr val="553138"/>
              </a:solidFill>
            </a:rPr>
            <a:t> чел.)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rgbClr val="553138"/>
              </a:solidFill>
            </a:rPr>
            <a:t>Количество проведенных курсов повышения квалификации, стажировок, семинаров, </a:t>
          </a:r>
          <a:r>
            <a:rPr lang="ru-RU" sz="1700" kern="1200" dirty="0" err="1">
              <a:solidFill>
                <a:srgbClr val="553138"/>
              </a:solidFill>
            </a:rPr>
            <a:t>вебинаров</a:t>
          </a:r>
          <a:r>
            <a:rPr lang="ru-RU" sz="1700" kern="1200" dirty="0">
              <a:solidFill>
                <a:srgbClr val="553138"/>
              </a:solidFill>
            </a:rPr>
            <a:t> (</a:t>
          </a:r>
          <a:r>
            <a:rPr lang="en-US" sz="1700" kern="1200" dirty="0">
              <a:solidFill>
                <a:srgbClr val="553138"/>
              </a:solidFill>
            </a:rPr>
            <a:t>&gt; 30</a:t>
          </a:r>
          <a:r>
            <a:rPr lang="ru-RU" sz="1700" kern="1200" dirty="0">
              <a:solidFill>
                <a:srgbClr val="553138"/>
              </a:solidFill>
            </a:rPr>
            <a:t> )</a:t>
          </a:r>
        </a:p>
      </dsp:txBody>
      <dsp:txXfrm>
        <a:off x="6327654" y="739543"/>
        <a:ext cx="5550522" cy="4106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9F173-FD11-45CC-9454-319EEE2E50DE}">
      <dsp:nvSpPr>
        <dsp:cNvPr id="0" name=""/>
        <dsp:cNvSpPr/>
      </dsp:nvSpPr>
      <dsp:spPr>
        <a:xfrm>
          <a:off x="55196" y="475864"/>
          <a:ext cx="4954860" cy="8814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553138"/>
              </a:solidFill>
            </a:rPr>
            <a:t>Региональный бюджет Красноярского края</a:t>
          </a:r>
        </a:p>
      </dsp:txBody>
      <dsp:txXfrm>
        <a:off x="55196" y="475864"/>
        <a:ext cx="4954860" cy="881410"/>
      </dsp:txXfrm>
    </dsp:sp>
    <dsp:sp modelId="{E2B54769-3F4F-4BF8-859D-24DD4EFF030A}">
      <dsp:nvSpPr>
        <dsp:cNvPr id="0" name=""/>
        <dsp:cNvSpPr/>
      </dsp:nvSpPr>
      <dsp:spPr>
        <a:xfrm>
          <a:off x="5487606" y="494237"/>
          <a:ext cx="4954860" cy="8625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553138"/>
              </a:solidFill>
            </a:rPr>
            <a:t>Привлеченные средства РОО «Красноярский центр лечебной педагогики»</a:t>
          </a:r>
        </a:p>
      </dsp:txBody>
      <dsp:txXfrm>
        <a:off x="5487606" y="494237"/>
        <a:ext cx="4954860" cy="862561"/>
      </dsp:txXfrm>
    </dsp:sp>
    <dsp:sp modelId="{81D20210-3741-40EF-9819-249C0D46AAF3}">
      <dsp:nvSpPr>
        <dsp:cNvPr id="0" name=""/>
        <dsp:cNvSpPr/>
      </dsp:nvSpPr>
      <dsp:spPr>
        <a:xfrm>
          <a:off x="55196" y="1377659"/>
          <a:ext cx="4954860" cy="2972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Подпрограмма «Доступная среда» государственной программы Красноярского края «Развитие системы социальной поддержки граждан», утвержденной постановлением Правительства Красноярского края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от 30.09.2013 № 507-п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-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3 521 000 руб.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53138"/>
            </a:solidFill>
          </a:endParaRPr>
        </a:p>
      </dsp:txBody>
      <dsp:txXfrm>
        <a:off x="55196" y="1377659"/>
        <a:ext cx="4954860" cy="2972916"/>
      </dsp:txXfrm>
    </dsp:sp>
    <dsp:sp modelId="{300D29C6-82B3-43AF-B945-BCECBF63F381}">
      <dsp:nvSpPr>
        <dsp:cNvPr id="0" name=""/>
        <dsp:cNvSpPr/>
      </dsp:nvSpPr>
      <dsp:spPr>
        <a:xfrm>
          <a:off x="5488201" y="1377659"/>
          <a:ext cx="4954860" cy="2972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8D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solidFill>
                <a:srgbClr val="553138"/>
              </a:solidFill>
            </a:rPr>
            <a:t>Грантовые</a:t>
          </a:r>
          <a:r>
            <a:rPr lang="ru-RU" sz="1800" kern="1200" dirty="0">
              <a:solidFill>
                <a:srgbClr val="553138"/>
              </a:solidFill>
            </a:rPr>
            <a:t> средства                                              Фонда Президентских грантов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-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53138"/>
              </a:solidFill>
            </a:rPr>
            <a:t>3 343 352 руб.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53138"/>
            </a:solidFill>
          </a:endParaRPr>
        </a:p>
      </dsp:txBody>
      <dsp:txXfrm>
        <a:off x="5488201" y="1377659"/>
        <a:ext cx="4954860" cy="2972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7DADF-A8EC-40D0-890A-9F824A1713FA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3E4CE-1186-4FF8-ABC4-45B2DD9D3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6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3E4CE-1186-4FF8-ABC4-45B2DD9D34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7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3E4CE-1186-4FF8-ABC4-45B2DD9D34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2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3E4CE-1186-4FF8-ABC4-45B2DD9D34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1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3E4CE-1186-4FF8-ABC4-45B2DD9D34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6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7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3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47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3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6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5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4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8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7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29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6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3CA2-145E-40B5-9161-E835037DD182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469D2-E586-439A-A41B-1AF0A0DCF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8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 r="-132" b="28582"/>
          <a:stretch/>
        </p:blipFill>
        <p:spPr>
          <a:xfrm>
            <a:off x="0" y="0"/>
            <a:ext cx="12208042" cy="6849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094" y="2466972"/>
            <a:ext cx="11507853" cy="1883356"/>
          </a:xfrm>
          <a:solidFill>
            <a:srgbClr val="EFF1F0"/>
          </a:solidFill>
        </p:spPr>
        <p:txBody>
          <a:bodyPr anchor="t">
            <a:normAutofit fontScale="90000"/>
          </a:bodyPr>
          <a:lstStyle/>
          <a:p>
            <a:r>
              <a:rPr lang="ru-RU" b="1" dirty="0">
                <a:solidFill>
                  <a:srgbClr val="553138"/>
                </a:solidFill>
              </a:rPr>
              <a:t>Региональная модель ранней помощи                                          в Красноярском крае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23967" r="80952" b="37762"/>
          <a:stretch/>
        </p:blipFill>
        <p:spPr>
          <a:xfrm>
            <a:off x="6730529" y="481968"/>
            <a:ext cx="794709" cy="952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25238" y="626346"/>
            <a:ext cx="433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53138"/>
                </a:solidFill>
              </a:rPr>
              <a:t>КРАСНОЯРСКИЙ КРАЙ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8" y="308950"/>
            <a:ext cx="1935431" cy="18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29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67816" y="0"/>
            <a:ext cx="12267148" cy="7194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1649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553138"/>
                </a:solidFill>
              </a:rPr>
              <a:t>Формирование региональной нормативной правовой базы, регламентирующей систему ранней помощи</a:t>
            </a:r>
            <a:br>
              <a:rPr lang="ru-RU" sz="3600" b="1" dirty="0">
                <a:solidFill>
                  <a:srgbClr val="553138"/>
                </a:solidFill>
              </a:rPr>
            </a:br>
            <a:endParaRPr lang="ru-RU" sz="3600" b="1" dirty="0">
              <a:solidFill>
                <a:srgbClr val="553138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855641"/>
              </p:ext>
            </p:extLst>
          </p:nvPr>
        </p:nvGraphicFramePr>
        <p:xfrm>
          <a:off x="372979" y="1665073"/>
          <a:ext cx="11526253" cy="5125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7256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6712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553138"/>
                </a:solidFill>
              </a:rPr>
              <a:t>Обеспечение учреждений социальной сферы реабилитационным оборудованием, техническими изделиями и иными средствами трудовой и творческой реабилитации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699999"/>
              </p:ext>
            </p:extLst>
          </p:nvPr>
        </p:nvGraphicFramePr>
        <p:xfrm>
          <a:off x="838199" y="2761131"/>
          <a:ext cx="10851778" cy="351416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05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2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4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7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Вид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оборудования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Количество оснащенных учреждений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96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Оборудование для оснащения межрайонных реабилитационных центров для лечения детей с </a:t>
                      </a:r>
                      <a:r>
                        <a:rPr lang="ru-RU" dirty="0" err="1">
                          <a:solidFill>
                            <a:srgbClr val="553138"/>
                          </a:solidFill>
                        </a:rPr>
                        <a:t>ретинопатией</a:t>
                      </a:r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 новорожденных и детей с поражением нервной системы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1 учреждение (ежегодно)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19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Оборудование, пособия, мебель, инструментарий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для</a:t>
                      </a:r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 центров психолого-педагогического и медико-социального сопровождения в муниципальных образованиях Красноярского края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3 учреждения (ежегодно)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3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Право на использование программы для ЭВМ «Программы точной оценки уровня развития детей KID&lt;R&gt;/RCDI-2000»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4 учреждения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(ежегодно)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001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34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553138"/>
                </a:solidFill>
              </a:rPr>
              <a:t>Подготовка и сопровождение специалистов, оказывающих услуги ранней помощи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7612E1E9-D7A5-43E5-B01C-5DE3EE8A5B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98628405"/>
              </p:ext>
            </p:extLst>
          </p:nvPr>
        </p:nvGraphicFramePr>
        <p:xfrm>
          <a:off x="602751" y="1883527"/>
          <a:ext cx="11236325" cy="5030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927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1216674"/>
            <a:ext cx="10515600" cy="2852737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Научно-методическое обеспечение практики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1850" y="4239836"/>
            <a:ext cx="10515600" cy="150018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553138"/>
                </a:solidFill>
              </a:rPr>
              <a:t>Научно-внедренческая площадка «Организация ранней помощи детям-инвалидам в учреждении социального обслуживания»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553138"/>
                </a:solidFill>
              </a:rPr>
              <a:t>Организационно-методическая и информационная поддержка практики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553138"/>
                </a:solidFill>
              </a:rPr>
              <a:t>Информационно-справочный портал для инвалидов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553138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553138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553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2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0" y="0"/>
            <a:ext cx="12267148" cy="71948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798259"/>
            <a:ext cx="10515600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800" b="1" dirty="0">
                <a:solidFill>
                  <a:srgbClr val="553138"/>
                </a:solidFill>
              </a:rPr>
              <a:t>Научно-внедренческая площадка </a:t>
            </a:r>
            <a:br>
              <a:rPr lang="ru-RU" sz="3800" b="1" dirty="0">
                <a:solidFill>
                  <a:srgbClr val="553138"/>
                </a:solidFill>
              </a:rPr>
            </a:br>
            <a:r>
              <a:rPr lang="ru-RU" sz="3800" b="1" dirty="0">
                <a:solidFill>
                  <a:srgbClr val="553138"/>
                </a:solidFill>
              </a:rPr>
              <a:t>«Организация ранней помощи детям-инвалидам в учреждении социального обслуживания»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78957"/>
              </p:ext>
            </p:extLst>
          </p:nvPr>
        </p:nvGraphicFramePr>
        <p:xfrm>
          <a:off x="838200" y="2312894"/>
          <a:ext cx="10515600" cy="43357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71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91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rgbClr val="55313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7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553138"/>
                          </a:solidFill>
                          <a:effectLst/>
                        </a:rPr>
                        <a:t>Участники научно-внедренческой площадки</a:t>
                      </a:r>
                      <a:endParaRPr lang="ru-RU" sz="1600" b="1" dirty="0">
                        <a:solidFill>
                          <a:srgbClr val="553138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7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КГКУ</a:t>
                      </a: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 «Ресурсно-методический центр системы социальной защиты населения»</a:t>
                      </a:r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ФГБОУ ВО «Красноярский государственный медицинский университет</a:t>
                      </a: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 им. В. Ф. </a:t>
                      </a:r>
                      <a:r>
                        <a:rPr lang="ru-RU" sz="1600" baseline="0" dirty="0" err="1">
                          <a:solidFill>
                            <a:srgbClr val="553138"/>
                          </a:solidFill>
                        </a:rPr>
                        <a:t>Войно-Ясенецкого</a:t>
                      </a: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» Минздрава России</a:t>
                      </a:r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ФГБОУ ВО «Красноярский педагогический университет им. В.П. Астафьева»</a:t>
                      </a:r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РОО «Красноярский центр лечебной педагогики</a:t>
                      </a:r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74">
                <a:tc gridSpan="4">
                  <a:txBody>
                    <a:bodyPr/>
                    <a:lstStyle/>
                    <a:p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674">
                <a:tc gridSpan="4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553138"/>
                          </a:solidFill>
                        </a:rPr>
                        <a:t>Цель:</a:t>
                      </a:r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 Создание и развитие региональной системы ранней помощи детям с ОВЗ и их семьям.</a:t>
                      </a:r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5033">
                <a:tc gridSpan="4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553138"/>
                          </a:solidFill>
                        </a:rPr>
                        <a:t>Деятельность: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Разработка</a:t>
                      </a: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, апробация и совершенствование технологии ранней помощи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Проведение социологических исследований (</a:t>
                      </a:r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оценка ресурсного</a:t>
                      </a: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 потенциала</a:t>
                      </a:r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 учреждений социального обслуживания населения, выявление потребности детей-инвалидов в реабилитационных или абилитационных мероприятиях и др.)</a:t>
                      </a:r>
                      <a:endParaRPr lang="ru-RU" sz="1600" baseline="0" dirty="0">
                        <a:solidFill>
                          <a:srgbClr val="553138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Разработка программ повышения квалификации специалистов, оказывающих услуги ранней помощи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>
                          <a:solidFill>
                            <a:srgbClr val="553138"/>
                          </a:solidFill>
                        </a:rPr>
                        <a:t>Изучение опыта</a:t>
                      </a:r>
                      <a:r>
                        <a:rPr lang="ru-RU" sz="1600" baseline="0" dirty="0">
                          <a:solidFill>
                            <a:srgbClr val="553138"/>
                          </a:solidFill>
                        </a:rPr>
                        <a:t> создания системы ранней помощи в субъектах Российской Федерации</a:t>
                      </a:r>
                      <a:endParaRPr lang="ru-RU" sz="1600" dirty="0">
                        <a:solidFill>
                          <a:srgbClr val="553138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48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" r="54105" b="29107"/>
          <a:stretch/>
        </p:blipFill>
        <p:spPr>
          <a:xfrm rot="408743">
            <a:off x="9879863" y="2259606"/>
            <a:ext cx="1695879" cy="3663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9" t="827" r="53215" b="29673"/>
          <a:stretch/>
        </p:blipFill>
        <p:spPr>
          <a:xfrm rot="396583">
            <a:off x="8165936" y="2503439"/>
            <a:ext cx="1802174" cy="3698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 b="28562"/>
          <a:stretch/>
        </p:blipFill>
        <p:spPr>
          <a:xfrm rot="395051">
            <a:off x="6622983" y="2772093"/>
            <a:ext cx="1686651" cy="3498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5413" y="2028741"/>
            <a:ext cx="10441172" cy="79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" r="52316" b="28382"/>
          <a:stretch/>
        </p:blipFill>
        <p:spPr>
          <a:xfrm rot="412055">
            <a:off x="5074375" y="3101290"/>
            <a:ext cx="1651233" cy="3488668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838200" y="52554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Организационная методическая и информационная поддержка практики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838200" y="1865313"/>
            <a:ext cx="9677400" cy="435133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553138"/>
                </a:solidFill>
              </a:rPr>
              <a:t>Изданные методические материалы: пособия, буклеты, брошюры, ролики, фильмы и др.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117" t="10553" r="14069" b="7512"/>
          <a:stretch/>
        </p:blipFill>
        <p:spPr>
          <a:xfrm rot="424371">
            <a:off x="2756815" y="3416471"/>
            <a:ext cx="2463523" cy="3261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1182" t="11162" r="16339" b="8238"/>
          <a:stretch/>
        </p:blipFill>
        <p:spPr>
          <a:xfrm rot="400213">
            <a:off x="506133" y="3519400"/>
            <a:ext cx="2337865" cy="32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5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4270" y="2044995"/>
            <a:ext cx="10441172" cy="79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24550" b="67324"/>
          <a:stretch/>
        </p:blipFill>
        <p:spPr>
          <a:xfrm rot="16200000">
            <a:off x="-53032" y="2609117"/>
            <a:ext cx="4619044" cy="320659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54158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Информационно-справочный портал для инвалидов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4056955" y="2537371"/>
            <a:ext cx="7605656" cy="335008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solidFill>
                  <a:srgbClr val="553138"/>
                </a:solidFill>
              </a:rPr>
              <a:t>На портале,  предназначенном  для обеспечения людей с ограниченными возможностями здоровья  разнообразной информацией  об инвалидах и инвалидности,  открыта информационная вкладка с подробной информацией где и на каких условиях  можно получить услуги ранней помощи.</a:t>
            </a:r>
          </a:p>
          <a:p>
            <a:pPr algn="just"/>
            <a:r>
              <a:rPr lang="ru-RU" dirty="0">
                <a:solidFill>
                  <a:srgbClr val="553138"/>
                </a:solidFill>
              </a:rPr>
              <a:t>Каждый посетитель портала  может задать  интересующий  вопрос, в том числе  об услугах ранней помощи, и получить ответ специалиста.</a:t>
            </a:r>
          </a:p>
          <a:p>
            <a:endParaRPr lang="ru-RU" dirty="0"/>
          </a:p>
          <a:p>
            <a:r>
              <a:rPr lang="ru-RU" dirty="0">
                <a:solidFill>
                  <a:srgbClr val="553138"/>
                </a:solidFill>
              </a:rPr>
              <a:t>Ссылка: </a:t>
            </a:r>
            <a:r>
              <a:rPr lang="en-US" dirty="0">
                <a:solidFill>
                  <a:srgbClr val="553138"/>
                </a:solidFill>
              </a:rPr>
              <a:t>https://invalid24.ru</a:t>
            </a:r>
            <a:endParaRPr lang="ru-RU" dirty="0">
              <a:solidFill>
                <a:srgbClr val="553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16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074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Эффект от внедрения практики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65532"/>
              </p:ext>
            </p:extLst>
          </p:nvPr>
        </p:nvGraphicFramePr>
        <p:xfrm>
          <a:off x="251011" y="1825624"/>
          <a:ext cx="11878235" cy="493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8101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4270" y="2044995"/>
            <a:ext cx="10441172" cy="79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0747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553138"/>
                </a:solidFill>
              </a:rPr>
              <a:t>Финансовое обеспечение практики в 2018 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96600605"/>
              </p:ext>
            </p:extLst>
          </p:nvPr>
        </p:nvGraphicFramePr>
        <p:xfrm>
          <a:off x="1026694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авая круглая скобка 7"/>
          <p:cNvSpPr/>
          <p:nvPr/>
        </p:nvSpPr>
        <p:spPr>
          <a:xfrm rot="16200000">
            <a:off x="6110905" y="-667350"/>
            <a:ext cx="267900" cy="5692591"/>
          </a:xfrm>
          <a:prstGeom prst="rightBracket">
            <a:avLst/>
          </a:prstGeom>
          <a:ln w="19050">
            <a:solidFill>
              <a:srgbClr val="FF8D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10000" y="1586126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553138"/>
                </a:solidFill>
              </a:rPr>
              <a:t>Источники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07813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781280"/>
              </p:ext>
            </p:extLst>
          </p:nvPr>
        </p:nvGraphicFramePr>
        <p:xfrm>
          <a:off x="827568" y="1846891"/>
          <a:ext cx="10515600" cy="446884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50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9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06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Название практики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Региональная модель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ранней помощи в Красноярском крае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25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Руководитель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практики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Пастухова Ирина Леонидовна,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министр социальной политики Красноярского края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6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Национальный проект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Демография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06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Номинация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Социальное обслуживание, социальная поддержка и защита граждан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06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Подкатегория в номинации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Практики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в сфере развития социальной инфраструктуры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46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Сроки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внедрения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01.01.2013-31.12.2018</a:t>
                      </a:r>
                      <a:r>
                        <a:rPr lang="ru-RU" baseline="0" dirty="0">
                          <a:solidFill>
                            <a:srgbClr val="553138"/>
                          </a:solidFill>
                        </a:rPr>
                        <a:t> (60 месяцев)</a:t>
                      </a:r>
                      <a:endParaRPr lang="ru-RU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46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Статус практики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553138"/>
                          </a:solidFill>
                        </a:rPr>
                        <a:t>Актуальна, развивается и совершенствуется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926" y="22459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О практике</a:t>
            </a:r>
          </a:p>
        </p:txBody>
      </p:sp>
    </p:spTree>
    <p:extLst>
      <p:ext uri="{BB962C8B-B14F-4D97-AF65-F5344CB8AC3E}">
        <p14:creationId xmlns:p14="http://schemas.microsoft.com/office/powerpoint/2010/main" val="84891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7922" y="3870035"/>
            <a:ext cx="6025161" cy="250895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rgbClr val="553138"/>
                </a:solidFill>
              </a:rPr>
              <a:t>На 01.01.2019 в Красноярском крае на учете в органах социальной защиты населения состоит более 98 000 детей от 0 до 3 лет из которых:</a:t>
            </a:r>
          </a:p>
          <a:p>
            <a:pPr algn="just"/>
            <a:r>
              <a:rPr lang="ru-RU" dirty="0">
                <a:solidFill>
                  <a:srgbClr val="553138"/>
                </a:solidFill>
              </a:rPr>
              <a:t>дети-инвалиды </a:t>
            </a:r>
            <a:r>
              <a:rPr lang="en-US" dirty="0">
                <a:solidFill>
                  <a:srgbClr val="553138"/>
                </a:solidFill>
              </a:rPr>
              <a:t>&gt; </a:t>
            </a:r>
            <a:r>
              <a:rPr lang="ru-RU" dirty="0">
                <a:solidFill>
                  <a:srgbClr val="553138"/>
                </a:solidFill>
              </a:rPr>
              <a:t>1000 чел.;</a:t>
            </a:r>
          </a:p>
          <a:p>
            <a:r>
              <a:rPr lang="ru-RU" dirty="0">
                <a:solidFill>
                  <a:srgbClr val="553138"/>
                </a:solidFill>
              </a:rPr>
              <a:t>дети в СОП </a:t>
            </a:r>
            <a:r>
              <a:rPr lang="en-US" dirty="0">
                <a:solidFill>
                  <a:srgbClr val="553138"/>
                </a:solidFill>
              </a:rPr>
              <a:t>&gt; </a:t>
            </a:r>
            <a:r>
              <a:rPr lang="ru-RU" dirty="0">
                <a:solidFill>
                  <a:srgbClr val="553138"/>
                </a:solidFill>
              </a:rPr>
              <a:t>3000 чел.;</a:t>
            </a:r>
          </a:p>
          <a:p>
            <a:r>
              <a:rPr lang="ru-RU" dirty="0">
                <a:solidFill>
                  <a:srgbClr val="553138"/>
                </a:solidFill>
              </a:rPr>
              <a:t>дети, рожденные с патологиями,                                                            родовыми травмами, а также                                                                           рожденные раньше срока с ЭНМТ* </a:t>
            </a:r>
            <a:r>
              <a:rPr lang="en-US" dirty="0">
                <a:solidFill>
                  <a:srgbClr val="553138"/>
                </a:solidFill>
              </a:rPr>
              <a:t>&gt; </a:t>
            </a:r>
            <a:r>
              <a:rPr lang="ru-RU" dirty="0">
                <a:solidFill>
                  <a:srgbClr val="553138"/>
                </a:solidFill>
              </a:rPr>
              <a:t>3000 чел.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1" dirty="0">
                <a:ln w="0"/>
                <a:solidFill>
                  <a:srgbClr val="553138"/>
                </a:solidFill>
              </a:rPr>
              <a:t>Потребность в услугах ранней помощи в Красноярском крае обусловлена: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7922" y="6348205"/>
            <a:ext cx="61426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53138"/>
                </a:solidFill>
              </a:rPr>
              <a:t>*Новорожденные с экстремально низкой массой тела (500-999 г.)</a:t>
            </a:r>
          </a:p>
        </p:txBody>
      </p:sp>
      <p:pic>
        <p:nvPicPr>
          <p:cNvPr id="9" name="Рисунок 8" descr="Изображение выглядит как текст, карт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7D8B5BA-5EB3-4B2E-AC7B-54D60D07A7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790" y="3883692"/>
            <a:ext cx="4071969" cy="2351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790" y="2254494"/>
            <a:ext cx="1009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53138"/>
                </a:solidFill>
              </a:rPr>
              <a:t>ростом числа детей в возрасте 0 - 3 года  с нарушением здоровья (&gt; 4% численности детской популяции);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53138"/>
                </a:solidFill>
              </a:rPr>
              <a:t>увеличением числа детей группы биологического и социального риска.</a:t>
            </a:r>
          </a:p>
        </p:txBody>
      </p:sp>
    </p:spTree>
    <p:extLst>
      <p:ext uri="{BB962C8B-B14F-4D97-AF65-F5344CB8AC3E}">
        <p14:creationId xmlns:p14="http://schemas.microsoft.com/office/powerpoint/2010/main" val="406161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554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Ранняя помощь детям и их семьям позволяет: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53786566"/>
              </p:ext>
            </p:extLst>
          </p:nvPr>
        </p:nvGraphicFramePr>
        <p:xfrm>
          <a:off x="2922588" y="1955380"/>
          <a:ext cx="9269412" cy="465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59036818"/>
              </p:ext>
            </p:extLst>
          </p:nvPr>
        </p:nvGraphicFramePr>
        <p:xfrm>
          <a:off x="-1081811" y="2405008"/>
          <a:ext cx="5507665" cy="3604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49765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0" y="0"/>
            <a:ext cx="12267148" cy="7194884"/>
          </a:xfrm>
          <a:prstGeom prst="rect">
            <a:avLst/>
          </a:prstGeom>
        </p:spPr>
      </p:pic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591515"/>
              </p:ext>
            </p:extLst>
          </p:nvPr>
        </p:nvGraphicFramePr>
        <p:xfrm>
          <a:off x="838200" y="1509822"/>
          <a:ext cx="10515600" cy="3700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816148" y="4462244"/>
            <a:ext cx="2373526" cy="2241325"/>
          </a:xfrm>
          <a:prstGeom prst="roundRect">
            <a:avLst/>
          </a:prstGeom>
          <a:ln>
            <a:solidFill>
              <a:srgbClr val="FFB6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rgbClr val="553138"/>
                </a:solidFill>
              </a:rPr>
              <a:t>Здравоохранение</a:t>
            </a:r>
          </a:p>
          <a:p>
            <a:r>
              <a:rPr lang="ru-RU" dirty="0">
                <a:solidFill>
                  <a:srgbClr val="553138"/>
                </a:solidFill>
              </a:rPr>
              <a:t>Социальная защита</a:t>
            </a:r>
          </a:p>
          <a:p>
            <a:r>
              <a:rPr lang="ru-RU" dirty="0">
                <a:solidFill>
                  <a:srgbClr val="553138"/>
                </a:solidFill>
              </a:rPr>
              <a:t>Образование</a:t>
            </a:r>
          </a:p>
          <a:p>
            <a:r>
              <a:rPr lang="ru-RU" dirty="0">
                <a:solidFill>
                  <a:srgbClr val="553138"/>
                </a:solidFill>
              </a:rPr>
              <a:t>Общественные организации</a:t>
            </a:r>
          </a:p>
          <a:p>
            <a:r>
              <a:rPr lang="ru-RU" dirty="0">
                <a:solidFill>
                  <a:srgbClr val="553138"/>
                </a:solidFill>
              </a:rPr>
              <a:t>Семья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07812" y="4483511"/>
            <a:ext cx="2373526" cy="2241326"/>
          </a:xfrm>
          <a:prstGeom prst="roundRect">
            <a:avLst/>
          </a:prstGeom>
          <a:ln>
            <a:solidFill>
              <a:srgbClr val="FF9D5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rgbClr val="553138"/>
                </a:solidFill>
              </a:rPr>
              <a:t>Учреждения любой ведомственной принадлежности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25588" y="4398446"/>
            <a:ext cx="2373526" cy="2241325"/>
          </a:xfrm>
          <a:prstGeom prst="roundRect">
            <a:avLst/>
          </a:prstGeom>
          <a:ln>
            <a:solidFill>
              <a:srgbClr val="FF8D3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553138"/>
                </a:solidFill>
              </a:rPr>
              <a:t>Образовательные организации,</a:t>
            </a:r>
          </a:p>
          <a:p>
            <a:r>
              <a:rPr lang="ru-RU" sz="1600" dirty="0">
                <a:solidFill>
                  <a:srgbClr val="553138"/>
                </a:solidFill>
              </a:rPr>
              <a:t>комплексные центры социального обслуживания населения, центры дополнительного образования и др.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70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553138"/>
                </a:solidFill>
              </a:rPr>
              <a:t>Алгоритм реализации модели ранней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418146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cxnSp>
        <p:nvCxnSpPr>
          <p:cNvPr id="135" name="Соединительная линия уступом 134"/>
          <p:cNvCxnSpPr/>
          <p:nvPr/>
        </p:nvCxnSpPr>
        <p:spPr>
          <a:xfrm>
            <a:off x="1172572" y="3014675"/>
            <a:ext cx="914400" cy="914400"/>
          </a:xfrm>
          <a:prstGeom prst="bentConnector3">
            <a:avLst>
              <a:gd name="adj1" fmla="val -505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7" name="Соединительная линия уступом 136"/>
          <p:cNvCxnSpPr>
            <a:cxnSpLocks/>
          </p:cNvCxnSpPr>
          <p:nvPr/>
        </p:nvCxnSpPr>
        <p:spPr>
          <a:xfrm rot="5400000">
            <a:off x="10081646" y="2996909"/>
            <a:ext cx="955883" cy="919682"/>
          </a:xfrm>
          <a:prstGeom prst="bentConnector3">
            <a:avLst>
              <a:gd name="adj1" fmla="val 98827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>
            <a:cxnSpLocks/>
          </p:cNvCxnSpPr>
          <p:nvPr/>
        </p:nvCxnSpPr>
        <p:spPr>
          <a:xfrm>
            <a:off x="4429581" y="2985865"/>
            <a:ext cx="19189" cy="18888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cxnSpLocks/>
          </p:cNvCxnSpPr>
          <p:nvPr/>
        </p:nvCxnSpPr>
        <p:spPr>
          <a:xfrm>
            <a:off x="896907" y="2997012"/>
            <a:ext cx="6314" cy="186079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>
            <a:off x="6093552" y="6115349"/>
            <a:ext cx="0" cy="24152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>
            <a:cxnSpLocks/>
          </p:cNvCxnSpPr>
          <p:nvPr/>
        </p:nvCxnSpPr>
        <p:spPr>
          <a:xfrm flipH="1">
            <a:off x="11237757" y="2955562"/>
            <a:ext cx="844" cy="18852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>
            <a:cxnSpLocks/>
          </p:cNvCxnSpPr>
          <p:nvPr/>
        </p:nvCxnSpPr>
        <p:spPr>
          <a:xfrm flipH="1">
            <a:off x="7600037" y="2983422"/>
            <a:ext cx="29570" cy="189130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4" name="Прямоугольник 123"/>
          <p:cNvSpPr/>
          <p:nvPr/>
        </p:nvSpPr>
        <p:spPr>
          <a:xfrm>
            <a:off x="2092254" y="3191179"/>
            <a:ext cx="7985018" cy="1244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98963" y="4860004"/>
            <a:ext cx="11238347" cy="1255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3209" y="1801859"/>
            <a:ext cx="2136617" cy="1176950"/>
          </a:xfrm>
          <a:prstGeom prst="rect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553138"/>
                </a:solidFill>
              </a:rPr>
              <a:t>Министерство здравоохранения Красноярского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9011" y="1778612"/>
            <a:ext cx="2136617" cy="1176950"/>
          </a:xfrm>
          <a:prstGeom prst="rect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553138"/>
                </a:solidFill>
              </a:rPr>
              <a:t>Министерство социальной политики Красноярского края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08003" y="1778712"/>
            <a:ext cx="2136617" cy="1176950"/>
          </a:xfrm>
          <a:prstGeom prst="rect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553138"/>
                </a:solidFill>
              </a:rPr>
              <a:t>Министерство образования Красноярского края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05057" y="1760084"/>
            <a:ext cx="2136617" cy="1176950"/>
          </a:xfrm>
          <a:prstGeom prst="rect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553138"/>
                </a:solidFill>
              </a:rPr>
              <a:t>НКО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640292" y="2343888"/>
            <a:ext cx="724278" cy="0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703952" y="2343888"/>
            <a:ext cx="724278" cy="0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714430" y="2380715"/>
            <a:ext cx="724278" cy="0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54690" y="4996159"/>
            <a:ext cx="1973656" cy="1059255"/>
          </a:xfrm>
          <a:prstGeom prst="rect">
            <a:avLst/>
          </a:prstGeom>
          <a:ln>
            <a:solidFill>
              <a:srgbClr val="EEF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Учреждения здравоохранения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61940" y="4996159"/>
            <a:ext cx="1973656" cy="1059255"/>
          </a:xfrm>
          <a:prstGeom prst="rect">
            <a:avLst/>
          </a:prstGeom>
          <a:ln>
            <a:solidFill>
              <a:srgbClr val="EEF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Учреждения социального обслуживания населения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90457" y="5005022"/>
            <a:ext cx="1973656" cy="1041527"/>
          </a:xfrm>
          <a:prstGeom prst="rect">
            <a:avLst/>
          </a:prstGeom>
          <a:ln>
            <a:solidFill>
              <a:srgbClr val="EEF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Образовательные организации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450398" y="5004563"/>
            <a:ext cx="1973656" cy="1041528"/>
          </a:xfrm>
          <a:prstGeom prst="rect">
            <a:avLst/>
          </a:prstGeom>
          <a:ln>
            <a:solidFill>
              <a:srgbClr val="EEF7E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Центр компетенций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6830" y="3251977"/>
            <a:ext cx="4783614" cy="33855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Организационно-методическое объединение 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4560038" y="6431676"/>
            <a:ext cx="3038692" cy="3406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53138"/>
                </a:solidFill>
              </a:rPr>
              <a:t>Ребенок и семья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6438708" y="3684049"/>
            <a:ext cx="2578562" cy="684437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Рабочая группа при Центре компетенций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146594" y="3684049"/>
            <a:ext cx="4203756" cy="684438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Научно-внедренческая площадка при КГКУ «Ресурсно-методический центр системы социальной защиты населения»</a:t>
            </a:r>
          </a:p>
        </p:txBody>
      </p:sp>
      <p:cxnSp>
        <p:nvCxnSpPr>
          <p:cNvPr id="139" name="Прямая со стрелкой 138"/>
          <p:cNvCxnSpPr/>
          <p:nvPr/>
        </p:nvCxnSpPr>
        <p:spPr>
          <a:xfrm>
            <a:off x="4137889" y="2985866"/>
            <a:ext cx="0" cy="205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>
            <a:off x="7947612" y="2981184"/>
            <a:ext cx="0" cy="205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108" y="-103652"/>
            <a:ext cx="10515600" cy="74724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553138"/>
                </a:solidFill>
              </a:rPr>
              <a:t>Региональная модель ранней помощи (РМРП)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8B61463-65A5-4039-BEBC-901809D49D74}"/>
              </a:ext>
            </a:extLst>
          </p:cNvPr>
          <p:cNvSpPr/>
          <p:nvPr/>
        </p:nvSpPr>
        <p:spPr>
          <a:xfrm>
            <a:off x="4623062" y="872915"/>
            <a:ext cx="3038692" cy="73044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53138"/>
                </a:solidFill>
              </a:rPr>
              <a:t>Межведомственный координирующий орган</a:t>
            </a:r>
          </a:p>
        </p:txBody>
      </p:sp>
      <p:cxnSp>
        <p:nvCxnSpPr>
          <p:cNvPr id="49" name="Соединительная линия уступом 136">
            <a:extLst>
              <a:ext uri="{FF2B5EF4-FFF2-40B4-BE49-F238E27FC236}">
                <a16:creationId xmlns:a16="http://schemas.microsoft.com/office/drawing/2014/main" id="{EE2D557C-D6F2-4971-90E1-7B43622CF770}"/>
              </a:ext>
            </a:extLst>
          </p:cNvPr>
          <p:cNvCxnSpPr>
            <a:cxnSpLocks/>
            <a:stCxn id="3" idx="0"/>
            <a:endCxn id="36" idx="1"/>
          </p:cNvCxnSpPr>
          <p:nvPr/>
        </p:nvCxnSpPr>
        <p:spPr>
          <a:xfrm rot="5400000" flipH="1" flipV="1">
            <a:off x="2800430" y="-20773"/>
            <a:ext cx="563721" cy="3081544"/>
          </a:xfrm>
          <a:prstGeom prst="bentConnector2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Соединительная линия уступом 136">
            <a:extLst>
              <a:ext uri="{FF2B5EF4-FFF2-40B4-BE49-F238E27FC236}">
                <a16:creationId xmlns:a16="http://schemas.microsoft.com/office/drawing/2014/main" id="{3F1267B6-09F5-4253-8884-2167624DD5C4}"/>
              </a:ext>
            </a:extLst>
          </p:cNvPr>
          <p:cNvCxnSpPr>
            <a:cxnSpLocks/>
          </p:cNvCxnSpPr>
          <p:nvPr/>
        </p:nvCxnSpPr>
        <p:spPr>
          <a:xfrm flipV="1">
            <a:off x="4136869" y="1468653"/>
            <a:ext cx="460290" cy="291431"/>
          </a:xfrm>
          <a:prstGeom prst="bentConnector3">
            <a:avLst>
              <a:gd name="adj1" fmla="val 2405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Соединительная линия уступом 136">
            <a:extLst>
              <a:ext uri="{FF2B5EF4-FFF2-40B4-BE49-F238E27FC236}">
                <a16:creationId xmlns:a16="http://schemas.microsoft.com/office/drawing/2014/main" id="{CBA2677B-C740-48E0-9CD9-FB028B4DF777}"/>
              </a:ext>
            </a:extLst>
          </p:cNvPr>
          <p:cNvCxnSpPr>
            <a:cxnSpLocks/>
          </p:cNvCxnSpPr>
          <p:nvPr/>
        </p:nvCxnSpPr>
        <p:spPr>
          <a:xfrm rot="10800000">
            <a:off x="7661754" y="1466684"/>
            <a:ext cx="452682" cy="273351"/>
          </a:xfrm>
          <a:prstGeom prst="bentConnector3">
            <a:avLst>
              <a:gd name="adj1" fmla="val -2603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136">
            <a:extLst>
              <a:ext uri="{FF2B5EF4-FFF2-40B4-BE49-F238E27FC236}">
                <a16:creationId xmlns:a16="http://schemas.microsoft.com/office/drawing/2014/main" id="{2F26B6CD-87A5-4B91-ADEE-DC20A399BFA2}"/>
              </a:ext>
            </a:extLst>
          </p:cNvPr>
          <p:cNvCxnSpPr>
            <a:cxnSpLocks/>
            <a:endCxn id="36" idx="3"/>
          </p:cNvCxnSpPr>
          <p:nvPr/>
        </p:nvCxnSpPr>
        <p:spPr>
          <a:xfrm rot="10800000">
            <a:off x="7661754" y="1238139"/>
            <a:ext cx="3433418" cy="499575"/>
          </a:xfrm>
          <a:prstGeom prst="bentConnector3">
            <a:avLst>
              <a:gd name="adj1" fmla="val 342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5B08D4AD-AE4F-4B65-AD4F-0E8A5A86C825}"/>
              </a:ext>
            </a:extLst>
          </p:cNvPr>
          <p:cNvCxnSpPr>
            <a:cxnSpLocks/>
          </p:cNvCxnSpPr>
          <p:nvPr/>
        </p:nvCxnSpPr>
        <p:spPr>
          <a:xfrm flipH="1">
            <a:off x="6094675" y="1626194"/>
            <a:ext cx="14168" cy="155098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AAC2CE41-43A4-45F6-BFAD-DF0531149E0D}"/>
              </a:ext>
            </a:extLst>
          </p:cNvPr>
          <p:cNvSpPr/>
          <p:nvPr/>
        </p:nvSpPr>
        <p:spPr>
          <a:xfrm>
            <a:off x="9066091" y="3673210"/>
            <a:ext cx="966111" cy="684437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553138"/>
                </a:solidFill>
              </a:rPr>
              <a:t>ПМПК</a:t>
            </a:r>
          </a:p>
        </p:txBody>
      </p:sp>
    </p:spTree>
    <p:extLst>
      <p:ext uri="{BB962C8B-B14F-4D97-AF65-F5344CB8AC3E}">
        <p14:creationId xmlns:p14="http://schemas.microsoft.com/office/powerpoint/2010/main" val="3393567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21934"/>
              </p:ext>
            </p:extLst>
          </p:nvPr>
        </p:nvGraphicFramePr>
        <p:xfrm>
          <a:off x="988828" y="1447050"/>
          <a:ext cx="10082324" cy="526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074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53138"/>
                </a:solidFill>
              </a:rPr>
              <a:t>Основные направления внедрения РМРП</a:t>
            </a:r>
          </a:p>
        </p:txBody>
      </p:sp>
    </p:spTree>
    <p:extLst>
      <p:ext uri="{BB962C8B-B14F-4D97-AF65-F5344CB8AC3E}">
        <p14:creationId xmlns:p14="http://schemas.microsoft.com/office/powerpoint/2010/main" val="2581304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786223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553138"/>
                </a:solidFill>
              </a:rPr>
              <a:t>Межведомственное взаимодействие </a:t>
            </a:r>
            <a:br>
              <a:rPr lang="ru-RU" sz="3600" b="1" dirty="0">
                <a:solidFill>
                  <a:srgbClr val="553138"/>
                </a:solidFill>
              </a:rPr>
            </a:br>
            <a:r>
              <a:rPr lang="ru-RU" sz="3600" b="1" dirty="0">
                <a:solidFill>
                  <a:srgbClr val="553138"/>
                </a:solidFill>
              </a:rPr>
              <a:t>(функции ведомств в рамках РМРП)</a:t>
            </a:r>
            <a:br>
              <a:rPr lang="ru-RU" sz="3600" b="1" dirty="0">
                <a:solidFill>
                  <a:srgbClr val="553138"/>
                </a:solidFill>
              </a:rPr>
            </a:br>
            <a:endParaRPr lang="ru-RU" sz="3600" b="1" dirty="0">
              <a:solidFill>
                <a:srgbClr val="553138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813004"/>
              </p:ext>
            </p:extLst>
          </p:nvPr>
        </p:nvGraphicFramePr>
        <p:xfrm>
          <a:off x="465221" y="1893723"/>
          <a:ext cx="11213431" cy="49264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1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3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3054">
                <a:tc>
                  <a:txBody>
                    <a:bodyPr/>
                    <a:lstStyle/>
                    <a:p>
                      <a:pPr algn="ctr"/>
                      <a:endParaRPr lang="ru-RU" sz="1700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Министерство социальной политики Красноярского края (учреждения социального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обслуживания населения)</a:t>
                      </a:r>
                      <a:endParaRPr lang="ru-RU" sz="1700" b="1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Министерство здравоохранения Красноярского края (учреждения здравоохранения)</a:t>
                      </a:r>
                      <a:endParaRPr lang="ru-RU" sz="1700" b="1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Министерство образования Красноярского края</a:t>
                      </a:r>
                    </a:p>
                    <a:p>
                      <a:pPr algn="ctr"/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(образовательные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организации)</a:t>
                      </a:r>
                      <a:endParaRPr lang="ru-RU" sz="1700" b="1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164">
                <a:tc rowSpan="4">
                  <a:txBody>
                    <a:bodyPr/>
                    <a:lstStyle/>
                    <a:p>
                      <a:pPr algn="l"/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Функции в системе ранней помощи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1. Определение нуждаемости в ранней помощи детей-инвалидов, детей с ограниченными возможностями здоровья, детей, находящихся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в социально опасном положении</a:t>
                      </a:r>
                      <a:endParaRPr lang="ru-RU" sz="1700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1.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Выявление и диагностика нарушений в </a:t>
                      </a:r>
                      <a:r>
                        <a:rPr lang="ru-RU" sz="1700" baseline="0" dirty="0" err="1">
                          <a:solidFill>
                            <a:srgbClr val="553138"/>
                          </a:solidFill>
                        </a:rPr>
                        <a:t>пренатальном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периоде и периоде новорожденности</a:t>
                      </a:r>
                      <a:endParaRPr lang="ru-RU" sz="1700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1. Определение нуждаемости в ранней помощи осуществляется</a:t>
                      </a:r>
                      <a:endParaRPr lang="ru-RU" sz="1700" baseline="0" dirty="0">
                        <a:solidFill>
                          <a:srgbClr val="553138"/>
                        </a:solidFill>
                      </a:endParaRPr>
                    </a:p>
                    <a:p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в консультационных центрах, созданных на базе дошкольных образовательных организаций,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</a:t>
                      </a:r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центрах психолого-педагогической, медицинской и социальной помощи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8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2. Предоставление услуг по социально-средовой реабилитации, социально-педагогической, социально-психологической реабилитации, социальной адаптации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2. Наблюдение детей, родившихся с экстремально</a:t>
                      </a:r>
                      <a:r>
                        <a:rPr lang="ru-RU" sz="1700" baseline="0" dirty="0">
                          <a:solidFill>
                            <a:srgbClr val="553138"/>
                          </a:solidFill>
                        </a:rPr>
                        <a:t> низкой массой тела</a:t>
                      </a:r>
                      <a:endParaRPr lang="ru-RU" sz="1700" dirty="0">
                        <a:solidFill>
                          <a:srgbClr val="553138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8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553138"/>
                          </a:solidFill>
                        </a:rPr>
                        <a:t>3. Осмотры и наблюдение детей в период первых трех лет жизни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07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553138"/>
                          </a:solidFill>
                        </a:rPr>
                        <a:t>Информационная работа среди семей, имеющих детей от 0 до 3 лет о  возможности получения ранней помощи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30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8" r="-617"/>
          <a:stretch/>
        </p:blipFill>
        <p:spPr>
          <a:xfrm>
            <a:off x="5063" y="0"/>
            <a:ext cx="12267148" cy="71948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553138"/>
                </a:solidFill>
              </a:rPr>
              <a:t>Создание условий для формирования системы ранней помощи </a:t>
            </a:r>
            <a:br>
              <a:rPr lang="ru-RU" b="1" dirty="0">
                <a:solidFill>
                  <a:srgbClr val="553138"/>
                </a:solidFill>
              </a:rPr>
            </a:br>
            <a:endParaRPr lang="ru-RU" dirty="0">
              <a:solidFill>
                <a:srgbClr val="553138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1850" y="4066675"/>
            <a:ext cx="10515600" cy="244241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553138"/>
                </a:solidFill>
              </a:rPr>
              <a:t>Формирование региональной нормативной правовой базы, регламентирующей предоставление услуг ранней помощи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553138"/>
                </a:solidFill>
              </a:rPr>
              <a:t>Обеспечение учреждений социальной сферы реабилитационным оборудованием, техническими изделиями и иными средствами трудовой и творческой реабилитации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553138"/>
                </a:solidFill>
              </a:rPr>
              <a:t>Подготовка и сопровождение специалистов, оказывающих услуги ранней помощи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553138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553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60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</TotalTime>
  <Words>1570</Words>
  <Application>Microsoft Office PowerPoint</Application>
  <PresentationFormat>Широкоэкранный</PresentationFormat>
  <Paragraphs>191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Региональная модель ранней помощи                                          в Красноярском крае</vt:lpstr>
      <vt:lpstr>О практике</vt:lpstr>
      <vt:lpstr>Потребность в услугах ранней помощи в Красноярском крае обусловлена:</vt:lpstr>
      <vt:lpstr>Ранняя помощь детям и их семьям позволяет:</vt:lpstr>
      <vt:lpstr>Алгоритм реализации модели ранней помощи</vt:lpstr>
      <vt:lpstr>Региональная модель ранней помощи (РМРП)</vt:lpstr>
      <vt:lpstr>Основные направления внедрения РМРП</vt:lpstr>
      <vt:lpstr>Межведомственное взаимодействие  (функции ведомств в рамках РМРП) </vt:lpstr>
      <vt:lpstr>Создание условий для формирования системы ранней помощи  </vt:lpstr>
      <vt:lpstr>Формирование региональной нормативной правовой базы, регламентирующей систему ранней помощи </vt:lpstr>
      <vt:lpstr>Обеспечение учреждений социальной сферы реабилитационным оборудованием, техническими изделиями и иными средствами трудовой и творческой реабилитации</vt:lpstr>
      <vt:lpstr>Подготовка и сопровождение специалистов, оказывающих услуги ранней помощи</vt:lpstr>
      <vt:lpstr>Научно-методическое обеспечение практики</vt:lpstr>
      <vt:lpstr>Научно-внедренческая площадка  «Организация ранней помощи детям-инвалидам в учреждении социального обслуживания»</vt:lpstr>
      <vt:lpstr>Организационная методическая и информационная поддержка практики</vt:lpstr>
      <vt:lpstr>Информационно-справочный портал для инвалидов</vt:lpstr>
      <vt:lpstr>Эффект от внедрения практики</vt:lpstr>
      <vt:lpstr>Финансовое обеспечение практики в 2018 году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124</cp:revision>
  <cp:lastPrinted>2019-08-19T07:33:07Z</cp:lastPrinted>
  <dcterms:created xsi:type="dcterms:W3CDTF">2019-08-09T10:32:10Z</dcterms:created>
  <dcterms:modified xsi:type="dcterms:W3CDTF">2020-06-08T02:37:50Z</dcterms:modified>
</cp:coreProperties>
</file>