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1" r:id="rId1"/>
  </p:sldMasterIdLst>
  <p:notesMasterIdLst>
    <p:notesMasterId r:id="rId10"/>
  </p:notesMasterIdLst>
  <p:sldIdLst>
    <p:sldId id="305" r:id="rId2"/>
    <p:sldId id="1007" r:id="rId3"/>
    <p:sldId id="315" r:id="rId4"/>
    <p:sldId id="1008" r:id="rId5"/>
    <p:sldId id="989" r:id="rId6"/>
    <p:sldId id="296" r:id="rId7"/>
    <p:sldId id="295" r:id="rId8"/>
    <p:sldId id="300" r:id="rId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65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esova Marina" initials="TM" lastIdx="9" clrIdx="0"/>
  <p:cmAuthor id="2" name="Morozova Ekaterina" initials="ME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E"/>
    <a:srgbClr val="ECB843"/>
    <a:srgbClr val="FECC2D"/>
    <a:srgbClr val="FBDD83"/>
    <a:srgbClr val="A16A1C"/>
    <a:srgbClr val="8B5911"/>
    <a:srgbClr val="815C27"/>
    <a:srgbClr val="C17201"/>
    <a:srgbClr val="D98103"/>
    <a:srgbClr val="E2B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 autoAdjust="0"/>
    <p:restoredTop sz="92403"/>
  </p:normalViewPr>
  <p:slideViewPr>
    <p:cSldViewPr snapToGrid="0" showGuides="1">
      <p:cViewPr varScale="1">
        <p:scale>
          <a:sx n="85" d="100"/>
          <a:sy n="85" d="100"/>
        </p:scale>
        <p:origin x="1312" y="160"/>
      </p:cViewPr>
      <p:guideLst>
        <p:guide orient="horz" pos="1434"/>
        <p:guide pos="6516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1499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Онлайн-курсы для преподавателей, специалистов-практиков в инновационных областях, которые хотят эффективно передавать опыт и организовать свой кружок</a:t>
            </a:r>
          </a:p>
        </p:txBody>
      </p:sp>
    </p:spTree>
    <p:extLst>
      <p:ext uri="{BB962C8B-B14F-4D97-AF65-F5344CB8AC3E}">
        <p14:creationId xmlns:p14="http://schemas.microsoft.com/office/powerpoint/2010/main" val="2592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Короткие онлайн-встречи с экспертами для обсуждения самых актуальных тем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6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2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5366987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9012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729012" y="356137"/>
            <a:ext cx="5366987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bg1">
                    <a:lumMod val="50000"/>
                  </a:schemeClr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12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7148"/>
            <a:ext cx="4958080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5999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6095999" y="356137"/>
            <a:ext cx="4958080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bg1">
                    <a:lumMod val="50000"/>
                  </a:schemeClr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05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>
            <a:extLst>
              <a:ext uri="{FF2B5EF4-FFF2-40B4-BE49-F238E27FC236}">
                <a16:creationId xmlns:a16="http://schemas.microsoft.com/office/drawing/2014/main" id="{D33F7CD3-5619-D046-B969-98E371A7C25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095998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5366987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9012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729012" y="356137"/>
            <a:ext cx="5366987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bg1">
                    <a:lumMod val="50000"/>
                  </a:schemeClr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42C3C-7213-1B41-85BE-0A913D42F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5366987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9012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729012" y="356137"/>
            <a:ext cx="5366987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tx1"/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613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42C3C-7213-1B41-85BE-0A913D42F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5366987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9012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729012" y="356137"/>
            <a:ext cx="5366987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tx1"/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82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42C3C-7213-1B41-85BE-0A913D42F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2C527-FDAB-6D4B-A657-7D7AB60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5366987" cy="586236"/>
          </a:xfrm>
          <a:prstGeom prst="rect">
            <a:avLst/>
          </a:prstGeom>
        </p:spPr>
        <p:txBody>
          <a:bodyPr lIns="0" rIns="90000"/>
          <a:lstStyle>
            <a:lvl1pPr>
              <a:defRPr sz="3200" b="1" i="0">
                <a:latin typeface="Gilroy ExtraBold" pitchFamily="2" charset="77"/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56ED6-9CD0-8D46-AF60-901044155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9012" y="6209980"/>
            <a:ext cx="696134" cy="207296"/>
          </a:xfrm>
          <a:prstGeom prst="rect">
            <a:avLst/>
          </a:prstGeom>
        </p:spPr>
        <p:txBody>
          <a:bodyPr lIns="0" tIns="46800" rIns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C8E8-F6DB-FF4C-AD44-BF848F2D0CE1}"/>
              </a:ext>
            </a:extLst>
          </p:cNvPr>
          <p:cNvSpPr txBox="1"/>
          <p:nvPr userDrawn="1"/>
        </p:nvSpPr>
        <p:spPr>
          <a:xfrm>
            <a:off x="729012" y="356137"/>
            <a:ext cx="5366987" cy="338554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sz="1600" b="1" i="0" dirty="0">
                <a:solidFill>
                  <a:schemeClr val="tx1"/>
                </a:solidFill>
                <a:latin typeface="Gilroy ExtraBold" pitchFamily="2" charset="77"/>
              </a:rPr>
              <a:t>Академия наставников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D5F118-CCE0-2A47-97C2-B2114585D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0587" y="418435"/>
            <a:ext cx="152401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644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2714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3A39-5CAA-4DE5-BCCC-E5EC0C9A638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7BC54-5FAD-4F36-B08C-EE96E9EDA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53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2" r:id="rId2"/>
    <p:sldLayoutId id="2147483717" r:id="rId3"/>
    <p:sldLayoutId id="2147483715" r:id="rId4"/>
    <p:sldLayoutId id="2147483713" r:id="rId5"/>
    <p:sldLayoutId id="2147483714" r:id="rId6"/>
    <p:sldLayoutId id="2147483716" r:id="rId7"/>
    <p:sldLayoutId id="2147483719" r:id="rId8"/>
    <p:sldLayoutId id="2147483721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cademyskru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vk.com/academysk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groups/academysk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959717D-696D-414F-8C51-9507E783D2C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62976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D460-F188-4349-A6DF-9BBE0B82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проекте</a:t>
            </a:r>
          </a:p>
        </p:txBody>
      </p:sp>
      <p:sp>
        <p:nvSpPr>
          <p:cNvPr id="30" name="Shape 298">
            <a:extLst>
              <a:ext uri="{FF2B5EF4-FFF2-40B4-BE49-F238E27FC236}">
                <a16:creationId xmlns:a16="http://schemas.microsoft.com/office/drawing/2014/main" id="{7B87EE03-A2E3-E94C-8C99-9696B1A86951}"/>
              </a:ext>
            </a:extLst>
          </p:cNvPr>
          <p:cNvSpPr/>
          <p:nvPr/>
        </p:nvSpPr>
        <p:spPr>
          <a:xfrm>
            <a:off x="729013" y="1480130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: Rounded Corners 99">
            <a:extLst>
              <a:ext uri="{FF2B5EF4-FFF2-40B4-BE49-F238E27FC236}">
                <a16:creationId xmlns:a16="http://schemas.microsoft.com/office/drawing/2014/main" id="{23F131C7-26B2-B844-AD13-18D42D897BF6}"/>
              </a:ext>
            </a:extLst>
          </p:cNvPr>
          <p:cNvSpPr/>
          <p:nvPr/>
        </p:nvSpPr>
        <p:spPr>
          <a:xfrm>
            <a:off x="729013" y="2015722"/>
            <a:ext cx="6601177" cy="4213496"/>
          </a:xfrm>
          <a:prstGeom prst="roundRect">
            <a:avLst>
              <a:gd name="adj" fmla="val 4000"/>
            </a:avLst>
          </a:prstGeom>
          <a:solidFill>
            <a:schemeClr val="bg1"/>
          </a:soli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389F90-A874-854B-B226-8BD996CA56D8}"/>
              </a:ext>
            </a:extLst>
          </p:cNvPr>
          <p:cNvSpPr/>
          <p:nvPr/>
        </p:nvSpPr>
        <p:spPr>
          <a:xfrm>
            <a:off x="1122050" y="2397374"/>
            <a:ext cx="5758436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«Академия наставников» — совместный проект Фонда «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Сколково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», Агентства стратегических инициатив и Кружкового движения НТИ по созданию системы обучения, аттестации и трудоустройства наставников проектной деятельности для детско-взрослых и молодежных проектов и кружков. Обучение в Академии наставников проходит в двух форматах подготовки организаторов и наставников проектной деятельности: онлайн-курсы и очные мероприятия (школы наставников).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4893B-FB07-5843-9FBB-FFEC07EE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773" y="2393626"/>
            <a:ext cx="3189214" cy="31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83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D460-F188-4349-A6DF-9BBE0B82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цели</a:t>
            </a:r>
          </a:p>
        </p:txBody>
      </p:sp>
      <p:sp>
        <p:nvSpPr>
          <p:cNvPr id="30" name="Shape 298">
            <a:extLst>
              <a:ext uri="{FF2B5EF4-FFF2-40B4-BE49-F238E27FC236}">
                <a16:creationId xmlns:a16="http://schemas.microsoft.com/office/drawing/2014/main" id="{7B87EE03-A2E3-E94C-8C99-9696B1A86951}"/>
              </a:ext>
            </a:extLst>
          </p:cNvPr>
          <p:cNvSpPr/>
          <p:nvPr/>
        </p:nvSpPr>
        <p:spPr>
          <a:xfrm>
            <a:off x="729013" y="1480130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C0FE9E-2434-F643-B884-FBBEEE1BC02D}"/>
              </a:ext>
            </a:extLst>
          </p:cNvPr>
          <p:cNvGrpSpPr/>
          <p:nvPr/>
        </p:nvGrpSpPr>
        <p:grpSpPr>
          <a:xfrm>
            <a:off x="729012" y="1989194"/>
            <a:ext cx="2586355" cy="3637141"/>
            <a:chOff x="729012" y="1989194"/>
            <a:chExt cx="2586355" cy="3637141"/>
          </a:xfrm>
        </p:grpSpPr>
        <p:sp>
          <p:nvSpPr>
            <p:cNvPr id="6" name="Rectangle: Rounded Corners 99">
              <a:extLst>
                <a:ext uri="{FF2B5EF4-FFF2-40B4-BE49-F238E27FC236}">
                  <a16:creationId xmlns:a16="http://schemas.microsoft.com/office/drawing/2014/main" id="{23F131C7-26B2-B844-AD13-18D42D897BF6}"/>
                </a:ext>
              </a:extLst>
            </p:cNvPr>
            <p:cNvSpPr/>
            <p:nvPr/>
          </p:nvSpPr>
          <p:spPr>
            <a:xfrm>
              <a:off x="729012" y="1989194"/>
              <a:ext cx="2586355" cy="3637141"/>
            </a:xfrm>
            <a:prstGeom prst="roundRect">
              <a:avLst>
                <a:gd name="adj" fmla="val 4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83E0BC-D378-8F43-8A6C-F6A3778DC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64323" y="2487911"/>
              <a:ext cx="915904" cy="9159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1E3B90-ECEB-C945-9BAC-F4361DC9FDA3}"/>
                </a:ext>
              </a:extLst>
            </p:cNvPr>
            <p:cNvSpPr txBox="1"/>
            <p:nvPr/>
          </p:nvSpPr>
          <p:spPr>
            <a:xfrm>
              <a:off x="1030758" y="4007922"/>
              <a:ext cx="1982863" cy="1201419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Подготовка специалистов проектного</a:t>
              </a:r>
              <a:endParaRPr lang="en-US" sz="1800" b="1" dirty="0">
                <a:solidFill>
                  <a:schemeClr val="tx1"/>
                </a:solidFill>
                <a:latin typeface="Gilroy SemiBold" pitchFamily="2" charset="77"/>
                <a:ea typeface="SF Pro Text" pitchFamily="2" charset="0"/>
              </a:endParaRPr>
            </a:p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обучения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02E883-9A92-1F4C-BC30-0C1DC004F9B7}"/>
                </a:ext>
              </a:extLst>
            </p:cNvPr>
            <p:cNvSpPr/>
            <p:nvPr/>
          </p:nvSpPr>
          <p:spPr>
            <a:xfrm>
              <a:off x="2824716" y="2250176"/>
              <a:ext cx="262643" cy="262643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E3B055"/>
                  </a:solidFill>
                  <a:latin typeface="Gilroy SemiBold" pitchFamily="2" charset="77"/>
                </a:rPr>
                <a:t>1</a:t>
              </a:r>
              <a:endParaRPr lang="ru-RU" sz="1100" b="1" dirty="0">
                <a:solidFill>
                  <a:srgbClr val="E3B055"/>
                </a:solidFill>
                <a:latin typeface="Gilroy SemiBold" pitchFamily="2" charset="77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346623-7ECE-6E4E-868B-ABB069283FB4}"/>
              </a:ext>
            </a:extLst>
          </p:cNvPr>
          <p:cNvGrpSpPr/>
          <p:nvPr/>
        </p:nvGrpSpPr>
        <p:grpSpPr>
          <a:xfrm>
            <a:off x="3444886" y="1989194"/>
            <a:ext cx="2586355" cy="3637141"/>
            <a:chOff x="3444886" y="1989194"/>
            <a:chExt cx="2586355" cy="3637141"/>
          </a:xfrm>
        </p:grpSpPr>
        <p:sp>
          <p:nvSpPr>
            <p:cNvPr id="18" name="Rectangle: Rounded Corners 99">
              <a:extLst>
                <a:ext uri="{FF2B5EF4-FFF2-40B4-BE49-F238E27FC236}">
                  <a16:creationId xmlns:a16="http://schemas.microsoft.com/office/drawing/2014/main" id="{B69D7028-9EBF-664F-A1E0-4FD8BBC4AE0E}"/>
                </a:ext>
              </a:extLst>
            </p:cNvPr>
            <p:cNvSpPr/>
            <p:nvPr/>
          </p:nvSpPr>
          <p:spPr>
            <a:xfrm>
              <a:off x="3444886" y="1989194"/>
              <a:ext cx="2586355" cy="3637141"/>
            </a:xfrm>
            <a:prstGeom prst="roundRect">
              <a:avLst>
                <a:gd name="adj" fmla="val 4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6B1F9-0AA9-364B-ADFA-FD1EC21F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80197" y="2518663"/>
              <a:ext cx="885152" cy="8851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CFF1A2-81E1-BE4D-94C3-142BD2A8CC7A}"/>
                </a:ext>
              </a:extLst>
            </p:cNvPr>
            <p:cNvSpPr txBox="1"/>
            <p:nvPr/>
          </p:nvSpPr>
          <p:spPr>
            <a:xfrm>
              <a:off x="3746632" y="4007922"/>
              <a:ext cx="1982863" cy="1201419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Модель компетенций </a:t>
              </a:r>
            </a:p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и система сертификации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ABD1F9-4FB2-5444-B952-883341076840}"/>
                </a:ext>
              </a:extLst>
            </p:cNvPr>
            <p:cNvSpPr/>
            <p:nvPr/>
          </p:nvSpPr>
          <p:spPr>
            <a:xfrm>
              <a:off x="5532025" y="2250177"/>
              <a:ext cx="262643" cy="262643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E3B055"/>
                  </a:solidFill>
                  <a:latin typeface="Gilroy SemiBold" pitchFamily="2" charset="77"/>
                </a:rPr>
                <a:t>2</a:t>
              </a:r>
              <a:endParaRPr lang="ru-RU" sz="1100" b="1" dirty="0">
                <a:solidFill>
                  <a:srgbClr val="E3B055"/>
                </a:solidFill>
                <a:latin typeface="Gilroy SemiBold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63D99-ACDA-D04A-976F-CC1E245AC64A}"/>
              </a:ext>
            </a:extLst>
          </p:cNvPr>
          <p:cNvGrpSpPr/>
          <p:nvPr/>
        </p:nvGrpSpPr>
        <p:grpSpPr>
          <a:xfrm>
            <a:off x="6160760" y="2013850"/>
            <a:ext cx="2586355" cy="3637141"/>
            <a:chOff x="6160760" y="2013850"/>
            <a:chExt cx="2586355" cy="3637141"/>
          </a:xfrm>
        </p:grpSpPr>
        <p:sp>
          <p:nvSpPr>
            <p:cNvPr id="22" name="Rectangle: Rounded Corners 99">
              <a:extLst>
                <a:ext uri="{FF2B5EF4-FFF2-40B4-BE49-F238E27FC236}">
                  <a16:creationId xmlns:a16="http://schemas.microsoft.com/office/drawing/2014/main" id="{1CDD4F11-EAAA-8741-8D16-6CD3C5ED353A}"/>
                </a:ext>
              </a:extLst>
            </p:cNvPr>
            <p:cNvSpPr/>
            <p:nvPr/>
          </p:nvSpPr>
          <p:spPr>
            <a:xfrm>
              <a:off x="6160760" y="2013850"/>
              <a:ext cx="2586355" cy="3637141"/>
            </a:xfrm>
            <a:prstGeom prst="roundRect">
              <a:avLst>
                <a:gd name="adj" fmla="val 4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11DFBC-661C-2E43-BB22-436DCAC97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496071" y="2545333"/>
              <a:ext cx="883137" cy="88313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CAEA06-80EC-3C46-A609-53BF95319FDC}"/>
                </a:ext>
              </a:extLst>
            </p:cNvPr>
            <p:cNvSpPr txBox="1"/>
            <p:nvPr/>
          </p:nvSpPr>
          <p:spPr>
            <a:xfrm>
              <a:off x="6462506" y="4032578"/>
              <a:ext cx="1982863" cy="924420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Сервис трудоустройства </a:t>
              </a:r>
            </a:p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и стажировок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DD06A1-8008-F846-820C-DDF9C33BEBC1}"/>
                </a:ext>
              </a:extLst>
            </p:cNvPr>
            <p:cNvSpPr/>
            <p:nvPr/>
          </p:nvSpPr>
          <p:spPr>
            <a:xfrm>
              <a:off x="8269840" y="2245088"/>
              <a:ext cx="262643" cy="262643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E3B055"/>
                  </a:solidFill>
                  <a:latin typeface="Gilroy SemiBold" pitchFamily="2" charset="77"/>
                </a:rPr>
                <a:t>3</a:t>
              </a:r>
              <a:endParaRPr lang="ru-RU" sz="1100" b="1" dirty="0">
                <a:solidFill>
                  <a:srgbClr val="E3B055"/>
                </a:solidFill>
                <a:latin typeface="Gilroy SemiBold" pitchFamily="2" charset="77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2FE49E-0CDC-744F-B594-FFA6CA82996C}"/>
              </a:ext>
            </a:extLst>
          </p:cNvPr>
          <p:cNvGrpSpPr/>
          <p:nvPr/>
        </p:nvGrpSpPr>
        <p:grpSpPr>
          <a:xfrm>
            <a:off x="8876633" y="1989194"/>
            <a:ext cx="2586355" cy="3637141"/>
            <a:chOff x="8876633" y="1989194"/>
            <a:chExt cx="2586355" cy="3637141"/>
          </a:xfrm>
        </p:grpSpPr>
        <p:sp>
          <p:nvSpPr>
            <p:cNvPr id="26" name="Rectangle: Rounded Corners 99">
              <a:extLst>
                <a:ext uri="{FF2B5EF4-FFF2-40B4-BE49-F238E27FC236}">
                  <a16:creationId xmlns:a16="http://schemas.microsoft.com/office/drawing/2014/main" id="{3836C1BB-EF32-DB49-AD20-4D7D1CFF848E}"/>
                </a:ext>
              </a:extLst>
            </p:cNvPr>
            <p:cNvSpPr/>
            <p:nvPr/>
          </p:nvSpPr>
          <p:spPr>
            <a:xfrm>
              <a:off x="8876633" y="1989194"/>
              <a:ext cx="2586355" cy="3637141"/>
            </a:xfrm>
            <a:prstGeom prst="roundRect">
              <a:avLst>
                <a:gd name="adj" fmla="val 4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2B0CE1-3419-2E4D-83EF-CB9639CF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230392" y="2524487"/>
              <a:ext cx="879007" cy="91590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F6ABC0-A0DE-274F-A485-D96E432E7722}"/>
                </a:ext>
              </a:extLst>
            </p:cNvPr>
            <p:cNvSpPr txBox="1"/>
            <p:nvPr/>
          </p:nvSpPr>
          <p:spPr>
            <a:xfrm>
              <a:off x="9178379" y="4007922"/>
              <a:ext cx="1982863" cy="1201419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Интеграция </a:t>
              </a:r>
            </a:p>
            <a:p>
              <a:r>
                <a:rPr lang="ru-RU" sz="1800" b="1" dirty="0">
                  <a:solidFill>
                    <a:schemeClr val="tx1"/>
                  </a:solidFill>
                  <a:latin typeface="Gilroy SemiBold" pitchFamily="2" charset="77"/>
                  <a:ea typeface="SF Pro Text" pitchFamily="2" charset="0"/>
                </a:rPr>
                <a:t>в сообщество Кружкового движения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8470D2-F05E-8C4F-AF61-8D773084819D}"/>
                </a:ext>
              </a:extLst>
            </p:cNvPr>
            <p:cNvSpPr/>
            <p:nvPr/>
          </p:nvSpPr>
          <p:spPr>
            <a:xfrm>
              <a:off x="10978067" y="2256020"/>
              <a:ext cx="262643" cy="262643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E3B055"/>
                  </a:solidFill>
                  <a:latin typeface="Gilroy SemiBold" pitchFamily="2" charset="77"/>
                </a:rPr>
                <a:t>4</a:t>
              </a:r>
              <a:endParaRPr lang="ru-RU" sz="1100" b="1" dirty="0">
                <a:solidFill>
                  <a:srgbClr val="E3B055"/>
                </a:solidFill>
                <a:latin typeface="Gilroy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5023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9">
            <a:extLst>
              <a:ext uri="{FF2B5EF4-FFF2-40B4-BE49-F238E27FC236}">
                <a16:creationId xmlns:a16="http://schemas.microsoft.com/office/drawing/2014/main" id="{55A96D88-638F-F645-A2EC-092BEFF67D9D}"/>
              </a:ext>
            </a:extLst>
          </p:cNvPr>
          <p:cNvSpPr/>
          <p:nvPr/>
        </p:nvSpPr>
        <p:spPr>
          <a:xfrm>
            <a:off x="729012" y="2235738"/>
            <a:ext cx="5523506" cy="3282745"/>
          </a:xfrm>
          <a:prstGeom prst="roundRect">
            <a:avLst>
              <a:gd name="adj" fmla="val 4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C6B46-63FE-0F41-AB2D-92E1D058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3" y="847148"/>
            <a:ext cx="6939113" cy="586236"/>
          </a:xfrm>
        </p:spPr>
        <p:txBody>
          <a:bodyPr/>
          <a:lstStyle/>
          <a:p>
            <a:r>
              <a:rPr lang="ru-RU" dirty="0"/>
              <a:t>Методическое сопровождение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ACB9B7-E149-0042-AC20-40783CBD9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BAC510-FE1B-9741-9629-10EEB1C7CFF4}"/>
              </a:ext>
            </a:extLst>
          </p:cNvPr>
          <p:cNvSpPr/>
          <p:nvPr/>
        </p:nvSpPr>
        <p:spPr>
          <a:xfrm>
            <a:off x="946485" y="2492115"/>
            <a:ext cx="49890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</a:rPr>
              <a:t>Созданы:</a:t>
            </a:r>
          </a:p>
          <a:p>
            <a:endParaRPr lang="ru-RU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</a:rPr>
              <a:t>Базовая модель компетенций наставника проектного обучения;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</a:rPr>
              <a:t>6 методик подготовки наставников проектного обучения.</a:t>
            </a:r>
            <a:endParaRPr lang="ru-RU" sz="1800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6" name="Shape 298">
            <a:extLst>
              <a:ext uri="{FF2B5EF4-FFF2-40B4-BE49-F238E27FC236}">
                <a16:creationId xmlns:a16="http://schemas.microsoft.com/office/drawing/2014/main" id="{2EE99DD1-5445-404A-817F-34A3982A424C}"/>
              </a:ext>
            </a:extLst>
          </p:cNvPr>
          <p:cNvSpPr/>
          <p:nvPr/>
        </p:nvSpPr>
        <p:spPr>
          <a:xfrm>
            <a:off x="729013" y="1480130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35">
            <a:extLst>
              <a:ext uri="{FF2B5EF4-FFF2-40B4-BE49-F238E27FC236}">
                <a16:creationId xmlns:a16="http://schemas.microsoft.com/office/drawing/2014/main" id="{54BF396E-B3CE-1C45-A7C3-3D8C6692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68126" y="2492115"/>
            <a:ext cx="2932364" cy="29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28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99">
            <a:extLst>
              <a:ext uri="{FF2B5EF4-FFF2-40B4-BE49-F238E27FC236}">
                <a16:creationId xmlns:a16="http://schemas.microsoft.com/office/drawing/2014/main" id="{71F5104D-325B-5E40-8C0B-2B32F54CC53B}"/>
              </a:ext>
            </a:extLst>
          </p:cNvPr>
          <p:cNvSpPr/>
          <p:nvPr/>
        </p:nvSpPr>
        <p:spPr>
          <a:xfrm>
            <a:off x="4501129" y="601621"/>
            <a:ext cx="2721018" cy="2526100"/>
          </a:xfrm>
          <a:prstGeom prst="roundRect">
            <a:avLst>
              <a:gd name="adj" fmla="val 4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4" name="TextBox 5"/>
          <p:cNvSpPr txBox="1"/>
          <p:nvPr/>
        </p:nvSpPr>
        <p:spPr>
          <a:xfrm>
            <a:off x="705546" y="2596036"/>
            <a:ext cx="3114567" cy="1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5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>
                <a:latin typeface="+mn-lt"/>
                <a:ea typeface="SF Pro Display" pitchFamily="2" charset="0"/>
                <a:cs typeface="SF Pro Display" pitchFamily="2" charset="0"/>
              </a:rPr>
              <a:t>Трёх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дневный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интенсив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br>
              <a:rPr lang="ru-RU" dirty="0">
                <a:latin typeface="+mn-lt"/>
                <a:ea typeface="SF Pro Display" pitchFamily="2" charset="0"/>
                <a:cs typeface="SF Pro Display" pitchFamily="2" charset="0"/>
              </a:rPr>
            </a:b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по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обучению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наставников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проектной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деятельности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в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сфере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среднего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,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дополнительного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и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высшего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  <a:r>
              <a:rPr dirty="0" err="1">
                <a:latin typeface="+mn-lt"/>
                <a:ea typeface="SF Pro Display" pitchFamily="2" charset="0"/>
                <a:cs typeface="SF Pro Display" pitchFamily="2" charset="0"/>
              </a:rPr>
              <a:t>образования</a:t>
            </a:r>
            <a:r>
              <a:rPr dirty="0">
                <a:latin typeface="+mn-lt"/>
                <a:ea typeface="SF Pro Display" pitchFamily="2" charset="0"/>
                <a:cs typeface="SF Pro Display" pitchFamily="2" charset="0"/>
              </a:rPr>
              <a:t> </a:t>
            </a:r>
          </a:p>
        </p:txBody>
      </p:sp>
      <p:sp>
        <p:nvSpPr>
          <p:cNvPr id="33" name="Rectangle: Rounded Corners 99">
            <a:extLst>
              <a:ext uri="{FF2B5EF4-FFF2-40B4-BE49-F238E27FC236}">
                <a16:creationId xmlns:a16="http://schemas.microsoft.com/office/drawing/2014/main" id="{DC2BD3D7-2543-A64E-8AB6-DDDE4E047996}"/>
              </a:ext>
            </a:extLst>
          </p:cNvPr>
          <p:cNvSpPr/>
          <p:nvPr/>
        </p:nvSpPr>
        <p:spPr>
          <a:xfrm>
            <a:off x="7690872" y="601622"/>
            <a:ext cx="3772116" cy="2526100"/>
          </a:xfrm>
          <a:prstGeom prst="roundRect">
            <a:avLst>
              <a:gd name="adj" fmla="val 4000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B68D4-DF64-5A4A-A5BB-4F36220C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</a:t>
            </a:r>
            <a:br>
              <a:rPr lang="ru-RU" dirty="0"/>
            </a:br>
            <a:r>
              <a:rPr lang="ru-RU" dirty="0"/>
              <a:t>наставников</a:t>
            </a:r>
          </a:p>
        </p:txBody>
      </p:sp>
      <p:sp>
        <p:nvSpPr>
          <p:cNvPr id="8" name="Shape 298">
            <a:extLst>
              <a:ext uri="{FF2B5EF4-FFF2-40B4-BE49-F238E27FC236}">
                <a16:creationId xmlns:a16="http://schemas.microsoft.com/office/drawing/2014/main" id="{FE301752-C078-6047-A218-262648729BA4}"/>
              </a:ext>
            </a:extLst>
          </p:cNvPr>
          <p:cNvSpPr/>
          <p:nvPr/>
        </p:nvSpPr>
        <p:spPr>
          <a:xfrm>
            <a:off x="729013" y="2136808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B81E789-DB33-EC40-96F2-3F10CB7CBA82}"/>
              </a:ext>
            </a:extLst>
          </p:cNvPr>
          <p:cNvGrpSpPr/>
          <p:nvPr/>
        </p:nvGrpSpPr>
        <p:grpSpPr>
          <a:xfrm>
            <a:off x="4779904" y="779761"/>
            <a:ext cx="2231701" cy="2247325"/>
            <a:chOff x="243600" y="3811376"/>
            <a:chExt cx="2231701" cy="224732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E39B00D-6A61-5C48-AFC4-476FCFEA4132}"/>
                </a:ext>
              </a:extLst>
            </p:cNvPr>
            <p:cNvSpPr/>
            <p:nvPr/>
          </p:nvSpPr>
          <p:spPr>
            <a:xfrm>
              <a:off x="243600" y="3811376"/>
              <a:ext cx="223170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&gt;</a:t>
              </a:r>
              <a:r>
                <a:rPr lang="ru-RU" sz="8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25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5E968D7-DB81-4644-82C8-53582AC09B10}"/>
                </a:ext>
              </a:extLst>
            </p:cNvPr>
            <p:cNvSpPr/>
            <p:nvPr/>
          </p:nvSpPr>
          <p:spPr>
            <a:xfrm>
              <a:off x="324282" y="4981483"/>
              <a:ext cx="21071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очных образовательных программ (школ наставников) </a:t>
              </a:r>
              <a:endParaRPr lang="ru-RU" sz="18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C815B17-7C7D-6741-B7B1-D4BBA3696A29}"/>
              </a:ext>
            </a:extLst>
          </p:cNvPr>
          <p:cNvGrpSpPr/>
          <p:nvPr/>
        </p:nvGrpSpPr>
        <p:grpSpPr>
          <a:xfrm>
            <a:off x="7956362" y="847148"/>
            <a:ext cx="3386173" cy="2009909"/>
            <a:chOff x="3382890" y="3802570"/>
            <a:chExt cx="3386173" cy="200990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656E45D-C458-DC45-B72B-498B95CFDC54}"/>
                </a:ext>
              </a:extLst>
            </p:cNvPr>
            <p:cNvSpPr/>
            <p:nvPr/>
          </p:nvSpPr>
          <p:spPr>
            <a:xfrm>
              <a:off x="3382890" y="3802570"/>
              <a:ext cx="32640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2 500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6C48F6D-C381-7442-8569-009AFBF124FF}"/>
                </a:ext>
              </a:extLst>
            </p:cNvPr>
            <p:cNvSpPr/>
            <p:nvPr/>
          </p:nvSpPr>
          <p:spPr>
            <a:xfrm>
              <a:off x="3505028" y="4981482"/>
              <a:ext cx="3264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</a:rPr>
                <a:t>человек приняли участие </a:t>
              </a:r>
              <a:br>
                <a:rPr lang="ru-RU" sz="1600" dirty="0">
                  <a:latin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</a:rPr>
                <a:t>в Школах наставников </a:t>
              </a:r>
              <a:br>
                <a:rPr lang="ru-RU" sz="1600" dirty="0">
                  <a:latin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</a:rPr>
                <a:t>с 2017 по 2019 год</a:t>
              </a:r>
              <a:endParaRPr lang="ru-RU" sz="16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CAFF109-FBEE-BD4E-91C0-2737524616DD}"/>
              </a:ext>
            </a:extLst>
          </p:cNvPr>
          <p:cNvGrpSpPr/>
          <p:nvPr/>
        </p:nvGrpSpPr>
        <p:grpSpPr>
          <a:xfrm>
            <a:off x="5200677" y="3487668"/>
            <a:ext cx="2146680" cy="1146852"/>
            <a:chOff x="7673805" y="511387"/>
            <a:chExt cx="2146680" cy="114685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DAF44F7-DD5F-6F42-B174-38B8E6C79922}"/>
                </a:ext>
              </a:extLst>
            </p:cNvPr>
            <p:cNvSpPr/>
            <p:nvPr/>
          </p:nvSpPr>
          <p:spPr>
            <a:xfrm>
              <a:off x="7673805" y="511387"/>
              <a:ext cx="10054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FFCC3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18</a:t>
              </a:r>
              <a:endPara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8CB15C4-211E-724A-8F03-DD96B677AFDC}"/>
                </a:ext>
              </a:extLst>
            </p:cNvPr>
            <p:cNvSpPr/>
            <p:nvPr/>
          </p:nvSpPr>
          <p:spPr>
            <a:xfrm>
              <a:off x="7713308" y="1227352"/>
              <a:ext cx="210717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региональных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школ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2F08419-EEE0-F14A-AD03-DAFAC9DB9B36}"/>
              </a:ext>
            </a:extLst>
          </p:cNvPr>
          <p:cNvGrpSpPr/>
          <p:nvPr/>
        </p:nvGrpSpPr>
        <p:grpSpPr>
          <a:xfrm>
            <a:off x="8014332" y="3493959"/>
            <a:ext cx="2143228" cy="1154940"/>
            <a:chOff x="9138853" y="478546"/>
            <a:chExt cx="2143228" cy="115494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4430CB3-9FCE-8B48-B935-0314987C5236}"/>
                </a:ext>
              </a:extLst>
            </p:cNvPr>
            <p:cNvSpPr/>
            <p:nvPr/>
          </p:nvSpPr>
          <p:spPr>
            <a:xfrm>
              <a:off x="9138853" y="478546"/>
              <a:ext cx="20313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FFCC3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1 700</a:t>
              </a:r>
              <a:endPara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928493E-64AF-CA49-ABCB-2C24B88934A6}"/>
                </a:ext>
              </a:extLst>
            </p:cNvPr>
            <p:cNvSpPr/>
            <p:nvPr/>
          </p:nvSpPr>
          <p:spPr>
            <a:xfrm>
              <a:off x="9174904" y="1202599"/>
              <a:ext cx="210717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участников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региональных школ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536A6B9-CD5E-F44D-AD38-FAD0BE169000}"/>
              </a:ext>
            </a:extLst>
          </p:cNvPr>
          <p:cNvGrpSpPr/>
          <p:nvPr/>
        </p:nvGrpSpPr>
        <p:grpSpPr>
          <a:xfrm>
            <a:off x="5240180" y="4930200"/>
            <a:ext cx="2107177" cy="1324217"/>
            <a:chOff x="7744581" y="2971573"/>
            <a:chExt cx="2107177" cy="1324217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585325A-08A7-F448-970C-B9D029F204B5}"/>
                </a:ext>
              </a:extLst>
            </p:cNvPr>
            <p:cNvSpPr/>
            <p:nvPr/>
          </p:nvSpPr>
          <p:spPr>
            <a:xfrm>
              <a:off x="7744581" y="2971573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FFCC3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  <a:endPara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5EAFBA5-6864-EC44-B110-CE8556251089}"/>
                </a:ext>
              </a:extLst>
            </p:cNvPr>
            <p:cNvSpPr/>
            <p:nvPr/>
          </p:nvSpPr>
          <p:spPr>
            <a:xfrm>
              <a:off x="7744581" y="3695626"/>
              <a:ext cx="210717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Федеральных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школ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в </a:t>
              </a:r>
              <a:r>
                <a:rPr lang="ru-RU" sz="1100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Сколково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2F6A126-A96B-3B4C-8D54-D86C2545C4BD}"/>
              </a:ext>
            </a:extLst>
          </p:cNvPr>
          <p:cNvGrpSpPr/>
          <p:nvPr/>
        </p:nvGrpSpPr>
        <p:grpSpPr>
          <a:xfrm>
            <a:off x="8049057" y="4961339"/>
            <a:ext cx="2107177" cy="1315411"/>
            <a:chOff x="9463808" y="2980379"/>
            <a:chExt cx="2107177" cy="131541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BAF77F7-49D2-CF40-ADD3-DB0DD3052A19}"/>
                </a:ext>
              </a:extLst>
            </p:cNvPr>
            <p:cNvSpPr/>
            <p:nvPr/>
          </p:nvSpPr>
          <p:spPr>
            <a:xfrm>
              <a:off x="9463808" y="2980379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FFCC3E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800</a:t>
              </a:r>
              <a:endPara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337504-8043-8C4A-9476-E55E47A4E902}"/>
                </a:ext>
              </a:extLst>
            </p:cNvPr>
            <p:cNvSpPr/>
            <p:nvPr/>
          </p:nvSpPr>
          <p:spPr>
            <a:xfrm>
              <a:off x="9463808" y="3695626"/>
              <a:ext cx="210717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участников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Федеральной </a:t>
              </a:r>
              <a:b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</a:b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школы в </a:t>
              </a:r>
              <a:r>
                <a:rPr lang="ru-RU" sz="1100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Сколково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6742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99">
            <a:extLst>
              <a:ext uri="{FF2B5EF4-FFF2-40B4-BE49-F238E27FC236}">
                <a16:creationId xmlns:a16="http://schemas.microsoft.com/office/drawing/2014/main" id="{6072E740-4F42-F44F-AAB7-9EE40BD2F3BF}"/>
              </a:ext>
            </a:extLst>
          </p:cNvPr>
          <p:cNvSpPr/>
          <p:nvPr/>
        </p:nvSpPr>
        <p:spPr>
          <a:xfrm>
            <a:off x="5929217" y="687837"/>
            <a:ext cx="5523506" cy="2110100"/>
          </a:xfrm>
          <a:prstGeom prst="roundRect">
            <a:avLst>
              <a:gd name="adj" fmla="val 4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5ED7-788D-F540-A29F-63951239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Онлайн-курсы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8588E-7018-D74D-B7DB-58E494655A44}"/>
              </a:ext>
            </a:extLst>
          </p:cNvPr>
          <p:cNvSpPr txBox="1"/>
          <p:nvPr/>
        </p:nvSpPr>
        <p:spPr>
          <a:xfrm>
            <a:off x="739278" y="2159894"/>
            <a:ext cx="4627202" cy="199247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ru-RU" dirty="0">
                <a:latin typeface="+mn-lt"/>
              </a:rPr>
              <a:t>Массовые открытые онлайн-курсы знакомят с основами наставничества преподавателей, специалистов-практиков в инновационных областях и всех, кому интересно проектное обучение. Курсы доступны в любое время на платформе Академии наставников.</a:t>
            </a:r>
          </a:p>
        </p:txBody>
      </p:sp>
      <p:sp>
        <p:nvSpPr>
          <p:cNvPr id="8" name="Shape 298">
            <a:extLst>
              <a:ext uri="{FF2B5EF4-FFF2-40B4-BE49-F238E27FC236}">
                <a16:creationId xmlns:a16="http://schemas.microsoft.com/office/drawing/2014/main" id="{B808C7EB-98F1-5147-BB3A-6D6A51062F65}"/>
              </a:ext>
            </a:extLst>
          </p:cNvPr>
          <p:cNvSpPr/>
          <p:nvPr/>
        </p:nvSpPr>
        <p:spPr>
          <a:xfrm>
            <a:off x="729013" y="1480130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AC1C47-18E3-2A49-81D7-77E2BA9F4011}"/>
              </a:ext>
            </a:extLst>
          </p:cNvPr>
          <p:cNvSpPr/>
          <p:nvPr/>
        </p:nvSpPr>
        <p:spPr>
          <a:xfrm>
            <a:off x="7485681" y="5862386"/>
            <a:ext cx="3155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сертифицированных слушателей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BD2C28-7E07-1B46-90F0-CE4F260CB9B4}"/>
              </a:ext>
            </a:extLst>
          </p:cNvPr>
          <p:cNvSpPr/>
          <p:nvPr/>
        </p:nvSpPr>
        <p:spPr>
          <a:xfrm>
            <a:off x="6262784" y="592712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lang="ru-RU" sz="8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BC9E2F-7305-774E-9080-CD76E445C984}"/>
              </a:ext>
            </a:extLst>
          </p:cNvPr>
          <p:cNvSpPr/>
          <p:nvPr/>
        </p:nvSpPr>
        <p:spPr>
          <a:xfrm>
            <a:off x="6262784" y="3012544"/>
            <a:ext cx="49680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 </a:t>
            </a:r>
            <a:r>
              <a: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10 000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A725CE-86D1-4B4B-902B-0558931B64A8}"/>
              </a:ext>
            </a:extLst>
          </p:cNvPr>
          <p:cNvSpPr/>
          <p:nvPr/>
        </p:nvSpPr>
        <p:spPr>
          <a:xfrm>
            <a:off x="6262783" y="4704824"/>
            <a:ext cx="42835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 </a:t>
            </a:r>
            <a:r>
              <a:rPr lang="ru-RU" sz="8000" b="1" dirty="0">
                <a:solidFill>
                  <a:srgbClr val="FFCC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2 000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16ACF6-7102-CD43-A945-FDACDA6579EA}"/>
              </a:ext>
            </a:extLst>
          </p:cNvPr>
          <p:cNvSpPr/>
          <p:nvPr/>
        </p:nvSpPr>
        <p:spPr>
          <a:xfrm>
            <a:off x="7618935" y="1593344"/>
            <a:ext cx="34547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онлайн-курса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запущено: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«Как стать наставником проектов»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«От </a:t>
            </a:r>
            <a:r>
              <a:rPr lang="ru-RU" dirty="0" err="1">
                <a:latin typeface="Arial" panose="020B0604020202020204" pitchFamily="34" charset="0"/>
              </a:rPr>
              <a:t>хакатона</a:t>
            </a:r>
            <a:r>
              <a:rPr lang="ru-RU" dirty="0">
                <a:latin typeface="Arial" panose="020B0604020202020204" pitchFamily="34" charset="0"/>
              </a:rPr>
              <a:t> до проектной школы»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812FD1-8B53-D74A-AE3E-A0EC02C29341}"/>
              </a:ext>
            </a:extLst>
          </p:cNvPr>
          <p:cNvSpPr/>
          <p:nvPr/>
        </p:nvSpPr>
        <p:spPr>
          <a:xfrm>
            <a:off x="9265377" y="4100981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слушателей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BC2FBBE-294E-6F47-9665-1D7B0D8054D3}"/>
              </a:ext>
            </a:extLst>
          </p:cNvPr>
          <p:cNvCxnSpPr>
            <a:cxnSpLocks/>
          </p:cNvCxnSpPr>
          <p:nvPr/>
        </p:nvCxnSpPr>
        <p:spPr>
          <a:xfrm>
            <a:off x="6047874" y="4574452"/>
            <a:ext cx="51445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697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5ED7-788D-F540-A29F-63951239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Вебинары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8588E-7018-D74D-B7DB-58E494655A44}"/>
              </a:ext>
            </a:extLst>
          </p:cNvPr>
          <p:cNvSpPr txBox="1"/>
          <p:nvPr/>
        </p:nvSpPr>
        <p:spPr>
          <a:xfrm>
            <a:off x="729011" y="1970018"/>
            <a:ext cx="2607747" cy="31404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ru-RU" sz="16600" b="1" dirty="0">
                <a:solidFill>
                  <a:schemeClr val="tx1"/>
                </a:solidFill>
                <a:latin typeface="Arial Black" panose="020B0604020202020204" pitchFamily="34" charset="0"/>
                <a:ea typeface="SF Pro Text" pitchFamily="2" charset="0"/>
                <a:cs typeface="Arial Black" panose="020B0604020202020204" pitchFamily="34" charset="0"/>
              </a:rPr>
              <a:t>5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SF Pro Text" pitchFamily="2" charset="0"/>
              </a:rPr>
              <a:t>онлайн-встреч 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SF Pro Text" pitchFamily="2" charset="0"/>
              </a:rPr>
              <a:t>с экспертами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465866-AFB1-354A-A859-0987739EA45E}"/>
              </a:ext>
            </a:extLst>
          </p:cNvPr>
          <p:cNvGrpSpPr/>
          <p:nvPr/>
        </p:nvGrpSpPr>
        <p:grpSpPr>
          <a:xfrm>
            <a:off x="4008147" y="1772816"/>
            <a:ext cx="7865389" cy="4478694"/>
            <a:chOff x="729011" y="3272234"/>
            <a:chExt cx="6302770" cy="358891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AD7AC0-9115-E94F-9428-C45EEC93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29011" y="3272235"/>
              <a:ext cx="3010680" cy="1693508"/>
            </a:xfrm>
            <a:prstGeom prst="rect">
              <a:avLst/>
            </a:prstGeom>
            <a:effectLst>
              <a:outerShdw blurRad="685800" dist="50800" dir="5400000" sx="95000" sy="95000" algn="t" rotWithShape="0">
                <a:prstClr val="black">
                  <a:alpha val="27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4176CE-89DA-AF44-B62F-050A7001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021101" y="3272234"/>
              <a:ext cx="3010680" cy="1693507"/>
            </a:xfrm>
            <a:prstGeom prst="rect">
              <a:avLst/>
            </a:prstGeom>
            <a:effectLst>
              <a:outerShdw blurRad="685800" dist="50800" dir="5400000" sx="95000" sy="95000" algn="t" rotWithShape="0">
                <a:prstClr val="black">
                  <a:alpha val="27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3C121B5-D52B-D540-B123-C48D800FB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021100" y="5167638"/>
              <a:ext cx="3010678" cy="1693508"/>
            </a:xfrm>
            <a:prstGeom prst="rect">
              <a:avLst/>
            </a:prstGeom>
            <a:effectLst>
              <a:outerShdw blurRad="685800" dist="50800" dir="5400000" sx="95000" sy="95000" algn="t" rotWithShape="0">
                <a:prstClr val="black">
                  <a:alpha val="27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C4DD82A-B092-364A-8DD2-4941A9E8F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29013" y="5167638"/>
              <a:ext cx="3010678" cy="1693505"/>
            </a:xfrm>
            <a:prstGeom prst="rect">
              <a:avLst/>
            </a:prstGeom>
            <a:effectLst>
              <a:outerShdw blurRad="685800" dist="50800" dir="5400000" sx="95000" sy="95000" algn="t" rotWithShape="0">
                <a:prstClr val="black">
                  <a:alpha val="27000"/>
                </a:prstClr>
              </a:outerShdw>
            </a:effectLst>
          </p:spPr>
        </p:pic>
      </p:grpSp>
      <p:sp>
        <p:nvSpPr>
          <p:cNvPr id="12" name="Shape 298">
            <a:extLst>
              <a:ext uri="{FF2B5EF4-FFF2-40B4-BE49-F238E27FC236}">
                <a16:creationId xmlns:a16="http://schemas.microsoft.com/office/drawing/2014/main" id="{9FDD57AD-23CE-3A4D-94CB-0B0C55F8B8B4}"/>
              </a:ext>
            </a:extLst>
          </p:cNvPr>
          <p:cNvSpPr/>
          <p:nvPr/>
        </p:nvSpPr>
        <p:spPr>
          <a:xfrm>
            <a:off x="729013" y="1480130"/>
            <a:ext cx="696133" cy="96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59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983F3-047E-3546-ACE1-6B11BEDE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C2760-5B24-3242-A6C9-32925FAFF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44" y="4948765"/>
            <a:ext cx="1012110" cy="249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6318B-31AB-0F4E-9304-3236F8133D7F}"/>
              </a:ext>
            </a:extLst>
          </p:cNvPr>
          <p:cNvSpPr txBox="1">
            <a:spLocks/>
          </p:cNvSpPr>
          <p:nvPr/>
        </p:nvSpPr>
        <p:spPr>
          <a:xfrm>
            <a:off x="4737045" y="6046148"/>
            <a:ext cx="2717908" cy="3007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600" b="1" dirty="0">
                <a:latin typeface="Gilroy ExtraBold" pitchFamily="2" charset="77"/>
              </a:rPr>
              <a:t>#</a:t>
            </a:r>
            <a:r>
              <a:rPr lang="ru-RU" sz="1600" b="1" dirty="0" err="1">
                <a:latin typeface="Gilroy ExtraBold" pitchFamily="2" charset="77"/>
              </a:rPr>
              <a:t>АкадемияНаставников</a:t>
            </a:r>
            <a:endParaRPr lang="ru-RU" sz="1600" b="1" dirty="0">
              <a:latin typeface="Gilroy ExtraBold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B8FB74-7AB5-874D-9841-AA816F73BC84}"/>
              </a:ext>
            </a:extLst>
          </p:cNvPr>
          <p:cNvSpPr txBox="1">
            <a:spLocks/>
          </p:cNvSpPr>
          <p:nvPr/>
        </p:nvSpPr>
        <p:spPr>
          <a:xfrm>
            <a:off x="4737045" y="4042025"/>
            <a:ext cx="2717908" cy="7485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1200" dirty="0">
                <a:solidFill>
                  <a:srgbClr val="646464"/>
                </a:solidFill>
                <a:latin typeface="SF Pro Text" pitchFamily="2" charset="0"/>
                <a:ea typeface="SF Pro Text" pitchFamily="2" charset="0"/>
              </a:rPr>
              <a:t>Узнайте больше: </a:t>
            </a:r>
            <a:r>
              <a:rPr lang="en-US" sz="2800" b="1" dirty="0" err="1">
                <a:latin typeface="Gilroy ExtraBold" pitchFamily="2" charset="77"/>
              </a:rPr>
              <a:t>academy.sk.ru</a:t>
            </a:r>
            <a:endParaRPr lang="ru-RU" sz="2400" b="1" dirty="0">
              <a:latin typeface="Gilroy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9E657-55DE-2642-902F-348B41929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49" y="1533408"/>
            <a:ext cx="4881302" cy="15565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4221B5-4869-E14F-A781-76496A727BD0}"/>
              </a:ext>
            </a:extLst>
          </p:cNvPr>
          <p:cNvSpPr/>
          <p:nvPr/>
        </p:nvSpPr>
        <p:spPr>
          <a:xfrm>
            <a:off x="1090462" y="5381141"/>
            <a:ext cx="1001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www.facebook.com/groups/academysk/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https://vk.com/academyskru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https://www.instagram.com/academyskru/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419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25931</TotalTime>
  <Words>307</Words>
  <Application>Microsoft Macintosh PowerPoint</Application>
  <PresentationFormat>Широкоэкранный</PresentationFormat>
  <Paragraphs>55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Gilroy ExtraBold</vt:lpstr>
      <vt:lpstr>Gilroy SemiBold</vt:lpstr>
      <vt:lpstr>Proxima Nova</vt:lpstr>
      <vt:lpstr>SF Pro Text</vt:lpstr>
      <vt:lpstr>Office Theme</vt:lpstr>
      <vt:lpstr>Презентация PowerPoint</vt:lpstr>
      <vt:lpstr>О проекте</vt:lpstr>
      <vt:lpstr>Наши цели</vt:lpstr>
      <vt:lpstr>Методическое сопровождение </vt:lpstr>
      <vt:lpstr>Школа  наставников</vt:lpstr>
      <vt:lpstr>Онлайн-курсы</vt:lpstr>
      <vt:lpstr>Вебинары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Telesova Marina</dc:creator>
  <cp:lastModifiedBy>Краснова Юлия Константиновна</cp:lastModifiedBy>
  <cp:revision>314</cp:revision>
  <cp:lastPrinted>2019-07-15T22:02:11Z</cp:lastPrinted>
  <dcterms:modified xsi:type="dcterms:W3CDTF">2020-04-09T08:27:06Z</dcterms:modified>
</cp:coreProperties>
</file>