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  <p:sldMasterId id="2147483662" r:id="rId2"/>
  </p:sldMasterIdLst>
  <p:notesMasterIdLst>
    <p:notesMasterId r:id="rId22"/>
  </p:notesMasterIdLst>
  <p:sldIdLst>
    <p:sldId id="258" r:id="rId3"/>
    <p:sldId id="285" r:id="rId4"/>
    <p:sldId id="284" r:id="rId5"/>
    <p:sldId id="287" r:id="rId6"/>
    <p:sldId id="292" r:id="rId7"/>
    <p:sldId id="293" r:id="rId8"/>
    <p:sldId id="294" r:id="rId9"/>
    <p:sldId id="282" r:id="rId10"/>
    <p:sldId id="299" r:id="rId11"/>
    <p:sldId id="302" r:id="rId12"/>
    <p:sldId id="290" r:id="rId13"/>
    <p:sldId id="295" r:id="rId14"/>
    <p:sldId id="300" r:id="rId15"/>
    <p:sldId id="296" r:id="rId16"/>
    <p:sldId id="297" r:id="rId17"/>
    <p:sldId id="301" r:id="rId18"/>
    <p:sldId id="291" r:id="rId19"/>
    <p:sldId id="298" r:id="rId20"/>
    <p:sldId id="269" r:id="rId21"/>
  </p:sldIdLst>
  <p:sldSz cx="12192000" cy="6858000"/>
  <p:notesSz cx="6858000" cy="9926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1141" userDrawn="1">
          <p15:clr>
            <a:srgbClr val="A4A3A4"/>
          </p15:clr>
        </p15:guide>
        <p15:guide id="2" orient="horz" pos="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E7B5"/>
    <a:srgbClr val="505AEA"/>
    <a:srgbClr val="3399FF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3" autoAdjust="0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-906" y="-96"/>
      </p:cViewPr>
      <p:guideLst>
        <p:guide orient="horz" pos="482"/>
        <p:guide pos="11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4086" y="-90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67A4-4A9E-49FD-8DAB-FA1255427B79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9564-6D83-497F-A0A6-C1411EAACE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5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9564-6D83-497F-A0A6-C1411EAACEC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07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A393D-B10D-4D24-A3AB-359F9DB2F1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2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A393D-B10D-4D24-A3AB-359F9DB2F1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2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иний">
    <p:bg>
      <p:bgPr>
        <a:solidFill>
          <a:srgbClr val="505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3ACCEA-102A-4B47-8BAD-E97080CB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8FF239D-64CB-D74D-B952-851537ED8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Зелё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1F9B2D8-1EE7-C44E-AE2B-B3313C068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0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6DE9E8-6580-874F-B839-2AC4713F8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Градиентн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6DE9E8-6580-874F-B839-2AC4713F8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67FADA-9199-F74A-95BC-035DDE73B5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900" y="0"/>
            <a:ext cx="1109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9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9738831" y="6405036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53104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Boston Consulting Group, Inc. All rights reserved.</a:t>
            </a:r>
            <a:endParaRPr lang="en-US" sz="7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75384" y="622801"/>
            <a:ext cx="10642708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00711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7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20190424_2000 Meeting with ARB.pptx</a:t>
            </a:r>
            <a:endParaRPr lang="en-US" sz="7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2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38831" y="6405036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53104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Boston Consulting Group, Inc. All rights reserved.</a:t>
            </a:r>
            <a:endParaRPr lang="en-US" sz="7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00711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7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20190424_2000 Meeting with ARB.pptx</a:t>
            </a:r>
            <a:endParaRPr lang="en-US" sz="7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3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8FF239D-64CB-D74D-B952-851537ED8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5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Зелё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1F9B2D8-1EE7-C44E-AE2B-B3313C068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6DE9E8-6580-874F-B839-2AC4713F8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Градиентн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6DE9E8-6580-874F-B839-2AC4713F8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67FADA-9199-F74A-95BC-035DDE73B5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900" y="0"/>
            <a:ext cx="1109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9738831" y="6405036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53104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Boston Consulting Group, Inc.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75384" y="622801"/>
            <a:ext cx="10642708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00711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7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20190424_2000 Meeting with ARB.pptx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0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38831" y="6405036"/>
            <a:ext cx="127163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53104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Boston Consulting Group, Inc.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6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00711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7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20190424_2000 Meeting with ARB.pptx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21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иний">
    <p:bg>
      <p:bgPr>
        <a:solidFill>
          <a:srgbClr val="505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3ACCEA-102A-4B47-8BAD-E97080CB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1" r:id="rId2"/>
    <p:sldLayoutId id="2147483655" r:id="rId3"/>
    <p:sldLayoutId id="2147483656" r:id="rId4"/>
    <p:sldLayoutId id="2147483657" r:id="rId5"/>
    <p:sldLayoutId id="2147483659" r:id="rId6"/>
    <p:sldLayoutId id="2147483660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32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DF8C999-0236-084A-AA3D-0A38C7D7395A}"/>
              </a:ext>
            </a:extLst>
          </p:cNvPr>
          <p:cNvSpPr txBox="1">
            <a:spLocks/>
          </p:cNvSpPr>
          <p:nvPr/>
        </p:nvSpPr>
        <p:spPr>
          <a:xfrm>
            <a:off x="1581619" y="1981195"/>
            <a:ext cx="10483850" cy="72956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Fregat" pitchFamily="50" charset="0"/>
              </a:rPr>
              <a:t>Анализ цифрового следа туриста</a:t>
            </a:r>
          </a:p>
          <a:p>
            <a:endParaRPr lang="ru-RU" sz="2400" b="1" dirty="0" smtClean="0">
              <a:solidFill>
                <a:schemeClr val="bg1"/>
              </a:solidFill>
              <a:latin typeface="Fregat" pitchFamily="50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Fregat" pitchFamily="50" charset="0"/>
              </a:rPr>
              <a:t>Челябинская область</a:t>
            </a:r>
            <a:endParaRPr lang="ru-RU" sz="2400" b="1" dirty="0">
              <a:solidFill>
                <a:schemeClr val="bg1"/>
              </a:solidFill>
              <a:latin typeface="Fregat" pitchFamily="50" charset="0"/>
            </a:endParaRPr>
          </a:p>
          <a:p>
            <a:endParaRPr lang="ru-RU" sz="2400" b="1" dirty="0">
              <a:solidFill>
                <a:schemeClr val="bg1"/>
              </a:solidFill>
              <a:latin typeface="Fregat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7A1A39F-C528-FC49-821E-CD9F5D753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2989" y="275837"/>
            <a:ext cx="1218829" cy="563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2AEAF9-A90F-6945-B591-0A9232281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1156" y="202857"/>
            <a:ext cx="1523338" cy="63673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2360F16-2671-41FD-AC67-614F1F355876}"/>
              </a:ext>
            </a:extLst>
          </p:cNvPr>
          <p:cNvSpPr txBox="1">
            <a:spLocks/>
          </p:cNvSpPr>
          <p:nvPr/>
        </p:nvSpPr>
        <p:spPr>
          <a:xfrm>
            <a:off x="1626262" y="6100490"/>
            <a:ext cx="10483850" cy="59662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travel.gov74.ru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ADF8C999-0236-084A-AA3D-0A38C7D7395A}"/>
              </a:ext>
            </a:extLst>
          </p:cNvPr>
          <p:cNvSpPr txBox="1">
            <a:spLocks/>
          </p:cNvSpPr>
          <p:nvPr/>
        </p:nvSpPr>
        <p:spPr>
          <a:xfrm>
            <a:off x="1581619" y="2894324"/>
            <a:ext cx="10483850" cy="138952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ADF8C999-0236-084A-AA3D-0A38C7D7395A}"/>
              </a:ext>
            </a:extLst>
          </p:cNvPr>
          <p:cNvSpPr txBox="1">
            <a:spLocks/>
          </p:cNvSpPr>
          <p:nvPr/>
        </p:nvSpPr>
        <p:spPr>
          <a:xfrm>
            <a:off x="1581619" y="3231357"/>
            <a:ext cx="5552828" cy="138952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Fregat" pitchFamily="50" charset="0"/>
              </a:rPr>
              <a:t>Команда участников:</a:t>
            </a:r>
            <a:endParaRPr lang="ru-RU" sz="2400" b="1" dirty="0">
              <a:solidFill>
                <a:schemeClr val="bg1"/>
              </a:solidFill>
              <a:latin typeface="Fregat" pitchFamily="50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Fregat" pitchFamily="50" charset="0"/>
              </a:rPr>
              <a:t>Фетисов Игорь Борисович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Fregat" pitchFamily="50" charset="0"/>
              </a:rPr>
              <a:t>Столбов Дмитрий Александрович</a:t>
            </a:r>
          </a:p>
          <a:p>
            <a:r>
              <a:rPr lang="ru-RU" sz="2400" b="1" dirty="0">
                <a:solidFill>
                  <a:schemeClr val="bg1"/>
                </a:solidFill>
                <a:latin typeface="Fregat" pitchFamily="50" charset="0"/>
              </a:rPr>
              <a:t>Павлов Сергей </a:t>
            </a:r>
            <a:r>
              <a:rPr lang="ru-RU" sz="2400" b="1" dirty="0" err="1" smtClean="0">
                <a:solidFill>
                  <a:schemeClr val="bg1"/>
                </a:solidFill>
                <a:latin typeface="Fregat" pitchFamily="50" charset="0"/>
              </a:rPr>
              <a:t>Павлинович</a:t>
            </a:r>
            <a:endParaRPr lang="ru-RU" sz="2400" b="1" dirty="0" smtClean="0">
              <a:solidFill>
                <a:schemeClr val="bg1"/>
              </a:solidFill>
              <a:latin typeface="Fregat" pitchFamily="50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Fregat" pitchFamily="50" charset="0"/>
              </a:rPr>
              <a:t>Сукинова</a:t>
            </a:r>
            <a:r>
              <a:rPr lang="ru-RU" sz="2400" b="1" dirty="0" smtClean="0">
                <a:solidFill>
                  <a:schemeClr val="bg1"/>
                </a:solidFill>
                <a:latin typeface="Fregat" pitchFamily="50" charset="0"/>
              </a:rPr>
              <a:t> Ольга Викторовна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Fregat" pitchFamily="50" charset="0"/>
              </a:rPr>
              <a:t>Петрова Юлия Викторовна</a:t>
            </a:r>
          </a:p>
          <a:p>
            <a:endParaRPr lang="ru-RU" sz="2400" b="1" dirty="0" smtClean="0">
              <a:solidFill>
                <a:srgbClr val="FF0000"/>
              </a:solidFill>
              <a:latin typeface="Fregat" pitchFamily="50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Fregat" pitchFamily="50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Fregat" pitchFamily="50" charset="0"/>
            </a:endParaRPr>
          </a:p>
          <a:p>
            <a:endParaRPr lang="ru-RU" sz="2400" b="1" dirty="0">
              <a:solidFill>
                <a:schemeClr val="bg1"/>
              </a:solidFill>
              <a:latin typeface="Fregat" pitchFamily="50" charset="0"/>
            </a:endParaRPr>
          </a:p>
          <a:p>
            <a:endParaRPr lang="ru-RU" sz="2400" b="1" dirty="0">
              <a:solidFill>
                <a:schemeClr val="bg1"/>
              </a:solidFill>
              <a:latin typeface="Fregat" pitchFamily="50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ADF8C999-0236-084A-AA3D-0A38C7D7395A}"/>
              </a:ext>
            </a:extLst>
          </p:cNvPr>
          <p:cNvSpPr txBox="1">
            <a:spLocks/>
          </p:cNvSpPr>
          <p:nvPr/>
        </p:nvSpPr>
        <p:spPr>
          <a:xfrm>
            <a:off x="1581619" y="1170621"/>
            <a:ext cx="10483850" cy="7288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>
                <a:solidFill>
                  <a:schemeClr val="bg1"/>
                </a:solidFill>
                <a:latin typeface="Fregat" pitchFamily="50" charset="0"/>
              </a:rPr>
              <a:t>Паспорт решения</a:t>
            </a:r>
          </a:p>
          <a:p>
            <a:endParaRPr lang="ru-RU" sz="1400" b="1" dirty="0" smtClean="0">
              <a:solidFill>
                <a:schemeClr val="bg1"/>
              </a:solidFill>
              <a:latin typeface="Fregat" pitchFamily="50" charset="0"/>
            </a:endParaRPr>
          </a:p>
          <a:p>
            <a:endParaRPr lang="ru-RU" sz="2400" b="1" dirty="0">
              <a:solidFill>
                <a:schemeClr val="bg1"/>
              </a:solidFill>
              <a:latin typeface="Frega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229488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54151" y="439002"/>
            <a:ext cx="7649703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prstClr val="black"/>
                </a:solidFill>
                <a:latin typeface="Fregat" pitchFamily="50" charset="0"/>
              </a:rPr>
              <a:t>Источники Данных структура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83138" y="1499470"/>
            <a:ext cx="2961564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Сотовые операторы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41889" y="6311153"/>
            <a:ext cx="7554727" cy="407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  <a:latin typeface="Fregat" pitchFamily="50" charset="0"/>
              </a:rPr>
              <a:t>*</a:t>
            </a:r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Планируемый источник данных</a:t>
            </a:r>
            <a:endParaRPr lang="ru-RU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83138" y="2446340"/>
            <a:ext cx="2961565" cy="52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Яндекс. Подбор слов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08134" y="3705116"/>
            <a:ext cx="2961565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Социальные сети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544702" y="1759916"/>
            <a:ext cx="52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074275" y="1499470"/>
            <a:ext cx="1043190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МТС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544701" y="2726094"/>
            <a:ext cx="52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6" idx="3"/>
          </p:cNvCxnSpPr>
          <p:nvPr/>
        </p:nvCxnSpPr>
        <p:spPr>
          <a:xfrm>
            <a:off x="4503453" y="5789646"/>
            <a:ext cx="446822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569699" y="3965563"/>
            <a:ext cx="52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4932480" y="5529198"/>
            <a:ext cx="1209982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Сбербанк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074272" y="2428997"/>
            <a:ext cx="1093191" cy="6468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Fregat" pitchFamily="50" charset="0"/>
              </a:rPr>
              <a:t>Iskra</a:t>
            </a:r>
            <a:r>
              <a:rPr lang="en-US" dirty="0" smtClean="0">
                <a:solidFill>
                  <a:prstClr val="black"/>
                </a:solidFill>
                <a:latin typeface="Fregat" pitchFamily="50" charset="0"/>
              </a:rPr>
              <a:t> two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099272" y="3714826"/>
            <a:ext cx="1043190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Fregat" pitchFamily="50" charset="0"/>
              </a:rPr>
              <a:t>VK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cxnSp>
        <p:nvCxnSpPr>
          <p:cNvPr id="32" name="Прямая со стрелкой 31"/>
          <p:cNvCxnSpPr>
            <a:stCxn id="30" idx="3"/>
          </p:cNvCxnSpPr>
          <p:nvPr/>
        </p:nvCxnSpPr>
        <p:spPr>
          <a:xfrm>
            <a:off x="6167463" y="2752403"/>
            <a:ext cx="47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9" idx="3"/>
          </p:cNvCxnSpPr>
          <p:nvPr/>
        </p:nvCxnSpPr>
        <p:spPr>
          <a:xfrm flipV="1">
            <a:off x="6142462" y="5776141"/>
            <a:ext cx="504579" cy="1350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117465" y="1759916"/>
            <a:ext cx="52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117468" y="3975273"/>
            <a:ext cx="52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6647040" y="4786605"/>
            <a:ext cx="3159433" cy="20060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Количество туристов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Период пребывания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Объем трат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Наличие транспорта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Причины посещения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Частота посещения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Среднее число покупок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613000" y="1459892"/>
            <a:ext cx="2677264" cy="600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Доход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613000" y="2302221"/>
            <a:ext cx="2677264" cy="8102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Цифровое присутствие курортов в регионе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647041" y="3219731"/>
            <a:ext cx="2677264" cy="1491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Регион </a:t>
            </a:r>
            <a:endParaRPr lang="en-US" dirty="0" smtClean="0">
              <a:solidFill>
                <a:prstClr val="black"/>
              </a:solidFill>
              <a:latin typeface="Fregat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Пол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Возраст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Интересы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Наличие детей</a:t>
            </a:r>
            <a:endParaRPr lang="en-US" dirty="0" smtClean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541889" y="5529199"/>
            <a:ext cx="2961564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Банки</a:t>
            </a:r>
            <a:r>
              <a:rPr lang="ru-RU" dirty="0" smtClean="0">
                <a:solidFill>
                  <a:srgbClr val="FF0000"/>
                </a:solidFill>
                <a:latin typeface="Fregat" pitchFamily="50" charset="0"/>
              </a:rPr>
              <a:t>*</a:t>
            </a:r>
            <a:endParaRPr lang="ru-RU" dirty="0">
              <a:solidFill>
                <a:srgbClr val="FF0000"/>
              </a:solidFill>
              <a:latin typeface="Frega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6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229488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54151" y="439002"/>
            <a:ext cx="7485272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Fregat" pitchFamily="50" charset="0"/>
              </a:rPr>
              <a:t>Планируемые источники данных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Fregat" pitchFamily="50" charset="0"/>
              </a:rPr>
              <a:t>Данные</a:t>
            </a:r>
            <a:endParaRPr lang="ru-RU" sz="2400" b="1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12" y="1617511"/>
            <a:ext cx="10986095" cy="467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9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62" y="1697526"/>
            <a:ext cx="1767673" cy="1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Картинки по запросу критерий эффектив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259" y="5089717"/>
            <a:ext cx="1973576" cy="14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55" y="2163048"/>
            <a:ext cx="1505451" cy="164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4151" y="316170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ЭТАПЫ ВНЕДРЕНИЯ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366" y="1077345"/>
            <a:ext cx="10486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Fregat" pitchFamily="50" charset="0"/>
              </a:rPr>
              <a:t>КЛЮЧЕВЫЕ ЭТАПЫ ВНЕДРЕНИЯ И КОНТРОЛЬНЫЕ ТОЧКИ</a:t>
            </a:r>
            <a:endParaRPr lang="ru-RU" sz="2400" b="1" dirty="0">
              <a:solidFill>
                <a:srgbClr val="C00000"/>
              </a:solidFill>
              <a:latin typeface="Fregat" pitchFamily="50" charset="0"/>
            </a:endParaRPr>
          </a:p>
        </p:txBody>
      </p:sp>
      <p:cxnSp>
        <p:nvCxnSpPr>
          <p:cNvPr id="6" name="Прямая со стрелкой 5"/>
          <p:cNvCxnSpPr>
            <a:endCxn id="28" idx="6"/>
          </p:cNvCxnSpPr>
          <p:nvPr/>
        </p:nvCxnSpPr>
        <p:spPr>
          <a:xfrm flipV="1">
            <a:off x="2757483" y="4131939"/>
            <a:ext cx="7994564" cy="1340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2393131" y="4016572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51057" y="4348368"/>
            <a:ext cx="2913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сентябрь 2019</a:t>
            </a:r>
          </a:p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Определение </a:t>
            </a:r>
            <a:r>
              <a:rPr lang="ru-RU" sz="1600" dirty="0">
                <a:latin typeface="Fregat" pitchFamily="50" charset="0"/>
                <a:ea typeface="Calibri"/>
                <a:cs typeface="Times New Roman" panose="02020603050405020304" pitchFamily="18" charset="0"/>
              </a:rPr>
              <a:t>полей для расширения выгрузки </a:t>
            </a:r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данных</a:t>
            </a:r>
          </a:p>
        </p:txBody>
      </p:sp>
      <p:sp>
        <p:nvSpPr>
          <p:cNvPr id="25" name="Овал 24"/>
          <p:cNvSpPr/>
          <p:nvPr/>
        </p:nvSpPr>
        <p:spPr>
          <a:xfrm>
            <a:off x="4469302" y="4003365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264685" y="4381963"/>
            <a:ext cx="2913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оябрь 2019</a:t>
            </a:r>
          </a:p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Развертывание</a:t>
            </a:r>
          </a:p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веб-приложения </a:t>
            </a:r>
            <a:endParaRPr lang="ru-RU" sz="1600" dirty="0">
              <a:latin typeface="Fregat" pitchFamily="50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0500047" y="4005939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767589" y="4248663"/>
            <a:ext cx="3588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январь – февраль </a:t>
            </a:r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2020</a:t>
            </a:r>
            <a:endParaRPr lang="ru-RU" sz="1600" dirty="0" smtClean="0">
              <a:solidFill>
                <a:srgbClr val="0070C0"/>
              </a:solidFill>
              <a:latin typeface="Fregat" pitchFamily="50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Критерии эффективности разработанного веб – приложения</a:t>
            </a:r>
            <a:endParaRPr lang="ru-RU" sz="1600" dirty="0" smtClean="0">
              <a:latin typeface="Fregat" pitchFamily="50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297478" y="3996663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826024" y="4005939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011047" y="3087411"/>
            <a:ext cx="2913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Fregat" pitchFamily="50" charset="0"/>
                <a:ea typeface="Calibri"/>
                <a:cs typeface="Times New Roman" panose="02020603050405020304" pitchFamily="18" charset="0"/>
              </a:rPr>
              <a:t>Данные от </a:t>
            </a:r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МТС, </a:t>
            </a:r>
            <a:r>
              <a:rPr lang="ru-RU" sz="1600" dirty="0" err="1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ВКонтакте</a:t>
            </a:r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, Яндекс подбор слов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ктябрь 2019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511635" y="2151218"/>
            <a:ext cx="21689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Создание карты</a:t>
            </a:r>
          </a:p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Fregat" pitchFamily="50" charset="0"/>
                <a:ea typeface="Calibri"/>
                <a:cs typeface="Times New Roman" panose="02020603050405020304" pitchFamily="18" charset="0"/>
              </a:rPr>
              <a:t>туристических объектов </a:t>
            </a:r>
            <a:endParaRPr lang="ru-RU" sz="1600" dirty="0" smtClean="0">
              <a:latin typeface="Fregat" pitchFamily="50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600" dirty="0" err="1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таргетинг</a:t>
            </a:r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Fregat" pitchFamily="50" charset="0"/>
                <a:ea typeface="Calibri"/>
                <a:cs typeface="Times New Roman" panose="02020603050405020304" pitchFamily="18" charset="0"/>
              </a:rPr>
              <a:t>туристических </a:t>
            </a:r>
            <a:endParaRPr lang="ru-RU" sz="1600" dirty="0" smtClean="0">
              <a:latin typeface="Fregat" pitchFamily="50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Fregat" pitchFamily="50" charset="0"/>
                <a:ea typeface="Calibri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бъектов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оябрь 2019</a:t>
            </a:r>
            <a:endParaRPr lang="ru-RU" sz="1600" dirty="0">
              <a:solidFill>
                <a:srgbClr val="0070C0"/>
              </a:solidFill>
              <a:latin typeface="Fregat" pitchFamily="50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29" y="2088660"/>
            <a:ext cx="1257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03" y="2522719"/>
            <a:ext cx="1332208" cy="5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4981" y="5204505"/>
            <a:ext cx="169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Fregat" pitchFamily="50" charset="0"/>
              </a:rPr>
              <a:t>travel.gov74.ru</a:t>
            </a:r>
            <a:endParaRPr lang="ru-RU" b="1" dirty="0">
              <a:solidFill>
                <a:srgbClr val="00B050"/>
              </a:solidFill>
              <a:latin typeface="Fregat" pitchFamily="50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76" y="1703660"/>
            <a:ext cx="585543" cy="5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Картинки по запросу поля для данных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38" y="5170762"/>
            <a:ext cx="2259169" cy="13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5470114" y="3995141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835829" y="4319647"/>
            <a:ext cx="249698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декабрь </a:t>
            </a:r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2019</a:t>
            </a:r>
            <a:endParaRPr lang="ru-RU" sz="1600" dirty="0" smtClean="0">
              <a:latin typeface="Fregat" pitchFamily="50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Доработка решения в части аналитики и визуализации</a:t>
            </a:r>
          </a:p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Реализована разбивка по типу туризма фильтрации тепловой карты, аналитики и настроек</a:t>
            </a:r>
          </a:p>
        </p:txBody>
      </p:sp>
      <p:sp>
        <p:nvSpPr>
          <p:cNvPr id="26" name="Овал 25"/>
          <p:cNvSpPr/>
          <p:nvPr/>
        </p:nvSpPr>
        <p:spPr>
          <a:xfrm>
            <a:off x="8767590" y="3995141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809110" y="2770298"/>
            <a:ext cx="2168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egat" pitchFamily="50" charset="0"/>
                <a:ea typeface="Calibri"/>
                <a:cs typeface="Times New Roman" panose="02020603050405020304" pitchFamily="18" charset="0"/>
              </a:rPr>
              <a:t>Запуск медиа кампании на зимний период</a:t>
            </a:r>
            <a:endParaRPr lang="ru-RU" sz="1600" dirty="0" smtClean="0">
              <a:latin typeface="Fregat" pitchFamily="50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декабрь </a:t>
            </a:r>
            <a:r>
              <a:rPr lang="ru-RU" sz="1600" dirty="0" smtClean="0">
                <a:solidFill>
                  <a:srgbClr val="0070C0"/>
                </a:solidFill>
                <a:latin typeface="Fregat" pitchFamily="50" charset="0"/>
                <a:ea typeface="Calibri"/>
                <a:cs typeface="Times New Roman" panose="02020603050405020304" pitchFamily="18" charset="0"/>
              </a:rPr>
              <a:t>2019</a:t>
            </a:r>
            <a:endParaRPr lang="ru-RU" sz="1600" dirty="0">
              <a:solidFill>
                <a:srgbClr val="0070C0"/>
              </a:solidFill>
              <a:latin typeface="Fregat" pitchFamily="50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898" y="2775776"/>
            <a:ext cx="1437657" cy="106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4151" y="316170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РЕЗУЛЬТАТ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7928" y="1633409"/>
            <a:ext cx="9128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Times New Roman" panose="02020603050405020304" pitchFamily="18" charset="0"/>
              </a:rPr>
              <a:t>Медиа кампания в федеральные и региональные СМИ к новому году</a:t>
            </a:r>
            <a:endParaRPr lang="ru-RU" dirty="0">
              <a:latin typeface="Fregat" pitchFamily="50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88" y="5182488"/>
            <a:ext cx="2600104" cy="15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51670" y="2047300"/>
            <a:ext cx="4762825" cy="31085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500" dirty="0" smtClean="0">
                <a:latin typeface="Fregat" pitchFamily="50" charset="0"/>
              </a:rPr>
              <a:t>Номер </a:t>
            </a:r>
            <a:r>
              <a:rPr lang="ru-RU" sz="1500" dirty="0">
                <a:latin typeface="Fregat" pitchFamily="50" charset="0"/>
              </a:rPr>
              <a:t>бортового журнала компании "Уральские авиалинии" со статьей "Пять причин провести зимние каникулы в Челябинской области". </a:t>
            </a:r>
            <a:r>
              <a:rPr lang="ru-RU" sz="1500" dirty="0" err="1">
                <a:latin typeface="Fregat" pitchFamily="50" charset="0"/>
              </a:rPr>
              <a:t>П</a:t>
            </a:r>
            <a:r>
              <a:rPr lang="ru-RU" sz="1500" dirty="0" err="1" smtClean="0">
                <a:latin typeface="Fregat" pitchFamily="50" charset="0"/>
              </a:rPr>
              <a:t>ассажироохват</a:t>
            </a:r>
            <a:r>
              <a:rPr lang="ru-RU" sz="1500" dirty="0" smtClean="0">
                <a:latin typeface="Fregat" pitchFamily="50" charset="0"/>
              </a:rPr>
              <a:t> около </a:t>
            </a:r>
            <a:r>
              <a:rPr lang="ru-RU" sz="1500" dirty="0">
                <a:latin typeface="Fregat" pitchFamily="50" charset="0"/>
              </a:rPr>
              <a:t>1 млн </a:t>
            </a:r>
            <a:r>
              <a:rPr lang="ru-RU" sz="1500" dirty="0" smtClean="0">
                <a:latin typeface="Fregat" pitchFamily="50" charset="0"/>
              </a:rPr>
              <a:t>чел.</a:t>
            </a:r>
            <a:endParaRPr lang="ru-RU" sz="1500" dirty="0">
              <a:latin typeface="Fregat" pitchFamily="50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500" dirty="0" smtClean="0">
                <a:latin typeface="Fregat" pitchFamily="50" charset="0"/>
              </a:rPr>
              <a:t>Номер "Путеводитель </a:t>
            </a:r>
            <a:r>
              <a:rPr lang="ru-RU" sz="1500" dirty="0">
                <a:latin typeface="Fregat" pitchFamily="50" charset="0"/>
              </a:rPr>
              <a:t>по Москве", распространяемый бесплатно в аэропорту </a:t>
            </a:r>
            <a:r>
              <a:rPr lang="ru-RU" sz="1500" dirty="0" smtClean="0">
                <a:latin typeface="Fregat" pitchFamily="50" charset="0"/>
              </a:rPr>
              <a:t>Шереметьево, тираж: </a:t>
            </a:r>
            <a:r>
              <a:rPr lang="ru-RU" sz="1500" dirty="0">
                <a:latin typeface="Fregat" pitchFamily="50" charset="0"/>
              </a:rPr>
              <a:t>60 </a:t>
            </a:r>
            <a:r>
              <a:rPr lang="ru-RU" sz="1500" dirty="0" smtClean="0">
                <a:latin typeface="Fregat" pitchFamily="50" charset="0"/>
              </a:rPr>
              <a:t>тыс. </a:t>
            </a:r>
            <a:r>
              <a:rPr lang="ru-RU" sz="1500" dirty="0">
                <a:latin typeface="Fregat" pitchFamily="50" charset="0"/>
              </a:rPr>
              <a:t>на русском языке, 35 </a:t>
            </a:r>
            <a:r>
              <a:rPr lang="ru-RU" sz="1500" dirty="0" smtClean="0">
                <a:latin typeface="Fregat" pitchFamily="50" charset="0"/>
              </a:rPr>
              <a:t>тыс. - </a:t>
            </a:r>
            <a:r>
              <a:rPr lang="ru-RU" sz="1500" dirty="0">
                <a:latin typeface="Fregat" pitchFamily="50" charset="0"/>
              </a:rPr>
              <a:t>на английском, </a:t>
            </a:r>
            <a:r>
              <a:rPr lang="ru-RU" sz="1500" dirty="0" smtClean="0">
                <a:latin typeface="Fregat" pitchFamily="50" charset="0"/>
              </a:rPr>
              <a:t>25 тыс. </a:t>
            </a:r>
            <a:r>
              <a:rPr lang="ru-RU" sz="1500" dirty="0">
                <a:latin typeface="Fregat" pitchFamily="50" charset="0"/>
              </a:rPr>
              <a:t>- на </a:t>
            </a:r>
            <a:r>
              <a:rPr lang="ru-RU" sz="1500" dirty="0" smtClean="0">
                <a:latin typeface="Fregat" pitchFamily="50" charset="0"/>
              </a:rPr>
              <a:t>китайском.</a:t>
            </a:r>
            <a:endParaRPr lang="ru-RU" sz="1500" dirty="0">
              <a:latin typeface="Fregat" pitchFamily="50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500" dirty="0" smtClean="0">
                <a:latin typeface="Fregat" pitchFamily="50" charset="0"/>
              </a:rPr>
              <a:t>Интервью </a:t>
            </a:r>
            <a:r>
              <a:rPr lang="ru-RU" sz="1500" dirty="0">
                <a:latin typeface="Fregat" pitchFamily="50" charset="0"/>
              </a:rPr>
              <a:t>на радио </a:t>
            </a:r>
            <a:r>
              <a:rPr lang="ru-RU" sz="1500" dirty="0" smtClean="0">
                <a:latin typeface="Fregat" pitchFamily="50" charset="0"/>
              </a:rPr>
              <a:t>«Комсомольская правда» с </a:t>
            </a:r>
            <a:r>
              <a:rPr lang="ru-RU" sz="1500" dirty="0">
                <a:latin typeface="Fregat" pitchFamily="50" charset="0"/>
              </a:rPr>
              <a:t>директором ЦРТ Дмитрием Столбовым по событийному сезону зимой</a:t>
            </a:r>
            <a:r>
              <a:rPr lang="ru-RU" sz="1500" dirty="0" smtClean="0">
                <a:latin typeface="Fregat" pitchFamily="50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ru-RU" sz="1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37" y="2038569"/>
            <a:ext cx="2250409" cy="27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60" y="2047300"/>
            <a:ext cx="2748960" cy="27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84362" y="4813156"/>
            <a:ext cx="9128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Times New Roman" panose="02020603050405020304" pitchFamily="18" charset="0"/>
              </a:rPr>
              <a:t>Разработаны </a:t>
            </a:r>
            <a:r>
              <a:rPr lang="ru-RU" dirty="0">
                <a:latin typeface="Fregat" pitchFamily="50" charset="0"/>
                <a:ea typeface="Open Sans" panose="020B0606030504020204" pitchFamily="34" charset="0"/>
                <a:cs typeface="Times New Roman" panose="02020603050405020304" pitchFamily="18" charset="0"/>
              </a:rPr>
              <a:t>рекламные </a:t>
            </a: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Times New Roman" panose="02020603050405020304" pitchFamily="18" charset="0"/>
              </a:rPr>
              <a:t>посты</a:t>
            </a:r>
            <a:endParaRPr lang="ru-RU" dirty="0">
              <a:latin typeface="Fregat" pitchFamily="50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67221" y="1179303"/>
            <a:ext cx="10649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Fregat" pitchFamily="50" charset="0"/>
              </a:rPr>
              <a:t>ЗАПУСК К НОВОМУ ГОДУ МЕДИА КАМПАНИИ НА ПРОДВИЖЕНИЕ ТУРИСТИЧЕСКИХ ОБЪЕКТОВ</a:t>
            </a:r>
            <a:endParaRPr lang="ru-RU" sz="2000" b="1" dirty="0">
              <a:solidFill>
                <a:srgbClr val="C00000"/>
              </a:solidFill>
              <a:latin typeface="Fregat" pitchFamily="50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1" y="5197050"/>
            <a:ext cx="1899021" cy="151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167" y="5183962"/>
            <a:ext cx="2086416" cy="154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030" y="5194296"/>
            <a:ext cx="2001650" cy="14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6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4151" y="316170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СПОСОБЫ ИЗМЕРЕНИЯ ЭФФЕКТИВНОСТИ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54151" y="931580"/>
            <a:ext cx="4427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Fregat" pitchFamily="50" charset="0"/>
              </a:rPr>
              <a:t>1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08680" y="1209227"/>
            <a:ext cx="5523042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 smtClean="0">
                <a:solidFill>
                  <a:schemeClr val="tx1"/>
                </a:solidFill>
                <a:latin typeface="Fregat" pitchFamily="50" charset="0"/>
              </a:rPr>
              <a:t>Промокод</a:t>
            </a:r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 в рекламных постах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43243" y="2291622"/>
            <a:ext cx="5517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Fregat" pitchFamily="50" charset="0"/>
              </a:rPr>
              <a:t>2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108680" y="2721406"/>
            <a:ext cx="6604814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Опрос на сайтах туристических объектов                 и анкетирование туристов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95" y="2753287"/>
            <a:ext cx="1100033" cy="1109949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54152" y="3799963"/>
            <a:ext cx="5517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Fregat" pitchFamily="50" charset="0"/>
              </a:rPr>
              <a:t>3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6853" y="4211022"/>
            <a:ext cx="6396480" cy="1024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Запрос статистики от туристических объектов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31" y="1246662"/>
            <a:ext cx="1317725" cy="11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2740495" y="2766933"/>
            <a:ext cx="1153433" cy="110995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imageog.flaticon.com/icons/png/512/568/568247.png?size=1200x630f&amp;pad=10,10,10,10&amp;ext=png&amp;bg=FFFFFFF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75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29" y="4184122"/>
            <a:ext cx="2053982" cy="10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25979" y="5176758"/>
            <a:ext cx="5757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Fregat" pitchFamily="50" charset="0"/>
              </a:rPr>
              <a:t>4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69540" y="5440115"/>
            <a:ext cx="6773727" cy="1024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Решение «Мой турист»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Аналитика по осведомленности аудитории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5906" y="5363031"/>
            <a:ext cx="2563634" cy="10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56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89" y="4253712"/>
            <a:ext cx="3629510" cy="203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8" y="4254843"/>
            <a:ext cx="3518819" cy="223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4151" y="316170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ЭФФЕКТЫ ОТ ВНЕДРЕНИЯ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4194" r="14204" b="6159"/>
          <a:stretch/>
        </p:blipFill>
        <p:spPr bwMode="auto">
          <a:xfrm>
            <a:off x="1110369" y="1200992"/>
            <a:ext cx="5392942" cy="29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s://chelrelax174.ru/wp-content/uploads/2018/10/IMG_20181003_08411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6159"/>
          <a:stretch/>
        </p:blipFill>
        <p:spPr bwMode="auto">
          <a:xfrm>
            <a:off x="6443944" y="1200992"/>
            <a:ext cx="5748055" cy="29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35" y="4009390"/>
            <a:ext cx="3971366" cy="259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0369" y="3343835"/>
            <a:ext cx="5333574" cy="9385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Fregat" pitchFamily="50" charset="0"/>
              </a:rPr>
              <a:t>Выстраивание эффективной маркетинговой и продуктовой стратегии по привлечению туристов на курорты Южного </a:t>
            </a:r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Урала</a:t>
            </a:r>
            <a:endParaRPr lang="ru-RU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3944" y="3343835"/>
            <a:ext cx="5748055" cy="9385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Fregat" pitchFamily="50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величение </a:t>
            </a:r>
            <a:r>
              <a:rPr lang="ru-RU" dirty="0">
                <a:solidFill>
                  <a:schemeClr val="tx1"/>
                </a:solidFill>
                <a:latin typeface="Fregat" pitchFamily="50" charset="0"/>
              </a:rPr>
              <a:t>заполняемости номерного фонда действующих объектов туристической инфраструктуры </a:t>
            </a:r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региона в 2 раза</a:t>
            </a:r>
            <a:endParaRPr lang="ru-RU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20635" y="6055568"/>
            <a:ext cx="3971363" cy="8168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Увеличение турпотока на 7 % </a:t>
            </a:r>
          </a:p>
          <a:p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в 2020 г.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29188" y="6055568"/>
            <a:ext cx="3629511" cy="8089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Освоили технологию работы </a:t>
            </a:r>
          </a:p>
          <a:p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с </a:t>
            </a:r>
            <a:r>
              <a:rPr lang="en-US" dirty="0" smtClean="0">
                <a:solidFill>
                  <a:schemeClr val="tx1"/>
                </a:solidFill>
                <a:latin typeface="Fregat" pitchFamily="50" charset="0"/>
              </a:rPr>
              <a:t>Docker</a:t>
            </a:r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 контейнером</a:t>
            </a:r>
            <a:endParaRPr lang="ru-RU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0369" y="6055567"/>
            <a:ext cx="3518818" cy="8017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Fregat" pitchFamily="50" charset="0"/>
              </a:rPr>
              <a:t>Увеличение ВРП на 2 % к 2022 г.</a:t>
            </a:r>
          </a:p>
        </p:txBody>
      </p:sp>
    </p:spTree>
    <p:extLst>
      <p:ext uri="{BB962C8B-B14F-4D97-AF65-F5344CB8AC3E}">
        <p14:creationId xmlns:p14="http://schemas.microsoft.com/office/powerpoint/2010/main" val="33883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gorets-media.ru/uploads/images/vestisgor/2015/July/.thumbs/2dfbcfc71f719f026687581f1c528aa0_900_60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1097270" y="0"/>
            <a:ext cx="11094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9" b="98592" l="9589" r="75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4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7924" y="329817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Fregat" pitchFamily="50" charset="0"/>
              </a:rPr>
              <a:t>ПОКАЗАТЕЛИ</a:t>
            </a:r>
            <a:endParaRPr lang="ru-RU" sz="3600" b="1" dirty="0">
              <a:solidFill>
                <a:schemeClr val="bg1"/>
              </a:solidFill>
              <a:latin typeface="Fregat" pitchFamily="50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54151" y="343465"/>
            <a:ext cx="0" cy="57320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315088" y="1273029"/>
            <a:ext cx="6042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Fregat" pitchFamily="50" charset="0"/>
              </a:rPr>
              <a:t>КОЛИЧЕСТВО ТУРИСТОВ </a:t>
            </a:r>
          </a:p>
          <a:p>
            <a:r>
              <a:rPr lang="ru-RU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Fregat" pitchFamily="50" charset="0"/>
              </a:rPr>
              <a:t>В ЗИМНИЙ СЕЗОН, ЧЕЛ.</a:t>
            </a:r>
            <a:endParaRPr lang="ru-RU" sz="2800" b="1" dirty="0">
              <a:solidFill>
                <a:schemeClr val="accent5">
                  <a:lumMod val="40000"/>
                  <a:lumOff val="60000"/>
                </a:schemeClr>
              </a:solidFill>
              <a:latin typeface="Fregat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5731" y="3028352"/>
            <a:ext cx="179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Fregat" pitchFamily="50" charset="0"/>
              </a:rPr>
              <a:t>270 000</a:t>
            </a:r>
            <a:endParaRPr lang="ru-RU" sz="3600" dirty="0">
              <a:solidFill>
                <a:srgbClr val="FFC000"/>
              </a:solidFill>
              <a:latin typeface="Fregat" pitchFamily="50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182" y="3613666"/>
            <a:ext cx="1862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Fregat" pitchFamily="50" charset="0"/>
              </a:rPr>
              <a:t>данные 2019 г.</a:t>
            </a:r>
            <a:endParaRPr lang="ru-RU" dirty="0">
              <a:solidFill>
                <a:srgbClr val="FFC000"/>
              </a:solidFill>
              <a:latin typeface="Fregat" pitchFamily="50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07728" y="5895833"/>
            <a:ext cx="8887902" cy="9894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816949" y="1903970"/>
            <a:ext cx="187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Fregat" pitchFamily="50" charset="0"/>
              </a:rPr>
              <a:t>310 500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Fregat" pitchFamily="50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04802" y="2578072"/>
            <a:ext cx="2726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Fregat" pitchFamily="50" charset="0"/>
              </a:rPr>
              <a:t>Ожидаемое количество в 2020 году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Fregat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5731" y="6067401"/>
            <a:ext cx="10599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Fregat" pitchFamily="50" charset="0"/>
              </a:rPr>
              <a:t>ЗНАЧЕНИЯ ПО ПОКАЗАТЕЛЯМ ОПРЕДЕЛЯЮТСЯ ПО ЗАПРОСУ ИНФОРМАЦИИ </a:t>
            </a:r>
          </a:p>
          <a:p>
            <a:pPr algn="ctr"/>
            <a:r>
              <a:rPr lang="ru-RU" b="1" dirty="0" smtClean="0">
                <a:latin typeface="Fregat" pitchFamily="50" charset="0"/>
              </a:rPr>
              <a:t>О ПОСЕЩАЕМОСТИ ПО ИТОГАМ ЗИМНЕГО СЕЗОНА</a:t>
            </a:r>
            <a:endParaRPr lang="ru-RU" b="1" dirty="0">
              <a:latin typeface="Frega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https://img2.freepng.ru/20180319/ytq/kisspng-computer-icons-user-profile-head-ico-download-5ab08531be1453.2847758315215178737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85" y="4959923"/>
            <a:ext cx="1323476" cy="8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5905" y="658408"/>
            <a:ext cx="2970310" cy="1388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229488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54151" y="439002"/>
            <a:ext cx="7869148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Fregat" pitchFamily="50" charset="0"/>
              </a:rPr>
              <a:t>КОМАНДА «ЧЕЛЯБИНСКОЙ ОБЛАСТИ»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17" y="1593440"/>
            <a:ext cx="1123275" cy="110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28801" y="1352786"/>
            <a:ext cx="429449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Фетисов Игорь Борисович </a:t>
            </a:r>
            <a:endParaRPr lang="ru-RU" sz="2000" b="1" dirty="0" smtClean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spcAft>
                <a:spcPts val="600"/>
              </a:spcAft>
            </a:pP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Первый </a:t>
            </a:r>
            <a:r>
              <a:rPr lang="ru-RU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заместитель Министра информационных технологий и связи Челябинской </a:t>
            </a: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области</a:t>
            </a:r>
            <a:endParaRPr lang="ru-RU" dirty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+7-351-232-08-75 </a:t>
            </a:r>
            <a:r>
              <a:rPr lang="en-US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</a:t>
            </a:r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etisov@mininform74.ru</a:t>
            </a:r>
            <a:endParaRPr lang="ru-RU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51953" y="4779296"/>
            <a:ext cx="439003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Павлов Сергей </a:t>
            </a:r>
            <a:r>
              <a:rPr lang="ru-RU" sz="2000" b="1" dirty="0" err="1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Павлинович</a:t>
            </a:r>
            <a:r>
              <a:rPr lang="ru-RU" sz="2000" b="1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endParaRPr lang="ru-RU" sz="2000" b="1" dirty="0" smtClean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spcAft>
                <a:spcPts val="600"/>
              </a:spcAft>
            </a:pPr>
            <a:r>
              <a:rPr lang="ru-RU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начальник отдела создания и развития информационных </a:t>
            </a: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систем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+</a:t>
            </a:r>
            <a:r>
              <a:rPr lang="ru-RU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7 -</a:t>
            </a:r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351-211-68-27, </a:t>
            </a:r>
            <a:r>
              <a:rPr lang="en-US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</a:t>
            </a:r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</a:t>
            </a:r>
            <a:r>
              <a:rPr lang="en-US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</a:t>
            </a:r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avlov@mininform74.ru</a:t>
            </a:r>
            <a:endParaRPr lang="ru-RU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6658" y="3092044"/>
            <a:ext cx="446509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Столбов Дмитрий Александрович </a:t>
            </a:r>
            <a:endParaRPr lang="ru-RU" sz="2000" b="1" dirty="0" smtClean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spcAft>
                <a:spcPts val="600"/>
              </a:spcAft>
            </a:pPr>
            <a:r>
              <a:rPr lang="ru-RU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Директор ОГБУК «Центр развития туризма Челябинской области</a:t>
            </a: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»</a:t>
            </a:r>
            <a:endParaRPr lang="ru-RU" dirty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/>
            <a:r>
              <a:rPr lang="ru-RU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+7- </a:t>
            </a:r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351-263-12-63, ogbuk_crt@mail.ru</a:t>
            </a:r>
            <a:endParaRPr lang="ru-RU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56391" y="3277585"/>
            <a:ext cx="446509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Сукинова</a:t>
            </a:r>
            <a:r>
              <a:rPr lang="ru-RU" sz="2000" b="1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Ольга Викторовна </a:t>
            </a:r>
            <a:endParaRPr lang="ru-RU" sz="2000" b="1" dirty="0" smtClean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spcAft>
                <a:spcPts val="600"/>
              </a:spcAft>
            </a:pP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Пресс-секретарь </a:t>
            </a:r>
            <a:r>
              <a:rPr lang="ru-RU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ОГБУК «Центр развития туризма Челябинской области»</a:t>
            </a:r>
          </a:p>
          <a:p>
            <a:endParaRPr lang="ru-RU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56390" y="4779296"/>
            <a:ext cx="4465091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Петрова Юлия Викторовна </a:t>
            </a:r>
            <a:endParaRPr lang="ru-RU" sz="2000" b="1" dirty="0" smtClean="0"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spcAft>
                <a:spcPts val="600"/>
              </a:spcAft>
            </a:pPr>
            <a:r>
              <a:rPr lang="ru-RU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ведущий специалист </a:t>
            </a:r>
            <a:r>
              <a:rPr lang="ru-RU" dirty="0" err="1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Мининформа</a:t>
            </a: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ru-RU" dirty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Челябинской </a:t>
            </a:r>
            <a:r>
              <a:rPr lang="ru-RU" dirty="0" smtClean="0"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области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+7-351-211-66-06, </a:t>
            </a:r>
            <a:r>
              <a:rPr lang="en-US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u.petrova@mininform74.ru</a:t>
            </a:r>
            <a:endParaRPr lang="en-US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/>
            <a:endParaRPr lang="ru-RU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77" y="3277585"/>
            <a:ext cx="928275" cy="936969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48" y="3273671"/>
            <a:ext cx="987888" cy="99779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45" y="4881089"/>
            <a:ext cx="1058091" cy="103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0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558113" y="2745473"/>
            <a:ext cx="10015187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latin typeface="Fregat" pitchFamily="50" charset="0"/>
              </a:rPr>
              <a:t>ЧЕЛЯБИНСКАЯ ОБЛАСТЬ – ТЫ ВИДЕЛ НЕ ВСЁ…</a:t>
            </a:r>
          </a:p>
        </p:txBody>
      </p:sp>
    </p:spTree>
    <p:extLst>
      <p:ext uri="{BB962C8B-B14F-4D97-AF65-F5344CB8AC3E}">
        <p14:creationId xmlns:p14="http://schemas.microsoft.com/office/powerpoint/2010/main" val="24930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C29D85A-7961-1E4F-BA70-89C180D63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1" t="20765" r="14845" b="17814"/>
          <a:stretch/>
        </p:blipFill>
        <p:spPr>
          <a:xfrm>
            <a:off x="1453075" y="546359"/>
            <a:ext cx="10088912" cy="54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g              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 bwMode="auto">
          <a:xfrm>
            <a:off x="-49675" y="3949789"/>
            <a:ext cx="8152203" cy="29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g                             .                                        .sam 7634  2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38" y="-1"/>
            <a:ext cx="8142345" cy="35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tvorez.ru/photo/20160523160753/20160523160925_2_.jpg?14640089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0"/>
            <a:ext cx="5360203" cy="35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5" y="9180"/>
            <a:ext cx="5361195" cy="357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s://avatars.mds.yandex.net/get-pdb/1789050/1277e4bc-b1d6-4bb8-b200-008ab9f7bce5/s1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572072"/>
            <a:ext cx="5280587" cy="328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9675" y="2852936"/>
            <a:ext cx="12290357" cy="1536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7132" y="3185716"/>
            <a:ext cx="1736389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b="1" dirty="0">
                <a:solidFill>
                  <a:srgbClr val="C00000"/>
                </a:solidFill>
                <a:latin typeface="Fregat" pitchFamily="50" charset="0"/>
              </a:rPr>
              <a:t>3000</a:t>
            </a:r>
          </a:p>
        </p:txBody>
      </p:sp>
      <p:pic>
        <p:nvPicPr>
          <p:cNvPr id="2050" name="Picture 2" descr="https://i.pinimg.com/originals/fc/b3/84/fcb384d4e2ed6156eb5935e2fd3739b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21823" r="12024" b="26909"/>
          <a:stretch/>
        </p:blipFill>
        <p:spPr bwMode="auto">
          <a:xfrm>
            <a:off x="72792" y="3114005"/>
            <a:ext cx="1990761" cy="10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7542" y="3716386"/>
            <a:ext cx="1736389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b="1" dirty="0">
                <a:latin typeface="Fregat" pitchFamily="50" charset="0"/>
              </a:rPr>
              <a:t>озёр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5441" y="2992773"/>
            <a:ext cx="822239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 smtClean="0">
                <a:solidFill>
                  <a:srgbClr val="C00000"/>
                </a:solidFill>
                <a:latin typeface="Fregat" pitchFamily="50" charset="0"/>
              </a:rPr>
              <a:t>12</a:t>
            </a:r>
            <a:endParaRPr lang="ru-RU" sz="3700" b="1" dirty="0">
              <a:solidFill>
                <a:srgbClr val="C00000"/>
              </a:solidFill>
              <a:latin typeface="Fregat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7648" y="3525010"/>
            <a:ext cx="3137824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b="1" dirty="0">
                <a:latin typeface="Fregat" pitchFamily="50" charset="0"/>
              </a:rPr>
              <a:t>горнолыжных </a:t>
            </a:r>
          </a:p>
          <a:p>
            <a:pPr algn="ctr"/>
            <a:r>
              <a:rPr lang="ru-RU" sz="1900" b="1" dirty="0">
                <a:latin typeface="Fregat" pitchFamily="50" charset="0"/>
              </a:rPr>
              <a:t>комплексов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577392" y="2948947"/>
            <a:ext cx="0" cy="124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09643" y="2992773"/>
            <a:ext cx="822239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>
                <a:solidFill>
                  <a:srgbClr val="C00000"/>
                </a:solidFill>
                <a:latin typeface="Fregat" pitchFamily="50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1851" y="3525010"/>
            <a:ext cx="3137824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b="1" dirty="0">
                <a:latin typeface="Fregat" pitchFamily="50" charset="0"/>
              </a:rPr>
              <a:t>национальных </a:t>
            </a:r>
          </a:p>
          <a:p>
            <a:pPr algn="ctr"/>
            <a:r>
              <a:rPr lang="ru-RU" sz="1900" b="1" dirty="0">
                <a:latin typeface="Fregat" pitchFamily="50" charset="0"/>
              </a:rPr>
              <a:t>парка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393397" y="2985435"/>
            <a:ext cx="0" cy="124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7244" y="2955211"/>
            <a:ext cx="1242473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 smtClean="0">
                <a:solidFill>
                  <a:srgbClr val="C00000"/>
                </a:solidFill>
                <a:latin typeface="Fregat" pitchFamily="50" charset="0"/>
              </a:rPr>
              <a:t>160</a:t>
            </a:r>
            <a:endParaRPr lang="ru-RU" sz="3700" b="1" dirty="0">
              <a:solidFill>
                <a:srgbClr val="C00000"/>
              </a:solidFill>
              <a:latin typeface="Fregat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29568" y="3525010"/>
            <a:ext cx="3137824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b="1" dirty="0">
                <a:latin typeface="Fregat" pitchFamily="50" charset="0"/>
              </a:rPr>
              <a:t>особо охраняемых территорий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313611" y="2986509"/>
            <a:ext cx="0" cy="124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338566" y="2955211"/>
            <a:ext cx="1242473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>
                <a:solidFill>
                  <a:srgbClr val="C00000"/>
                </a:solidFill>
                <a:latin typeface="Fregat" pitchFamily="50" charset="0"/>
              </a:rPr>
              <a:t>450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90891" y="3525784"/>
            <a:ext cx="3137824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b="1" dirty="0">
                <a:latin typeface="Fregat" pitchFamily="50" charset="0"/>
              </a:rPr>
              <a:t>памятников истории</a:t>
            </a:r>
          </a:p>
          <a:p>
            <a:pPr algn="ctr"/>
            <a:r>
              <a:rPr lang="ru-RU" sz="1900" b="1" dirty="0">
                <a:latin typeface="Fregat" pitchFamily="50" charset="0"/>
              </a:rPr>
              <a:t>и культуры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713877" y="2986509"/>
            <a:ext cx="0" cy="1248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0" y="368496"/>
            <a:ext cx="11075448" cy="623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5149" y="2879677"/>
            <a:ext cx="2688609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Выгодное географическое положение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3319" y="2886507"/>
            <a:ext cx="3548418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Медицинский и санаторно-курортный потенциал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98089" y="2831917"/>
            <a:ext cx="3548418" cy="941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Рекреационный потенциал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1530" y="5174783"/>
            <a:ext cx="3559794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Запасы лечебных сапропелевых грязей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33668" y="5174782"/>
            <a:ext cx="3559794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Значительные запасы минеральных вод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13208" y="370768"/>
            <a:ext cx="4583376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Fregat" pitchFamily="50" charset="0"/>
              </a:rPr>
              <a:t>ТЕКУЩАЯ СИТУАЦИЯ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96" y="179126"/>
            <a:ext cx="4879384" cy="8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26" y="1957355"/>
            <a:ext cx="4800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0242" y="1884654"/>
            <a:ext cx="19047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Fregat" pitchFamily="50" charset="0"/>
              </a:rPr>
              <a:t>10,4%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20736" y="1745817"/>
            <a:ext cx="1994217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Мировая экономика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4103" name="Picture 7" descr="https://upload.wikimedia.org/wikipedia/commons/thumb/8/87/Wikt_Globe_Bullet.svg/1000px-Wikt_Globe_Bullet.svg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40" y="1779937"/>
            <a:ext cx="1132764" cy="11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166948" y="3282285"/>
            <a:ext cx="18796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Fregat" pitchFamily="50" charset="0"/>
              </a:rPr>
              <a:t>3,47%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20736" y="3162867"/>
            <a:ext cx="1994217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Российская Федерация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66948" y="4818936"/>
            <a:ext cx="12458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Fregat" pitchFamily="50" charset="0"/>
              </a:rPr>
              <a:t>&lt;1</a:t>
            </a:r>
            <a:r>
              <a:rPr lang="ru-RU" sz="5400" b="1" dirty="0" smtClean="0">
                <a:solidFill>
                  <a:srgbClr val="C00000"/>
                </a:solidFill>
                <a:latin typeface="Fregat" pitchFamily="50" charset="0"/>
              </a:rPr>
              <a:t>%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20736" y="4699518"/>
            <a:ext cx="2157990" cy="120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  <a:latin typeface="Fregat" pitchFamily="50" charset="0"/>
              </a:rPr>
              <a:t>Челябинская область</a:t>
            </a:r>
            <a:endParaRPr lang="ru-RU" sz="2800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4105" name="Picture 9" descr="https://img2.freepng.ru/20180711/wah/kisspng-flag-of-russia-map-royalty-free-russie-5b46b188280359.2696966415313596241639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96" y="3227257"/>
            <a:ext cx="1788552" cy="103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mognovse.ru/mogno/769/768943/768943_html_1fc7372f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22" y="4556583"/>
            <a:ext cx="1184799" cy="14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750997/2a057b21-6952-498c-bed7-cf2d137f141a/s1200?webp=false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1" y="1"/>
            <a:ext cx="12215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58453" y="164637"/>
            <a:ext cx="9818135" cy="17882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2700"/>
          </a:p>
        </p:txBody>
      </p:sp>
      <p:pic>
        <p:nvPicPr>
          <p:cNvPr id="8" name="Picture 2" descr="https://avatars.mds.yandex.net/get-pdb/750997/2a057b21-6952-498c-bed7-cf2d137f141a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41" b="100000" l="45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1" y="0"/>
            <a:ext cx="12215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70688" y="1250757"/>
            <a:ext cx="5017600" cy="72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2700"/>
          </a:p>
        </p:txBody>
      </p:sp>
      <p:sp>
        <p:nvSpPr>
          <p:cNvPr id="10" name="TextBox 9"/>
          <p:cNvSpPr txBox="1"/>
          <p:nvPr/>
        </p:nvSpPr>
        <p:spPr>
          <a:xfrm>
            <a:off x="1750475" y="428666"/>
            <a:ext cx="9409045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800" dirty="0">
                <a:solidFill>
                  <a:schemeClr val="bg1">
                    <a:lumMod val="95000"/>
                  </a:schemeClr>
                </a:solidFill>
                <a:latin typeface="Fregat" pitchFamily="50" charset="0"/>
              </a:rPr>
              <a:t>ПОТОК ТУРИСТОВ ЕСТЬ, </a:t>
            </a:r>
          </a:p>
          <a:p>
            <a:r>
              <a:rPr lang="ru-RU" sz="4800" dirty="0">
                <a:solidFill>
                  <a:schemeClr val="bg1">
                    <a:lumMod val="95000"/>
                  </a:schemeClr>
                </a:solidFill>
                <a:latin typeface="Fregat" pitchFamily="50" charset="0"/>
              </a:rPr>
              <a:t>НО ОН </a:t>
            </a:r>
            <a:r>
              <a:rPr lang="ru-RU" sz="4800" dirty="0">
                <a:solidFill>
                  <a:schemeClr val="bg1"/>
                </a:solidFill>
                <a:latin typeface="Fregat" pitchFamily="50" charset="0"/>
              </a:rPr>
              <a:t>НЕУПРАВЛЯЕМЫЙ</a:t>
            </a:r>
          </a:p>
        </p:txBody>
      </p:sp>
    </p:spTree>
    <p:extLst>
      <p:ext uri="{BB962C8B-B14F-4D97-AF65-F5344CB8AC3E}">
        <p14:creationId xmlns:p14="http://schemas.microsoft.com/office/powerpoint/2010/main" val="30303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4151" y="316170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ПРОБЛЕМЫ И ЗАДАЧИ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4837" y="1224459"/>
            <a:ext cx="2234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Fregat" pitchFamily="50" charset="0"/>
              </a:rPr>
              <a:t>ПРОБЛЕМЫ</a:t>
            </a:r>
            <a:endParaRPr lang="ru-RU" sz="3200" b="1" dirty="0">
              <a:solidFill>
                <a:srgbClr val="FF0000"/>
              </a:solidFill>
              <a:latin typeface="Fregat" pitchFamily="50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2704" y="2342600"/>
            <a:ext cx="2328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Fregat" pitchFamily="50" charset="0"/>
              </a:rPr>
              <a:t>Отсутствие работы </a:t>
            </a:r>
            <a:endParaRPr lang="ru-RU" sz="2000" dirty="0" smtClean="0">
              <a:latin typeface="Fregat" pitchFamily="50" charset="0"/>
            </a:endParaRPr>
          </a:p>
          <a:p>
            <a:pPr algn="ctr"/>
            <a:r>
              <a:rPr lang="ru-RU" sz="2000" dirty="0" smtClean="0">
                <a:latin typeface="Fregat" pitchFamily="50" charset="0"/>
              </a:rPr>
              <a:t>по </a:t>
            </a:r>
            <a:r>
              <a:rPr lang="ru-RU" sz="2000" dirty="0">
                <a:latin typeface="Fregat" pitchFamily="50" charset="0"/>
              </a:rPr>
              <a:t>сбору данных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04" y="1475264"/>
            <a:ext cx="1293814" cy="96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131523" y="2277645"/>
            <a:ext cx="27699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Fregat" pitchFamily="50" charset="0"/>
              </a:rPr>
              <a:t>Отсутствие </a:t>
            </a:r>
            <a:endParaRPr lang="ru-RU" sz="2000" dirty="0" smtClean="0">
              <a:latin typeface="Fregat" pitchFamily="50" charset="0"/>
            </a:endParaRPr>
          </a:p>
          <a:p>
            <a:pPr algn="ctr"/>
            <a:r>
              <a:rPr lang="ru-RU" sz="2000" dirty="0">
                <a:latin typeface="Fregat" pitchFamily="50" charset="0"/>
              </a:rPr>
              <a:t>в</a:t>
            </a:r>
            <a:r>
              <a:rPr lang="ru-RU" sz="2000" dirty="0" smtClean="0">
                <a:latin typeface="Fregat" pitchFamily="50" charset="0"/>
              </a:rPr>
              <a:t>заимодействия власти</a:t>
            </a:r>
          </a:p>
          <a:p>
            <a:pPr algn="ctr"/>
            <a:r>
              <a:rPr lang="ru-RU" sz="2000" dirty="0" smtClean="0">
                <a:latin typeface="Fregat" pitchFamily="50" charset="0"/>
              </a:rPr>
              <a:t> и бизнеса </a:t>
            </a:r>
            <a:endParaRPr lang="ru-RU" sz="2000" dirty="0">
              <a:latin typeface="Fregat" pitchFamily="50" charset="0"/>
            </a:endParaRPr>
          </a:p>
        </p:txBody>
      </p:sp>
      <p:pic>
        <p:nvPicPr>
          <p:cNvPr id="11268" name="Picture 4" descr="https://imageog.flaticon.com/icons/png/512/432/432662.png?size=1200x630f&amp;pad=10,10,10,10&amp;ext=png&amp;bg=FFFFFF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23" y="3585696"/>
            <a:ext cx="2016161" cy="10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57" y="1510726"/>
            <a:ext cx="1389030" cy="82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416124" y="3000921"/>
            <a:ext cx="1638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Fregat" pitchFamily="50" charset="0"/>
              </a:rPr>
              <a:t>ЗАДАЧИ</a:t>
            </a:r>
            <a:endParaRPr lang="ru-RU" sz="3200" b="1" dirty="0">
              <a:solidFill>
                <a:srgbClr val="00B050"/>
              </a:solidFill>
              <a:latin typeface="Fregat" pitchFamily="50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27731" y="3614233"/>
            <a:ext cx="4414515" cy="1121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Оценка объема потенциальной </a:t>
            </a:r>
            <a:r>
              <a:rPr lang="ru-RU" sz="2000" dirty="0" smtClean="0">
                <a:solidFill>
                  <a:schemeClr val="tx1"/>
                </a:solidFill>
                <a:latin typeface="Fregat" pitchFamily="50" charset="0"/>
              </a:rPr>
              <a:t>аудитории, заинтересованной в </a:t>
            </a:r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туристических услугах по регионам</a:t>
            </a:r>
          </a:p>
        </p:txBody>
      </p:sp>
      <p:pic>
        <p:nvPicPr>
          <p:cNvPr id="11266" name="Picture 2" descr="https://img2.freepng.ru/20180418/sae/kisspng-suchmaschinenoptimierung-q-ergo-research-computer-5ad7078a3bfba2.87076145152404161024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55" y="3668772"/>
            <a:ext cx="990837" cy="10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740340" y="3461747"/>
            <a:ext cx="4469328" cy="134948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Сегментация </a:t>
            </a:r>
            <a:r>
              <a:rPr lang="ru-RU" sz="2000" dirty="0" smtClean="0">
                <a:solidFill>
                  <a:schemeClr val="tx1"/>
                </a:solidFill>
                <a:latin typeface="Fregat" pitchFamily="50" charset="0"/>
              </a:rPr>
              <a:t>рынка: </a:t>
            </a:r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по </a:t>
            </a:r>
            <a:r>
              <a:rPr lang="ru-RU" sz="2000" dirty="0" smtClean="0">
                <a:solidFill>
                  <a:schemeClr val="tx1"/>
                </a:solidFill>
                <a:latin typeface="Fregat" pitchFamily="50" charset="0"/>
              </a:rPr>
              <a:t>полу, местоположению, возрасту</a:t>
            </a:r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, </a:t>
            </a:r>
            <a:endParaRPr lang="ru-RU" sz="2000" dirty="0" smtClean="0">
              <a:solidFill>
                <a:schemeClr val="tx1"/>
              </a:solidFill>
              <a:latin typeface="Fregat" pitchFamily="50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и</a:t>
            </a:r>
            <a:r>
              <a:rPr lang="ru-RU" sz="2000" dirty="0" smtClean="0">
                <a:solidFill>
                  <a:schemeClr val="tx1"/>
                </a:solidFill>
                <a:latin typeface="Fregat" pitchFamily="50" charset="0"/>
              </a:rPr>
              <a:t>нтересам, семейному </a:t>
            </a:r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положению, </a:t>
            </a:r>
            <a:endParaRPr lang="ru-RU" sz="2000" dirty="0" smtClean="0">
              <a:solidFill>
                <a:schemeClr val="tx1"/>
              </a:solidFill>
              <a:latin typeface="Fregat" pitchFamily="50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Fregat" pitchFamily="50" charset="0"/>
              </a:rPr>
              <a:t>наличию детей, доходу, вид туризма</a:t>
            </a:r>
            <a:endParaRPr lang="ru-RU" sz="20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42213" y="4811229"/>
            <a:ext cx="3688044" cy="1121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Fregat" pitchFamily="50" charset="0"/>
              </a:rPr>
              <a:t>Оценка осведомленности потенциальной аудитории</a:t>
            </a:r>
          </a:p>
        </p:txBody>
      </p:sp>
      <p:pic>
        <p:nvPicPr>
          <p:cNvPr id="11270" name="Picture 6" descr="https://www.daviddenies.com/wp-content/uploads/2015/04/sign-computer-icon-symbol-signs-info-inform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82" y="4981948"/>
            <a:ext cx="780493" cy="7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stomShape 1"/>
          <p:cNvSpPr/>
          <p:nvPr/>
        </p:nvSpPr>
        <p:spPr>
          <a:xfrm>
            <a:off x="1133408" y="5933162"/>
            <a:ext cx="11058592" cy="9353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300" b="0" i="1" strike="noStrike" spc="-1" dirty="0">
                <a:solidFill>
                  <a:srgbClr val="0070C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Построение эффективной маркетинговой и продуктовой стратегии привлечения туристов на курорты Южного Урала на основе анализа цифрового следа</a:t>
            </a:r>
            <a:endParaRPr lang="ru-RU" sz="23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9316" y="2339022"/>
            <a:ext cx="45592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Fregat" pitchFamily="50" charset="0"/>
              </a:rPr>
              <a:t>Низкий индекс цифрового присутствия </a:t>
            </a:r>
          </a:p>
          <a:p>
            <a:pPr algn="ctr"/>
            <a:r>
              <a:rPr lang="ru-RU" sz="2000" dirty="0" smtClean="0">
                <a:latin typeface="Fregat" pitchFamily="50" charset="0"/>
              </a:rPr>
              <a:t>туристических объектов </a:t>
            </a:r>
          </a:p>
          <a:p>
            <a:pPr algn="ctr"/>
            <a:r>
              <a:rPr lang="ru-RU" sz="2000" dirty="0" smtClean="0">
                <a:latin typeface="Fregat" pitchFamily="50" charset="0"/>
              </a:rPr>
              <a:t>Челябинской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54" y="1176973"/>
            <a:ext cx="11715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4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106656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4151" y="316170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ВОЗМОЖНОСТИ </a:t>
            </a:r>
            <a:r>
              <a:rPr lang="ru-RU" sz="3200" b="1" dirty="0">
                <a:solidFill>
                  <a:schemeClr val="tx1"/>
                </a:solidFill>
                <a:latin typeface="Fregat" pitchFamily="50" charset="0"/>
              </a:rPr>
              <a:t>Ц</a:t>
            </a:r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ИФРОВОГО РЕШЕНИЯ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09861" y="1628352"/>
            <a:ext cx="5052316" cy="1551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/>
            <a:r>
              <a:rPr lang="ru-RU" sz="2400" dirty="0" smtClean="0">
                <a:solidFill>
                  <a:schemeClr val="tx1"/>
                </a:solidFill>
                <a:latin typeface="Fregat" pitchFamily="50" charset="0"/>
              </a:rPr>
              <a:t>Получать данные для работы инструмента из открытых источников</a:t>
            </a:r>
            <a:endParaRPr lang="ru-RU" sz="24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20677" y="1412437"/>
            <a:ext cx="658330" cy="689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s://icon-library.net/images/database-icon-flat/database-icon-flat-1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21" y="1367122"/>
            <a:ext cx="779843" cy="7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809859" y="3623202"/>
            <a:ext cx="5052316" cy="16081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/>
            <a:r>
              <a:rPr lang="ru-RU" sz="2400" dirty="0" smtClean="0">
                <a:solidFill>
                  <a:schemeClr val="tx1"/>
                </a:solidFill>
                <a:latin typeface="Fregat" pitchFamily="50" charset="0"/>
              </a:rPr>
              <a:t>Фильтровать и просматривать целевые группы по региону, виду туризма, полу и возрасту</a:t>
            </a:r>
            <a:endParaRPr lang="ru-RU" sz="2400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12292" name="Picture 4" descr="https://maxcdn.icons8.com/Share/icon/Dusk/Data/pie_chart16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81" y="3336594"/>
            <a:ext cx="886205" cy="88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7466467" y="1653657"/>
            <a:ext cx="4426395" cy="16104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/>
            <a:r>
              <a:rPr lang="ru-RU" sz="2400" dirty="0" smtClean="0">
                <a:solidFill>
                  <a:schemeClr val="tx1"/>
                </a:solidFill>
                <a:latin typeface="Fregat" pitchFamily="50" charset="0"/>
              </a:rPr>
              <a:t>Визуализировать данные  </a:t>
            </a:r>
          </a:p>
          <a:p>
            <a:pPr marL="273050"/>
            <a:r>
              <a:rPr lang="ru-RU" sz="2400" dirty="0" smtClean="0">
                <a:solidFill>
                  <a:schemeClr val="tx1"/>
                </a:solidFill>
                <a:latin typeface="Fregat" pitchFamily="50" charset="0"/>
              </a:rPr>
              <a:t>в виде карт и списков</a:t>
            </a:r>
            <a:endParaRPr lang="ru-RU" sz="24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488101" y="3700822"/>
            <a:ext cx="4426395" cy="16081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/>
            <a:r>
              <a:rPr lang="ru-RU" sz="2400" dirty="0" smtClean="0">
                <a:solidFill>
                  <a:schemeClr val="tx1"/>
                </a:solidFill>
                <a:latin typeface="Fregat" pitchFamily="50" charset="0"/>
              </a:rPr>
              <a:t>Наблюдать за изменением уровня осведомленности об объектах рекламы жителями регионов России   </a:t>
            </a:r>
            <a:endParaRPr lang="ru-RU" sz="2400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09859" y="5734342"/>
            <a:ext cx="10104637" cy="9530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/>
            <a:r>
              <a:rPr lang="ru-RU" sz="2400" dirty="0" smtClean="0">
                <a:solidFill>
                  <a:schemeClr val="tx1"/>
                </a:solidFill>
                <a:latin typeface="Fregat" pitchFamily="50" charset="0"/>
              </a:rPr>
              <a:t>Принимать решения о содержимом рекламного послания и регионе подачи исходя из свойств целевых групп и уровня их осведомленности  </a:t>
            </a:r>
            <a:endParaRPr lang="ru-RU" sz="2400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12294" name="Picture 6" descr="https://www.customerguru.in/wp-content/uploads/2015/01/analytic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63" y="1367122"/>
            <a:ext cx="706676" cy="7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icon-library.net/images/sync-icon-png/sync-icon-png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808" y="3417659"/>
            <a:ext cx="796985" cy="79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www.geocentro.pt/wp-content/uploads/2015/08/icon_idei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78" y="5338560"/>
            <a:ext cx="745528" cy="7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229488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54151" y="439002"/>
            <a:ext cx="9660345" cy="600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  <a:latin typeface="Fregat" pitchFamily="50" charset="0"/>
              </a:rPr>
              <a:t>КЛЮЧЕВЫЕ УЧАСТНИКИ</a:t>
            </a:r>
            <a:endParaRPr lang="ru-RU" sz="3600" b="1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10242" name="Picture 2" descr="https://yt3.ggpht.com/a/AGF-l79gcYOFRtPCOyXVA-f9uGxfkB0t05EM22pAUQ=s900-c-k-c0xffffffff-no-rj-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14" y="1517629"/>
            <a:ext cx="1100019" cy="11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61817" y="1396418"/>
            <a:ext cx="2688609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Fregat" pitchFamily="50" charset="0"/>
              </a:rPr>
              <a:t>РАЗРАБОТЧИК</a:t>
            </a:r>
            <a:endParaRPr lang="ru-RU" sz="2800" b="1" dirty="0">
              <a:solidFill>
                <a:schemeClr val="tx1"/>
              </a:solidFill>
              <a:latin typeface="Fregat" pitchFamily="50" charset="0"/>
            </a:endParaRPr>
          </a:p>
        </p:txBody>
      </p:sp>
      <p:pic>
        <p:nvPicPr>
          <p:cNvPr id="10244" name="Picture 4" descr="https://imageog.flaticon.com/icons/png/512/206/206855.png?size=1200x630f&amp;pad=10,10,10,10&amp;ext=png&amp;bg=FFFFFF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35" y="3176115"/>
            <a:ext cx="2179375" cy="11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5590" y="1962704"/>
            <a:ext cx="3988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Iskra two</a:t>
            </a:r>
            <a:r>
              <a:rPr lang="ru-RU" sz="2800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г. Екатеринбург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25590" y="2903161"/>
            <a:ext cx="2688609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Fregat" pitchFamily="50" charset="0"/>
              </a:rPr>
              <a:t>ПОЛЬЗОВАТЕЛИ</a:t>
            </a:r>
            <a:endParaRPr lang="ru-RU" sz="2800" b="1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25590" y="3488462"/>
            <a:ext cx="8488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Центр развития туризма Челябинской области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Маркетологи туристических объектов</a:t>
            </a:r>
            <a:endParaRPr lang="ru-RU" sz="2800" dirty="0">
              <a:solidFill>
                <a:srgbClr val="0070C0"/>
              </a:solidFill>
              <a:latin typeface="Fregat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25589" y="4679641"/>
            <a:ext cx="5390865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Fregat" pitchFamily="50" charset="0"/>
              </a:rPr>
              <a:t>УТВЕРЖДАЮТ РЕШЕНИЕ</a:t>
            </a:r>
            <a:endParaRPr lang="ru-RU" sz="2800" b="1" dirty="0">
              <a:solidFill>
                <a:schemeClr val="tx1"/>
              </a:solidFill>
              <a:latin typeface="Fregat" pitchFamily="50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25590" y="5264942"/>
            <a:ext cx="7345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Правительство </a:t>
            </a:r>
            <a:r>
              <a:rPr lang="ru-RU" sz="2800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Челябинской области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Минкультуры </a:t>
            </a:r>
            <a:r>
              <a:rPr lang="ru-RU" sz="2800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Челябинской области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Мининформ Челябинской </a:t>
            </a:r>
            <a:r>
              <a:rPr lang="ru-RU" sz="2800" dirty="0">
                <a:solidFill>
                  <a:srgbClr val="0070C0"/>
                </a:solidFill>
                <a:latin typeface="Frega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0246" name="Picture 6" descr="https://img2.freepng.ru/20180425/zwe/kisspng-computer-icons-download-clip-art-5ae0c65145fad6.07949312152468027328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10" y="5060229"/>
            <a:ext cx="1240707" cy="12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34" y="4599509"/>
            <a:ext cx="830125" cy="92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1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229488"/>
            <a:ext cx="1048247" cy="101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54151" y="439002"/>
            <a:ext cx="5142935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prstClr val="black"/>
                </a:solidFill>
                <a:latin typeface="Fregat" pitchFamily="50" charset="0"/>
              </a:rPr>
              <a:t>Источники Данных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83140" y="1940240"/>
            <a:ext cx="2961564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Сотовые операторы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83141" y="2652888"/>
            <a:ext cx="2961564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Банки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83141" y="3365536"/>
            <a:ext cx="2961563" cy="7779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Коммерческие структуры сервисной экономики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83141" y="4335207"/>
            <a:ext cx="2961563" cy="9053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Ведомственные системы ОИВ, открытые источники данных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83139" y="5432263"/>
            <a:ext cx="2961565" cy="52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Яндекс. Подбор слов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83138" y="6146019"/>
            <a:ext cx="2961565" cy="520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Социальные сети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96606" y="1404897"/>
            <a:ext cx="3216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Fregat" pitchFamily="50" charset="0"/>
              </a:rPr>
              <a:t>КТО ПРЕДОСТАВЛЯЕТ?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499770" y="4251524"/>
            <a:ext cx="261108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9110858" y="3929321"/>
            <a:ext cx="2961563" cy="6444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Органы исполнительной власти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16638" y="3265417"/>
            <a:ext cx="2350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Fregat" pitchFamily="50" charset="0"/>
              </a:rPr>
              <a:t>КТО СОБИРАЕТ?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2906" y="2303461"/>
            <a:ext cx="228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Fregat" pitchFamily="50" charset="0"/>
              </a:rPr>
              <a:t>Сбор и хранение информации </a:t>
            </a:r>
            <a:endParaRPr lang="ru-RU" sz="2800" b="1" dirty="0">
              <a:solidFill>
                <a:prstClr val="black"/>
              </a:solidFill>
              <a:latin typeface="Fregat" pitchFamily="50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74277" y="1940240"/>
            <a:ext cx="1425494" cy="47266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Fregat" pitchFamily="50" charset="0"/>
              </a:rPr>
              <a:t>Гармонизированная структура данных</a:t>
            </a:r>
            <a:endParaRPr lang="ru-RU" dirty="0">
              <a:solidFill>
                <a:prstClr val="black"/>
              </a:solidFill>
              <a:latin typeface="Fregat" pitchFamily="50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544703" y="4251524"/>
            <a:ext cx="52957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DATAMASTER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ATAMASTER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8061</TotalTime>
  <Words>736</Words>
  <Application>Microsoft Office PowerPoint</Application>
  <PresentationFormat>Произвольный</PresentationFormat>
  <Paragraphs>188</Paragraphs>
  <Slides>19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Times New Roman</vt:lpstr>
      <vt:lpstr>Open Sans</vt:lpstr>
      <vt:lpstr>Calibri</vt:lpstr>
      <vt:lpstr>Fregat</vt:lpstr>
      <vt:lpstr>Calibri Light</vt:lpstr>
      <vt:lpstr>Wingdings</vt:lpstr>
      <vt:lpstr>Trebuchet MS</vt:lpstr>
      <vt:lpstr>DATAMASTERS</vt:lpstr>
      <vt:lpstr>1_DATAMASTERS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Петрова Юлия Викторовна</cp:lastModifiedBy>
  <cp:revision>225</cp:revision>
  <cp:lastPrinted>2019-11-29T11:28:12Z</cp:lastPrinted>
  <dcterms:created xsi:type="dcterms:W3CDTF">2019-05-13T16:08:50Z</dcterms:created>
  <dcterms:modified xsi:type="dcterms:W3CDTF">2019-12-23T13:31:59Z</dcterms:modified>
</cp:coreProperties>
</file>