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0" r:id="rId1"/>
  </p:sldMasterIdLst>
  <p:notesMasterIdLst>
    <p:notesMasterId r:id="rId13"/>
  </p:notesMasterIdLst>
  <p:sldIdLst>
    <p:sldId id="258" r:id="rId2"/>
    <p:sldId id="261" r:id="rId3"/>
    <p:sldId id="282" r:id="rId4"/>
    <p:sldId id="279" r:id="rId5"/>
    <p:sldId id="277" r:id="rId6"/>
    <p:sldId id="278" r:id="rId7"/>
    <p:sldId id="272" r:id="rId8"/>
    <p:sldId id="281" r:id="rId9"/>
    <p:sldId id="275" r:id="rId10"/>
    <p:sldId id="283" r:id="rId11"/>
    <p:sldId id="26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141" userDrawn="1">
          <p15:clr>
            <a:srgbClr val="A4A3A4"/>
          </p15:clr>
        </p15:guide>
        <p15:guide id="2" orient="horz" pos="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AEA"/>
    <a:srgbClr val="3399FF"/>
    <a:srgbClr val="34E7B5"/>
    <a:srgbClr val="24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1" autoAdjust="0"/>
    <p:restoredTop sz="94674"/>
  </p:normalViewPr>
  <p:slideViewPr>
    <p:cSldViewPr snapToGrid="0" snapToObjects="1">
      <p:cViewPr varScale="1">
        <p:scale>
          <a:sx n="101" d="100"/>
          <a:sy n="101" d="100"/>
        </p:scale>
        <p:origin x="138" y="342"/>
      </p:cViewPr>
      <p:guideLst>
        <p:guide pos="1141"/>
        <p:guide orient="horz" pos="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067A4-4A9E-49FD-8DAB-FA1255427B79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9564-6D83-497F-A0A6-C1411EAAC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5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Синий">
    <p:bg>
      <p:bgPr>
        <a:solidFill>
          <a:srgbClr val="505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ACCEA-102A-4B47-8BAD-E97080CBBA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0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FF239D-64CB-D74D-B952-851537ED8D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0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5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Зелё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F9B2D8-1EE7-C44E-AE2B-B3313C068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0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6DE9E8-6580-874F-B839-2AC4713F82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0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Градиентн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6DE9E8-6580-874F-B839-2AC4713F82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049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67FADA-9199-F74A-95BC-035DDE73B5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900" y="0"/>
            <a:ext cx="1109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8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Trebuchet MS" panose="020B0603020202020204" pitchFamily="34" charset="0"/>
              </a:rPr>
              <a:t>Copyright © 2019 by The Boston Consulting Group,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75384" y="622801"/>
            <a:ext cx="10642708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Trebuchet MS" panose="020B0603020202020204" pitchFamily="34" charset="0"/>
              </a:rPr>
              <a:t>20190424_2000 Meeting with ARB.pptx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Trebuchet MS" panose="020B0603020202020204" pitchFamily="34" charset="0"/>
              </a:rPr>
              <a:t>Copyright © 2019 by The Boston Consulting Group,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Trebuchet MS" panose="020B0603020202020204" pitchFamily="34" charset="0"/>
              </a:rPr>
              <a:t>20190424_2000 Meeting with ARB.pptx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26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1" r:id="rId2"/>
    <p:sldLayoutId id="2147483655" r:id="rId3"/>
    <p:sldLayoutId id="2147483656" r:id="rId4"/>
    <p:sldLayoutId id="2147483657" r:id="rId5"/>
    <p:sldLayoutId id="2147483659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DF8C999-0236-084A-AA3D-0A38C7D7395A}"/>
              </a:ext>
            </a:extLst>
          </p:cNvPr>
          <p:cNvSpPr txBox="1">
            <a:spLocks/>
          </p:cNvSpPr>
          <p:nvPr/>
        </p:nvSpPr>
        <p:spPr>
          <a:xfrm>
            <a:off x="1581619" y="2417931"/>
            <a:ext cx="10483850" cy="72956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</a:rPr>
              <a:t>Классификатор цифрового контента учреждений культуры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A1A39F-C528-FC49-821E-CD9F5D753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2989" y="275837"/>
            <a:ext cx="1218829" cy="5637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2AEAF9-A90F-6945-B591-0A9232281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1156" y="202857"/>
            <a:ext cx="1523338" cy="636739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DF8C999-0236-084A-AA3D-0A38C7D7395A}"/>
              </a:ext>
            </a:extLst>
          </p:cNvPr>
          <p:cNvSpPr txBox="1">
            <a:spLocks/>
          </p:cNvSpPr>
          <p:nvPr/>
        </p:nvSpPr>
        <p:spPr>
          <a:xfrm>
            <a:off x="1581619" y="3332522"/>
            <a:ext cx="10483850" cy="138952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</a:rPr>
              <a:t>Пермский край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DF8C999-0236-084A-AA3D-0A38C7D7395A}"/>
              </a:ext>
            </a:extLst>
          </p:cNvPr>
          <p:cNvSpPr txBox="1">
            <a:spLocks/>
          </p:cNvSpPr>
          <p:nvPr/>
        </p:nvSpPr>
        <p:spPr>
          <a:xfrm>
            <a:off x="1581619" y="4247112"/>
            <a:ext cx="10483850" cy="138952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Пермский край: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Дружинин Александр, Метелев Владимир, Мухин Егор,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Коневских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Олег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ISKRA ONE: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Ватолин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 Алексей, Малков Алексей, Максим Паньшин,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Патракова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 Екатерина, Уфимцев Юрий 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DF8C999-0236-084A-AA3D-0A38C7D7395A}"/>
              </a:ext>
            </a:extLst>
          </p:cNvPr>
          <p:cNvSpPr txBox="1">
            <a:spLocks/>
          </p:cNvSpPr>
          <p:nvPr/>
        </p:nvSpPr>
        <p:spPr>
          <a:xfrm>
            <a:off x="1581619" y="1361693"/>
            <a:ext cx="10483850" cy="72886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Паспорт решения</a:t>
            </a:r>
          </a:p>
          <a:p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6609" y="1179588"/>
            <a:ext cx="870667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Контакты </a:t>
            </a:r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команды: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Искра - добавить</a:t>
            </a:r>
            <a:endParaRPr lang="en-US" sz="20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Дружинин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А. Г. (начальник отдела ГБУ ПК «Центр информационного развития ПК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»), Пермский край, тел. +7-951-920-03-03,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Email:agdruzhinin@it.permkrai.ru</a:t>
            </a:r>
            <a:endParaRPr lang="ru-RU" sz="20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endParaRPr lang="ru-RU" sz="20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2347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29D85A-7961-1E4F-BA70-89C180D63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81" t="20765" r="14845" b="17814"/>
          <a:stretch/>
        </p:blipFill>
        <p:spPr>
          <a:xfrm>
            <a:off x="1494019" y="614598"/>
            <a:ext cx="10088912" cy="54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338" y="788353"/>
            <a:ext cx="9254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Классификатор цифрового контента учреждений культуры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11338" y="3070211"/>
            <a:ext cx="92548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Создание </a:t>
            </a:r>
            <a:r>
              <a:rPr lang="ru-RU" sz="25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сервиса, осуществляющего предварительную </a:t>
            </a:r>
            <a:r>
              <a:rPr lang="ru-RU" sz="25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модерацию</a:t>
            </a:r>
            <a:r>
              <a:rPr lang="ru-RU" sz="25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анонсов мероприятий организаций культуры, спорта и туризма </a:t>
            </a:r>
            <a:r>
              <a:rPr lang="ru-RU" sz="25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использование нейронных </a:t>
            </a:r>
            <a:r>
              <a:rPr lang="ru-RU" sz="25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сетей </a:t>
            </a:r>
            <a:r>
              <a:rPr lang="ru-RU" sz="25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алгоритмов </a:t>
            </a:r>
            <a:r>
              <a:rPr lang="ru-RU" sz="25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компьютерного зрения </a:t>
            </a:r>
            <a:r>
              <a:rPr lang="ru-RU" sz="25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25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3600" dirty="0" smtClean="0">
              <a:latin typeface="Trebuchet MS" panose="020B0603020202020204" pitchFamily="34" charset="0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1338" y="2034848"/>
            <a:ext cx="925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Пермский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8423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338" y="765175"/>
            <a:ext cx="1007586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Детали </a:t>
            </a: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 команде, реализовавшей решение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Дружинин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А.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Г. (начальник отдела ГБУ ПК «Центр информационного развития ПК»)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Метелев В.В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(зам.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директора по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информатизации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ГКБУК «ПГКУБ им. А. М. Горького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Мухин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Е. А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(Коммерческий директор ГКБУК «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Пермский академический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Театр-Театр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Коневских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Олег (пресс-</a:t>
            </a:r>
            <a:r>
              <a:rPr lang="ru-RU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аташе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ХК «Молот-</a:t>
            </a:r>
            <a:r>
              <a:rPr lang="ru-RU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Прикамье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»)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Список реципиентов: </a:t>
            </a:r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учреждения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культуры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учреждения, проводящие спортивные мероприятия</a:t>
            </a:r>
          </a:p>
          <a:p>
            <a:endParaRPr lang="ru-RU" sz="20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Список акцепторов: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Лесников А. В. (заместитель министра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культуры Пермского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Маслов А. Н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(первый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заместитель министра информационного развития и связи Пермского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Толчин С.В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(CDO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сферах образования, культуры и спорта)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5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338" y="765175"/>
            <a:ext cx="9254836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Решаемые проблемы: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ысокая загрузка модераторов, осуществляющих проверку соответствия анонса мероприятий установленным требованиям к описанию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отсутствие оперативной обратной связи при отправке анонса на </a:t>
            </a:r>
            <a:r>
              <a:rPr lang="ru-RU" sz="2400" dirty="0" err="1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модерацию</a:t>
            </a:r>
            <a:endParaRPr lang="ru-RU" sz="24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отсутствие единых требований к анонсам мероприятий</a:t>
            </a:r>
          </a:p>
          <a:p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Решаемые</a:t>
            </a:r>
            <a:r>
              <a:rPr lang="ru-RU" sz="28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задачи: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снижение 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нагрузки на модераторов анонсов 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мероприятий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минимизация человеческого фактора при </a:t>
            </a:r>
            <a:r>
              <a:rPr lang="ru-RU" sz="2400" dirty="0" err="1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модерации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анонса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повышение культуры формирования анонса при отправке на </a:t>
            </a:r>
            <a:r>
              <a:rPr lang="ru-RU" sz="2400" dirty="0" err="1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модерацию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5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1338" y="4800599"/>
            <a:ext cx="88661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2068" y="407367"/>
            <a:ext cx="92548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Описание решения</a:t>
            </a:r>
          </a:p>
          <a:p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Решение представляет собой </a:t>
            </a:r>
            <a:r>
              <a:rPr lang="ru-RU" sz="2400" dirty="0" err="1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вэб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-сервис, который получает 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входе сообщение в 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JSON-формате, соответствующий 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стандарту обмена сообщениями на сайте 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pro.culture.ru. </a:t>
            </a:r>
          </a:p>
          <a:p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JSON 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содержит 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атрибутов с параметрами проводимого события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ru-RU" sz="24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400" dirty="0" err="1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Вэб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-сервис 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обрабатывает полученный JSON-Файл, анализирует атрибуты через набор имеющихся правил и моделей и 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возвращает 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 в виде другого файла JSON с </a:t>
            </a:r>
            <a:r>
              <a:rPr lang="ru-RU" sz="24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мультилейбловой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разметкой</a:t>
            </a:r>
          </a:p>
        </p:txBody>
      </p:sp>
    </p:spTree>
    <p:extLst>
      <p:ext uri="{BB962C8B-B14F-4D97-AF65-F5344CB8AC3E}">
        <p14:creationId xmlns:p14="http://schemas.microsoft.com/office/powerpoint/2010/main" val="11452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2422" y="475251"/>
            <a:ext cx="975201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Ключевые этапы внедрения и контрольные точки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Завершение тестирования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сервиса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классификации - завершено</a:t>
            </a:r>
            <a:endParaRPr lang="ru-RU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Разработка и внедрение ИС консолидирующей информационное пространство учреждений культуры и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спорта – 2 кв.2020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Реинжиниринг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бизнес-процесса формирования и публикации  анонса мероприятия, который позволит наработать данные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обучения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моделей –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кв.2020</a:t>
            </a:r>
            <a:endParaRPr lang="ru-RU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Формирований требований к доработке сервиса (отдельные модели для спортивных мероприятий и анонсов для социальных сетей, понятная классификация результатов </a:t>
            </a:r>
            <a:r>
              <a:rPr lang="ru-RU" dirty="0" err="1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модерации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–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кв.2020</a:t>
            </a:r>
            <a:endParaRPr lang="ru-RU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Разработка, тестирование и внедрение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сервиса  - 2 кв. 2020</a:t>
            </a:r>
            <a:endParaRPr lang="ru-RU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Формирование требований и разработка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сервиса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автоматического анализа 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контента сайтов ИОГВ  на предмет содержания ненадлежащего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контента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1 кв.2020</a:t>
            </a:r>
            <a:endParaRPr lang="ru-RU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32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Оценка ресурсов, продолжительности этапов и перечень изменяемых НПА будут сформированы на этапе формирования требований к доработке/разработке сервисов.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36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8739" y="240804"/>
            <a:ext cx="9929921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Ключевые </a:t>
            </a: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показатели эффективности: 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Точность моделей в необходимых разрезах должна превышать 80%. Для оценки точности модели будут использоваться методы кросс-</a:t>
            </a:r>
            <a:r>
              <a:rPr lang="ru-RU" sz="2000" dirty="0" err="1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валидации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и/или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отложенной выборки в соответствии с матрицей ошибок</a:t>
            </a:r>
          </a:p>
          <a:p>
            <a:endParaRPr lang="ru-RU" sz="20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качестве бизнес эффекта: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снижение числа отклоненных на этапе </a:t>
            </a:r>
            <a:r>
              <a:rPr lang="ru-RU" sz="2000" dirty="0" err="1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модерации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анонсов мероприятий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повышение качества подготовки анонсов мероприятий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0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Влияние на цели Национального проекта:</a:t>
            </a:r>
            <a:r>
              <a:rPr lang="ru-RU" sz="44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44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рамках реализации проекта ожидается увеличение посещаемости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организаций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культуры ввиду более оперативной и качественной информированности населения о предстоящих мероприятиях.</a:t>
            </a:r>
          </a:p>
          <a:p>
            <a:endParaRPr lang="ru-RU" sz="32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9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8739" y="413082"/>
            <a:ext cx="9479347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Результаты внедрения:</a:t>
            </a:r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Проведено тестирование сервиса на событиях учреждений культуры. Тестирование 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проводилось только на анонсах, которые прошли </a:t>
            </a:r>
            <a:r>
              <a:rPr lang="ru-RU" sz="1600" dirty="0" err="1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модерацию</a:t>
            </a: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Результаты: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Плюсы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714375"/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	в отличии от ручной </a:t>
            </a:r>
            <a:r>
              <a:rPr lang="ru-RU" sz="16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модерации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портале "</a:t>
            </a:r>
            <a:r>
              <a:rPr lang="ru-RU" sz="16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Культура.РФ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", ошибки видны сразу. Это способствует повышению культуры формирования анонса при отправке на </a:t>
            </a:r>
            <a:r>
              <a:rPr lang="ru-RU" sz="1600" dirty="0" err="1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модерацию</a:t>
            </a:r>
            <a:endParaRPr lang="ru-RU" sz="16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00125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сокращение числа итераций модерирования позволяет уменьшить трудозатраты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Минусы: </a:t>
            </a: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00125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текущее 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состояние не позволяет </a:t>
            </a:r>
            <a:r>
              <a:rPr lang="ru-RU" sz="16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модерировать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анонсы спортивных мероприятий и событий библиотек ввиду необходимости обучения модели</a:t>
            </a:r>
          </a:p>
          <a:p>
            <a:pPr marL="1000125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модерирование анонсов 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спектаклей </a:t>
            </a: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театра не всегда соответствует текущим требованиям.</a:t>
            </a:r>
          </a:p>
          <a:p>
            <a:pPr marL="1000125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основные 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результаты не дадут пользователю, ответ, как исправить </a:t>
            </a: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замечания, Например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,: "смысловая нагрузка" и </a:t>
            </a: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1600" dirty="0" err="1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неинформативность</a:t>
            </a: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Модель работает, однако для внедрения решения в регионе необходимо нарабатывать собственные данные для обучения моделей, которые включают в себя анонсы учреждений культуры, спортивных мероприятий и 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</a:t>
            </a: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обытий библиотек.</a:t>
            </a: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Эффекты:</a:t>
            </a:r>
          </a:p>
          <a:p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Оценка э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ффекта от внедрения цифрового решения в регионе будет производиться по результатам доработки моделей</a:t>
            </a:r>
          </a:p>
          <a:p>
            <a:r>
              <a:rPr lang="ru-RU" sz="3200" dirty="0" err="1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Тиражируемость</a:t>
            </a:r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:</a:t>
            </a:r>
            <a:r>
              <a:rPr lang="ru-RU" sz="48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/>
            </a:r>
            <a:br>
              <a:rPr lang="ru-RU" sz="48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Решение представлено в виде сервиса и имеет возможность 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тиражирования </a:t>
            </a: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для применения в других сферах</a:t>
            </a: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39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1582" y="1115649"/>
            <a:ext cx="99300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Удобство пользователя цифрового решения:</a:t>
            </a:r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/>
            </a:r>
            <a:b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Ввиду того, что решение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представлено в виде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сервиса, удобство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пользования 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решением обуславливается: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незаметной для пользователя интеграцией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имеет удобный и привычный интерфейс системы, с которой пользователь работает на постоянной основе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Оперативный результат </a:t>
            </a:r>
            <a:r>
              <a:rPr lang="ru-RU" sz="2000" dirty="0" err="1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модерации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позволяет сократить число итераций при формировании анонса мероприятий </a:t>
            </a:r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Системность </a:t>
            </a: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решения: </a:t>
            </a:r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Архитектура решения позволяет его использовать в информационных системах Пермского края без существенных доработок этих систем. </a:t>
            </a:r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32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DATAMASTER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5795</TotalTime>
  <Words>550</Words>
  <Application>Microsoft Office PowerPoint</Application>
  <PresentationFormat>Широкоэкранный</PresentationFormat>
  <Paragraphs>86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Arial</vt:lpstr>
      <vt:lpstr>Open Sans</vt:lpstr>
      <vt:lpstr>Trebuchet MS</vt:lpstr>
      <vt:lpstr>DATAMASTERS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Александр Дружинин</cp:lastModifiedBy>
  <cp:revision>138</cp:revision>
  <dcterms:created xsi:type="dcterms:W3CDTF">2019-05-13T16:08:50Z</dcterms:created>
  <dcterms:modified xsi:type="dcterms:W3CDTF">2019-12-05T19:06:53Z</dcterms:modified>
</cp:coreProperties>
</file>