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</p:sldMasterIdLst>
  <p:notesMasterIdLst>
    <p:notesMasterId r:id="rId16"/>
  </p:notesMasterIdLst>
  <p:sldIdLst>
    <p:sldId id="258" r:id="rId2"/>
    <p:sldId id="261" r:id="rId3"/>
    <p:sldId id="282" r:id="rId4"/>
    <p:sldId id="279" r:id="rId5"/>
    <p:sldId id="277" r:id="rId6"/>
    <p:sldId id="284" r:id="rId7"/>
    <p:sldId id="278" r:id="rId8"/>
    <p:sldId id="286" r:id="rId9"/>
    <p:sldId id="272" r:id="rId10"/>
    <p:sldId id="281" r:id="rId11"/>
    <p:sldId id="287" r:id="rId12"/>
    <p:sldId id="275" r:id="rId13"/>
    <p:sldId id="283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41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AEA"/>
    <a:srgbClr val="505AEA"/>
    <a:srgbClr val="3399FF"/>
    <a:srgbClr val="34E7B5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1" autoAdjust="0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114" y="348"/>
      </p:cViewPr>
      <p:guideLst>
        <p:guide pos="1141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67A4-4A9E-49FD-8DAB-FA1255427B79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9564-6D83-497F-A0A6-C1411EAAC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5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иний">
    <p:bg>
      <p:bgPr>
        <a:solidFill>
          <a:srgbClr val="505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ACCEA-102A-4B47-8BAD-E97080CBB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F239D-64CB-D74D-B952-851537ED8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Зелё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9B2D8-1EE7-C44E-AE2B-B3313C068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Градиент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7FADA-9199-F74A-95BC-035DDE73B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900" y="0"/>
            <a:ext cx="1109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2417931"/>
            <a:ext cx="10483850" cy="72956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Классификатор цифрового контента учреждений культуры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1A39F-C528-FC49-821E-CD9F5D75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2989" y="275837"/>
            <a:ext cx="1218829" cy="563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2AEAF9-A90F-6945-B591-0A9232281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1156" y="202857"/>
            <a:ext cx="1523338" cy="63673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360F16-2671-41FD-AC67-614F1F355876}"/>
              </a:ext>
            </a:extLst>
          </p:cNvPr>
          <p:cNvSpPr txBox="1">
            <a:spLocks/>
          </p:cNvSpPr>
          <p:nvPr/>
        </p:nvSpPr>
        <p:spPr>
          <a:xfrm>
            <a:off x="1708150" y="5964010"/>
            <a:ext cx="10483850" cy="59662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https://culture-moderate.herokuapp.com/user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3474872"/>
            <a:ext cx="10483850" cy="77224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Белгородская область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4247112"/>
            <a:ext cx="10483850" cy="138952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Участники: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Департамент цифрового развития Белгородской области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Команда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Iskra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 One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1361693"/>
            <a:ext cx="10483850" cy="7288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Паспорт решения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551289"/>
            <a:ext cx="947934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внедрения: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настоящий момент внедрение проекта не завершено.</a:t>
            </a:r>
          </a:p>
          <a:p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Ожидаемые эффекты: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граждан: возможность на портале «Культурный регион. Белгородская область» получить информацию о 100 % мероприятий культурной жизни региона.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Управления культуры и учреждений культуры: рост посещаемости учреждений культуры региона на 15 % в среднем.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Для ОИВ и оператора АИС: снижение трудозатрат на модерацию контента до 538 740 человеко-часов в период 2020–2022 гг.</a:t>
            </a:r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36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Тиражируемость</a:t>
            </a:r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br>
              <a:rPr lang="ru-RU" sz="4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За счет совместимости проекта с информационной системой Минкультуры России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PRO.CULTURE.RU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внедрение сервиса </a:t>
            </a:r>
            <a:r>
              <a:rPr lang="ru-RU" sz="20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автомодерации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в каждом последующем регионе не потребует переработки сервиса.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Сервис – тиражируем.</a:t>
            </a:r>
          </a:p>
        </p:txBody>
      </p:sp>
    </p:spTree>
    <p:extLst>
      <p:ext uri="{BB962C8B-B14F-4D97-AF65-F5344CB8AC3E}">
        <p14:creationId xmlns:p14="http://schemas.microsoft.com/office/powerpoint/2010/main" val="327396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5966" y="201292"/>
            <a:ext cx="9479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внедрения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54C94D-11F8-41A0-A5BC-8494313C8B02}"/>
              </a:ext>
            </a:extLst>
          </p:cNvPr>
          <p:cNvSpPr/>
          <p:nvPr/>
        </p:nvSpPr>
        <p:spPr>
          <a:xfrm>
            <a:off x="1215966" y="5108939"/>
            <a:ext cx="2978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Максимизация выбора культурных мероприятий в наиболее комфортной среде – онлайн (веб и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мобайл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BB8380-1D12-4538-942D-DE6BFBDDD4A9}"/>
              </a:ext>
            </a:extLst>
          </p:cNvPr>
          <p:cNvSpPr/>
          <p:nvPr/>
        </p:nvSpPr>
        <p:spPr>
          <a:xfrm>
            <a:off x="4738910" y="5108871"/>
            <a:ext cx="3091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дополнительных условий для реализации билетов онлайн (прямая выгода региональным учреждениям культуры)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9A27F9-E477-4CC4-A623-6B79C3339EA5}"/>
              </a:ext>
            </a:extLst>
          </p:cNvPr>
          <p:cNvSpPr/>
          <p:nvPr/>
        </p:nvSpPr>
        <p:spPr>
          <a:xfrm>
            <a:off x="8546903" y="5108961"/>
            <a:ext cx="3769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Достижение регионом показателей Национального проекта «Культура» за счет охвата онлайн-информацией населения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C6AD52-2630-4BB9-888A-40DB0DD08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r="9475"/>
          <a:stretch/>
        </p:blipFill>
        <p:spPr bwMode="auto">
          <a:xfrm flipH="1">
            <a:off x="8604958" y="1324119"/>
            <a:ext cx="3354885" cy="33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белгородская филармония">
            <a:extLst>
              <a:ext uri="{FF2B5EF4-FFF2-40B4-BE49-F238E27FC236}">
                <a16:creationId xmlns:a16="http://schemas.microsoft.com/office/drawing/2014/main" id="{9CE34CD3-6980-4DF1-9E2A-646AE440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9" y="1324119"/>
            <a:ext cx="3378510" cy="33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037F5-85A8-40D1-9175-A2450A462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674"/>
          <a:stretch/>
        </p:blipFill>
        <p:spPr>
          <a:xfrm>
            <a:off x="1231772" y="1324119"/>
            <a:ext cx="3240082" cy="33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2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1582" y="1115649"/>
            <a:ext cx="9930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Удобство пользователя цифрового решения:</a:t>
            </a:r>
            <a:b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Удобство сервиса заключается в его бесшовной интеграции в существующий бизнес-процесс сбора контента, не требующий дополнительных организационных мер и переобучения персонала.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endParaRPr lang="ru-RU" sz="48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Системность решения: </a:t>
            </a:r>
            <a:b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Будучи интегрированным в цифровую экосистему отрасли культуры (региональная система «</a:t>
            </a:r>
            <a:r>
              <a:rPr lang="ru-RU" sz="24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Культурый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регион» и федеральная система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PRO.CULTURE.RU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), сервис </a:t>
            </a:r>
            <a:r>
              <a:rPr lang="ru-RU" sz="24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автомодерации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окажет воздействие на 100 % учреждений культуры Белгородской области.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608" y="1179587"/>
            <a:ext cx="912909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Название команды: </a:t>
            </a: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Белгородская область и </a:t>
            </a: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Iskra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One</a:t>
            </a:r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Контакты команды:</a:t>
            </a:r>
          </a:p>
          <a:p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Уварова Ксения Александровна</a:t>
            </a: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Заместитель начальника управления – начальник отдела реализации отраслевых проектов департамента цифрового развития Белгородской области</a:t>
            </a: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+79192202006,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uvarova_ka@belregion.ru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34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29D85A-7961-1E4F-BA70-89C180D6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1" t="20765" r="14845" b="17814"/>
          <a:stretch/>
        </p:blipFill>
        <p:spPr>
          <a:xfrm>
            <a:off x="1494019" y="614598"/>
            <a:ext cx="10088912" cy="54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88353"/>
            <a:ext cx="9254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Классификатор цифрового контента учреждений культуры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1338" y="2761847"/>
            <a:ext cx="92548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обеспечивает автоматизацию контроля качества цифрового контента, а именно – анонсов мероприятий в сфере культуры по таким параметрам как:</a:t>
            </a:r>
          </a:p>
          <a:p>
            <a:endParaRPr lang="ru-RU" sz="25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заголовок;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текст полного описания;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текст краткого описания;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изображения (фотографии и иллюстрации);</a:t>
            </a: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другие сведения.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1338" y="1954237"/>
            <a:ext cx="925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Белгородская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8423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Организационная модель</a:t>
            </a: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реципиентов: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Управление культуры Белгородской области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Учреждения культуры области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Жители региона</a:t>
            </a: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акцепторов: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Департамент цифрового развития Белгородской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3015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Решаемая проблема:</a:t>
            </a:r>
          </a:p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Белгородской области реализуется проект «Культурный регион», обеспечивающий реализацию конституционных прав граждан на равенство возможностей участия в культурной жизни путем информирования жителей Белгородской области о мероприятиях, проводимых учреждениями культуры.</a:t>
            </a:r>
          </a:p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Ключевым фактором успеха проекта является обеспечение высокого качества цифрового контента, которое в настоящий момент обеспечивается модераторами, что является сдерживающим фактором развития проекта.</a:t>
            </a:r>
          </a:p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Полная или частичная автоматизация контроля качества цифрового контента позволит высвободить ресурсы для проведения обучающих мероприятий и поиска новых путей вовлечения жителей Белгородской области в общекультурные процессы.</a:t>
            </a: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Решаемая задача: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Автоматизация </a:t>
            </a:r>
            <a:r>
              <a:rPr lang="ru-RU" sz="25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модерации</a:t>
            </a:r>
            <a:r>
              <a:rPr lang="ru-RU" sz="2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анонсов мероприятий в сфере культуры.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1338" y="4800599"/>
            <a:ext cx="8866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0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Описание решения</a:t>
            </a: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</a:t>
            </a:r>
            <a:r>
              <a:rPr lang="ru-RU" sz="24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автомодерации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представляет собой программное обеспечение, созданное с использованием технологии машинного обучения и реализующее два интерфейса взаимодействия:</a:t>
            </a: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Пользовательский интерфейс (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UI)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изучения и отладки сервиса;</a:t>
            </a: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Программный интерфейс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(API)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автоматизации контроля качества контента, формируемого учреждениями культуры в рамках проекта «Культурный регион».</a:t>
            </a:r>
          </a:p>
          <a:p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Внедрение продукта потребует доработки программного обеспечения проекта «Культурный регион».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59587"/>
            <a:ext cx="92548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Сферы ответственности</a:t>
            </a:r>
          </a:p>
          <a:p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Департамент цифрового развития Белгородской области: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Общая координация.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Экспертная поддержка в сфере информационных технологий.</a:t>
            </a:r>
          </a:p>
          <a:p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Управление культуры Белгородской области (в рамках проекта «Культурный регион»):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обучающей выборки (анонсы и разметка модератором-человеком).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Тестирование сервиса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автомодерации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 доработки проекта «Культурный регион» в целях обеспечения интеграционной совместимости с сервисом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автомодерации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Iskra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требований к обучающей выборке.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сервиса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автомодерации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9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18822"/>
              </p:ext>
            </p:extLst>
          </p:nvPr>
        </p:nvGraphicFramePr>
        <p:xfrm>
          <a:off x="1209368" y="1414"/>
          <a:ext cx="10795819" cy="6868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5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Этап</a:t>
                      </a:r>
                    </a:p>
                  </a:txBody>
                  <a:tcPr>
                    <a:solidFill>
                      <a:srgbClr val="4F5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Задача</a:t>
                      </a:r>
                    </a:p>
                  </a:txBody>
                  <a:tcPr>
                    <a:solidFill>
                      <a:srgbClr val="4F5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Необходимые ресурсы</a:t>
                      </a:r>
                    </a:p>
                  </a:txBody>
                  <a:tcPr>
                    <a:solidFill>
                      <a:srgbClr val="4F5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 </a:t>
                      </a:r>
                      <a:r>
                        <a:rPr lang="ru-RU" baseline="0" dirty="0"/>
                        <a:t>на реализацию</a:t>
                      </a:r>
                      <a:endParaRPr lang="ru-RU" dirty="0"/>
                    </a:p>
                  </a:txBody>
                  <a:tcPr>
                    <a:solidFill>
                      <a:srgbClr val="4F5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Создание условий для возможности реализации</a:t>
                      </a:r>
                      <a:r>
                        <a:rPr lang="ru-RU" baseline="0" dirty="0"/>
                        <a:t>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Построение</a:t>
                      </a:r>
                      <a:r>
                        <a:rPr lang="ru-RU" baseline="0" dirty="0"/>
                        <a:t> системы сбора и распространения цифрового контента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Поддержка</a:t>
                      </a:r>
                      <a:r>
                        <a:rPr lang="ru-RU" baseline="0" dirty="0"/>
                        <a:t> администрации</a:t>
                      </a:r>
                    </a:p>
                    <a:p>
                      <a:r>
                        <a:rPr lang="ru-RU" baseline="0" dirty="0"/>
                        <a:t>Бюджет</a:t>
                      </a:r>
                    </a:p>
                    <a:p>
                      <a:r>
                        <a:rPr lang="ru-RU" baseline="0" dirty="0"/>
                        <a:t>Проектный офис</a:t>
                      </a:r>
                    </a:p>
                    <a:p>
                      <a:r>
                        <a:rPr lang="ru-RU" baseline="0" dirty="0"/>
                        <a:t>Команда разработки ИТ-продукта</a:t>
                      </a:r>
                    </a:p>
                    <a:p>
                      <a:r>
                        <a:rPr lang="ru-RU" baseline="0" dirty="0"/>
                        <a:t>Команда </a:t>
                      </a:r>
                      <a:r>
                        <a:rPr lang="ru-RU" baseline="0" dirty="0" err="1"/>
                        <a:t>модерации</a:t>
                      </a:r>
                      <a:r>
                        <a:rPr lang="ru-RU" baseline="0" dirty="0"/>
                        <a:t> контента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/>
                        <a:t>Разработка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en-US" sz="1800" kern="1200" baseline="0" dirty="0"/>
                        <a:t>MVP (</a:t>
                      </a:r>
                      <a:r>
                        <a:rPr lang="ru-RU" sz="1800" kern="1200" baseline="0" dirty="0"/>
                        <a:t>проверка гипотезы)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rgbClr val="4F5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/>
                        <a:t>Выгрузка артефактов </a:t>
                      </a:r>
                      <a:r>
                        <a:rPr lang="ru-RU" sz="1800" kern="1200" dirty="0" err="1"/>
                        <a:t>модерации</a:t>
                      </a:r>
                      <a:r>
                        <a:rPr lang="ru-RU" sz="1800" kern="1200" dirty="0"/>
                        <a:t> (как есть)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Разработчики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Июль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Исследование данных, разработка </a:t>
                      </a:r>
                      <a:r>
                        <a:rPr lang="en-US" sz="1800" kern="1200" dirty="0"/>
                        <a:t>MVP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Science </a:t>
                      </a:r>
                      <a:r>
                        <a:rPr lang="ru-RU" baseline="0" dirty="0"/>
                        <a:t>специалисты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Июль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Тестирование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MVP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Команда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модерации</a:t>
                      </a:r>
                      <a:r>
                        <a:rPr lang="ru-RU" baseline="0" dirty="0"/>
                        <a:t> контента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Июль-</a:t>
                      </a:r>
                      <a:r>
                        <a:rPr lang="ru-RU" dirty="0" err="1"/>
                        <a:t>Авг</a:t>
                      </a:r>
                      <a:r>
                        <a:rPr lang="ru-RU" dirty="0"/>
                        <a:t>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Доработка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MVP</a:t>
                      </a:r>
                      <a:r>
                        <a:rPr lang="en-US" sz="18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результатам тестирования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Science </a:t>
                      </a:r>
                      <a:r>
                        <a:rPr lang="ru-RU" baseline="0" dirty="0"/>
                        <a:t>специалисты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Авг</a:t>
                      </a:r>
                      <a:r>
                        <a:rPr lang="ru-RU" dirty="0"/>
                        <a:t>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продукта</a:t>
                      </a:r>
                    </a:p>
                  </a:txBody>
                  <a:tcPr>
                    <a:lnT w="12700" cap="flat" cmpd="sng" algn="ctr">
                      <a:solidFill>
                        <a:srgbClr val="4F5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Формирование требований к обучающей выборке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Science </a:t>
                      </a:r>
                      <a:r>
                        <a:rPr lang="ru-RU" baseline="0" dirty="0"/>
                        <a:t>специалисты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Авг</a:t>
                      </a:r>
                      <a:r>
                        <a:rPr lang="ru-RU" dirty="0"/>
                        <a:t>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Разметка</a:t>
                      </a:r>
                      <a:r>
                        <a:rPr lang="ru-RU" baseline="0" dirty="0"/>
                        <a:t>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Команда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модерации</a:t>
                      </a:r>
                      <a:r>
                        <a:rPr lang="ru-RU" baseline="0" dirty="0"/>
                        <a:t> контента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Авг</a:t>
                      </a:r>
                      <a:r>
                        <a:rPr lang="ru-RU" dirty="0"/>
                        <a:t>-Дек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Доработка сервиса (включая переобучение модели)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560183" y="5801202"/>
            <a:ext cx="1612972" cy="851964"/>
            <a:chOff x="2017383" y="6046253"/>
            <a:chExt cx="1612972" cy="851964"/>
          </a:xfrm>
        </p:grpSpPr>
        <p:sp>
          <p:nvSpPr>
            <p:cNvPr id="8" name="Стрелка углом вверх 7"/>
            <p:cNvSpPr/>
            <p:nvPr/>
          </p:nvSpPr>
          <p:spPr>
            <a:xfrm rot="16200000" flipV="1">
              <a:off x="2519698" y="5543938"/>
              <a:ext cx="608342" cy="1612972"/>
            </a:xfrm>
            <a:prstGeom prst="bentUpArrow">
              <a:avLst>
                <a:gd name="adj1" fmla="val 12879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9120" y="6251886"/>
              <a:ext cx="1310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Настоящее </a:t>
              </a:r>
            </a:p>
            <a:p>
              <a:r>
                <a:rPr lang="ru-RU" dirty="0"/>
                <a:t>время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36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1460"/>
              </p:ext>
            </p:extLst>
          </p:nvPr>
        </p:nvGraphicFramePr>
        <p:xfrm>
          <a:off x="1224117" y="1260926"/>
          <a:ext cx="10633586" cy="4114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23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Этап</a:t>
                      </a:r>
                    </a:p>
                  </a:txBody>
                  <a:tcPr>
                    <a:solidFill>
                      <a:srgbClr val="4F5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Задача</a:t>
                      </a:r>
                    </a:p>
                  </a:txBody>
                  <a:tcPr>
                    <a:solidFill>
                      <a:srgbClr val="4F5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Необходимые ресурсы</a:t>
                      </a:r>
                    </a:p>
                  </a:txBody>
                  <a:tcPr>
                    <a:solidFill>
                      <a:srgbClr val="4F5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 </a:t>
                      </a:r>
                      <a:r>
                        <a:rPr lang="ru-RU" baseline="0" dirty="0"/>
                        <a:t>на реализацию</a:t>
                      </a:r>
                      <a:endParaRPr lang="ru-RU" dirty="0"/>
                    </a:p>
                  </a:txBody>
                  <a:tcPr>
                    <a:solidFill>
                      <a:srgbClr val="4F5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ru-RU" dirty="0"/>
                        <a:t>Внедрение продуктивного сервиса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Доработка сервиса</a:t>
                      </a:r>
                      <a:r>
                        <a:rPr lang="ru-RU" baseline="0" dirty="0"/>
                        <a:t> и переобучение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Проектный офис</a:t>
                      </a:r>
                    </a:p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Science </a:t>
                      </a:r>
                      <a:r>
                        <a:rPr lang="ru-RU" baseline="0" dirty="0"/>
                        <a:t>специалисты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Янв-Апр</a:t>
                      </a:r>
                      <a:r>
                        <a:rPr lang="ru-RU" dirty="0"/>
                        <a:t>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Интеграция сервиса в продукт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Команда разработки ИТ-продукта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Апр</a:t>
                      </a:r>
                      <a:r>
                        <a:rPr lang="ru-RU" dirty="0"/>
                        <a:t>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Опытная эксплуатация сервиса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Команда модерации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Май-Июнь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Доработка сервиса</a:t>
                      </a:r>
                      <a:r>
                        <a:rPr lang="ru-RU" baseline="0" dirty="0"/>
                        <a:t> по итогам опытной эксплуатации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Science </a:t>
                      </a:r>
                      <a:r>
                        <a:rPr lang="ru-RU" baseline="0" dirty="0"/>
                        <a:t>специалисты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Июль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Запуск</a:t>
                      </a:r>
                      <a:r>
                        <a:rPr lang="ru-RU" baseline="0" dirty="0"/>
                        <a:t> промышленной эксплуатации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Авг</a:t>
                      </a:r>
                      <a:r>
                        <a:rPr lang="ru-RU" dirty="0"/>
                        <a:t>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92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163070"/>
            <a:ext cx="992992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КПЭ: 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Доля анонсов учреждений культуры, модерируемая в автоматическом режиме, результаты которой не были опротестованы пользователями системы в течении 3 дней с момента оповещения о результатах модерации.</a:t>
            </a:r>
          </a:p>
          <a:p>
            <a:endParaRPr lang="ru-RU" sz="2200" b="1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Влияние на цели Национального проекта: 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проект «Культура»</a:t>
            </a:r>
          </a:p>
          <a:p>
            <a:r>
              <a:rPr lang="ru-RU" sz="2200" u="sng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Цели: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Увеличение на 15 % числа посещений организаций культуры.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Увеличение числа обращений к цифровым ресурсам в сфере культуры в 5 раз.</a:t>
            </a:r>
          </a:p>
          <a:p>
            <a:r>
              <a:rPr lang="ru-RU" sz="2200" u="sng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Метод достижения: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Увеличение посещаемости цифрового ресурса «Культурный регион. Белгородская область» (цель 2), обеспечивающего выбор мероприятий культурной жизни для посещения (цель 1).</a:t>
            </a:r>
          </a:p>
          <a:p>
            <a:r>
              <a:rPr lang="ru-RU" sz="2200" u="sng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Пояснение: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Автоматизация публикации событийного контента онлайн ускоряет доступ граждан к информации до 30 %, более развернутый выбор в афише культурных мероприятий повышает вероятность посещения на 10–15 %.</a:t>
            </a:r>
          </a:p>
          <a:p>
            <a:endParaRPr lang="ru-RU" sz="2200" u="sng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988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DATAMASTER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881</Words>
  <Application>Microsoft Office PowerPoint</Application>
  <PresentationFormat>Широкоэкранный</PresentationFormat>
  <Paragraphs>144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Trebuchet MS</vt:lpstr>
      <vt:lpstr>DATAMASTERS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Юлия Кулакова</cp:lastModifiedBy>
  <cp:revision>108</cp:revision>
  <dcterms:created xsi:type="dcterms:W3CDTF">2019-05-13T16:08:50Z</dcterms:created>
  <dcterms:modified xsi:type="dcterms:W3CDTF">2019-12-17T13:22:47Z</dcterms:modified>
</cp:coreProperties>
</file>