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</p:sldMasterIdLst>
  <p:notesMasterIdLst>
    <p:notesMasterId r:id="rId24"/>
  </p:notesMasterIdLst>
  <p:sldIdLst>
    <p:sldId id="258" r:id="rId2"/>
    <p:sldId id="261" r:id="rId3"/>
    <p:sldId id="282" r:id="rId4"/>
    <p:sldId id="279" r:id="rId5"/>
    <p:sldId id="277" r:id="rId6"/>
    <p:sldId id="293" r:id="rId7"/>
    <p:sldId id="278" r:id="rId8"/>
    <p:sldId id="284" r:id="rId9"/>
    <p:sldId id="286" r:id="rId10"/>
    <p:sldId id="288" r:id="rId11"/>
    <p:sldId id="289" r:id="rId12"/>
    <p:sldId id="287" r:id="rId13"/>
    <p:sldId id="290" r:id="rId14"/>
    <p:sldId id="291" r:id="rId15"/>
    <p:sldId id="292" r:id="rId16"/>
    <p:sldId id="272" r:id="rId17"/>
    <p:sldId id="281" r:id="rId18"/>
    <p:sldId id="275" r:id="rId19"/>
    <p:sldId id="294" r:id="rId20"/>
    <p:sldId id="285" r:id="rId21"/>
    <p:sldId id="283" r:id="rId22"/>
    <p:sldId id="269" r:id="rId23"/>
  </p:sldIdLst>
  <p:sldSz cx="12192000" cy="6858000"/>
  <p:notesSz cx="6858000" cy="9144000"/>
  <p:embeddedFontLst>
    <p:embeddedFont>
      <p:font typeface="Trebuchet MS" panose="020B0603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1141" userDrawn="1">
          <p15:clr>
            <a:srgbClr val="A4A3A4"/>
          </p15:clr>
        </p15:guide>
        <p15:guide id="2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EA"/>
    <a:srgbClr val="3399FF"/>
    <a:srgbClr val="34E7B5"/>
    <a:srgbClr val="24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-384" y="-108"/>
      </p:cViewPr>
      <p:guideLst>
        <p:guide orient="horz" pos="482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8E6A3-EF07-4DB4-BE7E-AD5F2C000F0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6F657C8-82CB-4FFC-B147-9223C64EE709}">
      <dgm:prSet phldrT="[Текст]" custT="1"/>
      <dgm:spPr/>
      <dgm:t>
        <a:bodyPr/>
        <a:lstStyle/>
        <a:p>
          <a:r>
            <a:rPr lang="ru-RU" sz="2000" dirty="0" smtClean="0"/>
            <a:t>Применение «коэффициента безводности» при оказании государственной поддержки</a:t>
          </a:r>
          <a:br>
            <a:rPr lang="ru-RU" sz="2000" dirty="0" smtClean="0"/>
          </a:br>
          <a:r>
            <a:rPr lang="ru-RU" sz="2000" dirty="0" smtClean="0"/>
            <a:t>(действующая в </a:t>
          </a:r>
          <a:r>
            <a:rPr lang="ru-RU" sz="2000" dirty="0" err="1" smtClean="0"/>
            <a:t>н.в</a:t>
          </a:r>
          <a:r>
            <a:rPr lang="ru-RU" sz="2000" dirty="0" smtClean="0"/>
            <a:t>. мера)</a:t>
          </a:r>
          <a:endParaRPr lang="ru-RU" sz="2000" dirty="0"/>
        </a:p>
      </dgm:t>
    </dgm:pt>
    <dgm:pt modelId="{7D3AE469-67CD-4BA2-8260-D53EB798D8F0}" type="parTrans" cxnId="{31387880-45AB-4560-B535-3F886D39EA24}">
      <dgm:prSet/>
      <dgm:spPr/>
      <dgm:t>
        <a:bodyPr/>
        <a:lstStyle/>
        <a:p>
          <a:endParaRPr lang="ru-RU" sz="2000"/>
        </a:p>
      </dgm:t>
    </dgm:pt>
    <dgm:pt modelId="{745CAF4B-2B8E-4709-8A24-6A9C5505AD85}" type="sibTrans" cxnId="{31387880-45AB-4560-B535-3F886D39EA24}">
      <dgm:prSet/>
      <dgm:spPr/>
      <dgm:t>
        <a:bodyPr/>
        <a:lstStyle/>
        <a:p>
          <a:endParaRPr lang="ru-RU" sz="2000"/>
        </a:p>
      </dgm:t>
    </dgm:pt>
    <dgm:pt modelId="{339E503A-1657-4D6C-BEF8-4AF5FED54E13}">
      <dgm:prSet phldrT="[Текст]" custT="1"/>
      <dgm:spPr/>
      <dgm:t>
        <a:bodyPr/>
        <a:lstStyle/>
        <a:p>
          <a:r>
            <a:rPr lang="ru-RU" sz="2000" dirty="0" smtClean="0"/>
            <a:t>Переобучение граждан с учётом специальностей, актуальных в климатических условия территории</a:t>
          </a:r>
          <a:endParaRPr lang="ru-RU" sz="2000" dirty="0"/>
        </a:p>
      </dgm:t>
    </dgm:pt>
    <dgm:pt modelId="{2098ACD1-9605-401C-B6E6-371F0647E9DB}" type="parTrans" cxnId="{75FD946D-6147-40EC-962F-FBA3E1B6E2B8}">
      <dgm:prSet/>
      <dgm:spPr/>
      <dgm:t>
        <a:bodyPr/>
        <a:lstStyle/>
        <a:p>
          <a:endParaRPr lang="ru-RU" sz="2000"/>
        </a:p>
      </dgm:t>
    </dgm:pt>
    <dgm:pt modelId="{FE43CB90-A6EC-422D-8D44-CD023F0DD400}" type="sibTrans" cxnId="{75FD946D-6147-40EC-962F-FBA3E1B6E2B8}">
      <dgm:prSet/>
      <dgm:spPr/>
      <dgm:t>
        <a:bodyPr/>
        <a:lstStyle/>
        <a:p>
          <a:endParaRPr lang="ru-RU" sz="2000"/>
        </a:p>
      </dgm:t>
    </dgm:pt>
    <dgm:pt modelId="{0CDF25BD-7CC5-4B3A-94B1-B169018F5EAA}">
      <dgm:prSet phldrT="[Текст]" custT="1"/>
      <dgm:spPr/>
      <dgm:t>
        <a:bodyPr/>
        <a:lstStyle/>
        <a:p>
          <a:r>
            <a:rPr lang="ru-RU" sz="2000" dirty="0" smtClean="0"/>
            <a:t>Расширение направлений социального контракта с учётом географической специфики региона (климата, с/х производства, </a:t>
          </a:r>
          <a:r>
            <a:rPr lang="ru-RU" sz="2000" dirty="0" err="1" smtClean="0"/>
            <a:t>самозанятости</a:t>
          </a:r>
          <a:r>
            <a:rPr lang="ru-RU" sz="2000" dirty="0" smtClean="0"/>
            <a:t> населения)</a:t>
          </a:r>
          <a:endParaRPr lang="ru-RU" sz="2000" dirty="0"/>
        </a:p>
      </dgm:t>
    </dgm:pt>
    <dgm:pt modelId="{B4EA7CAA-3C0F-4BC4-BF9D-C3670EEA19AD}" type="parTrans" cxnId="{3E2DB154-5E8D-43A0-8680-89C779B51DCF}">
      <dgm:prSet/>
      <dgm:spPr/>
      <dgm:t>
        <a:bodyPr/>
        <a:lstStyle/>
        <a:p>
          <a:endParaRPr lang="ru-RU" sz="2000"/>
        </a:p>
      </dgm:t>
    </dgm:pt>
    <dgm:pt modelId="{F900BE47-098C-4044-B475-1D197ED1E7E7}" type="sibTrans" cxnId="{3E2DB154-5E8D-43A0-8680-89C779B51DCF}">
      <dgm:prSet/>
      <dgm:spPr/>
      <dgm:t>
        <a:bodyPr/>
        <a:lstStyle/>
        <a:p>
          <a:endParaRPr lang="ru-RU" sz="2000"/>
        </a:p>
      </dgm:t>
    </dgm:pt>
    <dgm:pt modelId="{9FB0EC51-4C37-4A8A-BD12-EDB8FCDC05B5}" type="pres">
      <dgm:prSet presAssocID="{7878E6A3-EF07-4DB4-BE7E-AD5F2C000F07}" presName="Name0" presStyleCnt="0">
        <dgm:presLayoutVars>
          <dgm:dir/>
          <dgm:animLvl val="lvl"/>
          <dgm:resizeHandles/>
        </dgm:presLayoutVars>
      </dgm:prSet>
      <dgm:spPr/>
    </dgm:pt>
    <dgm:pt modelId="{A94E1B6E-69C0-4A6C-8873-F4355C99DAD9}" type="pres">
      <dgm:prSet presAssocID="{66F657C8-82CB-4FFC-B147-9223C64EE709}" presName="linNode" presStyleCnt="0"/>
      <dgm:spPr/>
    </dgm:pt>
    <dgm:pt modelId="{7B24133A-D233-4EE5-AC0A-F53A92C2E34B}" type="pres">
      <dgm:prSet presAssocID="{66F657C8-82CB-4FFC-B147-9223C64EE709}" presName="parentShp" presStyleLbl="node1" presStyleIdx="0" presStyleCnt="3" custScaleX="21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1FD59-7FB4-4F98-98CD-AD802FBF7834}" type="pres">
      <dgm:prSet presAssocID="{66F657C8-82CB-4FFC-B147-9223C64EE70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9D868-81F4-45DD-821B-765116B5640F}" type="pres">
      <dgm:prSet presAssocID="{745CAF4B-2B8E-4709-8A24-6A9C5505AD85}" presName="spacing" presStyleCnt="0"/>
      <dgm:spPr/>
    </dgm:pt>
    <dgm:pt modelId="{307569A3-A138-4085-9505-421FD4EADEF7}" type="pres">
      <dgm:prSet presAssocID="{339E503A-1657-4D6C-BEF8-4AF5FED54E13}" presName="linNode" presStyleCnt="0"/>
      <dgm:spPr/>
    </dgm:pt>
    <dgm:pt modelId="{6E69067D-AF72-4C76-8591-C457B6DA61B3}" type="pres">
      <dgm:prSet presAssocID="{339E503A-1657-4D6C-BEF8-4AF5FED54E13}" presName="parentShp" presStyleLbl="node1" presStyleIdx="1" presStyleCnt="3" custScaleX="21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C5D22-3D9B-4C43-9DAD-8B447AB76A6A}" type="pres">
      <dgm:prSet presAssocID="{339E503A-1657-4D6C-BEF8-4AF5FED54E1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97514-6998-4AC4-8F76-D0FC8C07E773}" type="pres">
      <dgm:prSet presAssocID="{FE43CB90-A6EC-422D-8D44-CD023F0DD400}" presName="spacing" presStyleCnt="0"/>
      <dgm:spPr/>
    </dgm:pt>
    <dgm:pt modelId="{56DAACB0-38A8-439D-9A7C-DA7987DBB96D}" type="pres">
      <dgm:prSet presAssocID="{0CDF25BD-7CC5-4B3A-94B1-B169018F5EAA}" presName="linNode" presStyleCnt="0"/>
      <dgm:spPr/>
    </dgm:pt>
    <dgm:pt modelId="{259C4CAA-CD71-4F92-897C-3336E2410662}" type="pres">
      <dgm:prSet presAssocID="{0CDF25BD-7CC5-4B3A-94B1-B169018F5EAA}" presName="parentShp" presStyleLbl="node1" presStyleIdx="2" presStyleCnt="3" custScaleX="218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D51B5-22EA-4B3C-A72E-0763539C95EA}" type="pres">
      <dgm:prSet presAssocID="{0CDF25BD-7CC5-4B3A-94B1-B169018F5EAA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94641B2-C6D0-4CAD-B31B-E979B87B2661}" type="presOf" srcId="{7878E6A3-EF07-4DB4-BE7E-AD5F2C000F07}" destId="{9FB0EC51-4C37-4A8A-BD12-EDB8FCDC05B5}" srcOrd="0" destOrd="0" presId="urn:microsoft.com/office/officeart/2005/8/layout/vList6"/>
    <dgm:cxn modelId="{31387880-45AB-4560-B535-3F886D39EA24}" srcId="{7878E6A3-EF07-4DB4-BE7E-AD5F2C000F07}" destId="{66F657C8-82CB-4FFC-B147-9223C64EE709}" srcOrd="0" destOrd="0" parTransId="{7D3AE469-67CD-4BA2-8260-D53EB798D8F0}" sibTransId="{745CAF4B-2B8E-4709-8A24-6A9C5505AD85}"/>
    <dgm:cxn modelId="{7629DBC5-4AB7-4BB1-A97C-CB5E4BFCD410}" type="presOf" srcId="{66F657C8-82CB-4FFC-B147-9223C64EE709}" destId="{7B24133A-D233-4EE5-AC0A-F53A92C2E34B}" srcOrd="0" destOrd="0" presId="urn:microsoft.com/office/officeart/2005/8/layout/vList6"/>
    <dgm:cxn modelId="{75FD946D-6147-40EC-962F-FBA3E1B6E2B8}" srcId="{7878E6A3-EF07-4DB4-BE7E-AD5F2C000F07}" destId="{339E503A-1657-4D6C-BEF8-4AF5FED54E13}" srcOrd="1" destOrd="0" parTransId="{2098ACD1-9605-401C-B6E6-371F0647E9DB}" sibTransId="{FE43CB90-A6EC-422D-8D44-CD023F0DD400}"/>
    <dgm:cxn modelId="{6237C62C-E3F0-483A-A8C2-0A1F683456B5}" type="presOf" srcId="{0CDF25BD-7CC5-4B3A-94B1-B169018F5EAA}" destId="{259C4CAA-CD71-4F92-897C-3336E2410662}" srcOrd="0" destOrd="0" presId="urn:microsoft.com/office/officeart/2005/8/layout/vList6"/>
    <dgm:cxn modelId="{5A32ADB6-22CF-4801-BE07-D2904B18DD11}" type="presOf" srcId="{339E503A-1657-4D6C-BEF8-4AF5FED54E13}" destId="{6E69067D-AF72-4C76-8591-C457B6DA61B3}" srcOrd="0" destOrd="0" presId="urn:microsoft.com/office/officeart/2005/8/layout/vList6"/>
    <dgm:cxn modelId="{3E2DB154-5E8D-43A0-8680-89C779B51DCF}" srcId="{7878E6A3-EF07-4DB4-BE7E-AD5F2C000F07}" destId="{0CDF25BD-7CC5-4B3A-94B1-B169018F5EAA}" srcOrd="2" destOrd="0" parTransId="{B4EA7CAA-3C0F-4BC4-BF9D-C3670EEA19AD}" sibTransId="{F900BE47-098C-4044-B475-1D197ED1E7E7}"/>
    <dgm:cxn modelId="{ABF96D65-4CCD-4156-AA50-205DE021CE97}" type="presParOf" srcId="{9FB0EC51-4C37-4A8A-BD12-EDB8FCDC05B5}" destId="{A94E1B6E-69C0-4A6C-8873-F4355C99DAD9}" srcOrd="0" destOrd="0" presId="urn:microsoft.com/office/officeart/2005/8/layout/vList6"/>
    <dgm:cxn modelId="{76D7F344-F0A0-4A07-8B74-8398A6E32BA1}" type="presParOf" srcId="{A94E1B6E-69C0-4A6C-8873-F4355C99DAD9}" destId="{7B24133A-D233-4EE5-AC0A-F53A92C2E34B}" srcOrd="0" destOrd="0" presId="urn:microsoft.com/office/officeart/2005/8/layout/vList6"/>
    <dgm:cxn modelId="{62AE8CFF-3DA9-4094-818D-26FCAD51CAB6}" type="presParOf" srcId="{A94E1B6E-69C0-4A6C-8873-F4355C99DAD9}" destId="{D361FD59-7FB4-4F98-98CD-AD802FBF7834}" srcOrd="1" destOrd="0" presId="urn:microsoft.com/office/officeart/2005/8/layout/vList6"/>
    <dgm:cxn modelId="{40DD18DB-0817-4F62-B3EB-1502A3AD6002}" type="presParOf" srcId="{9FB0EC51-4C37-4A8A-BD12-EDB8FCDC05B5}" destId="{3829D868-81F4-45DD-821B-765116B5640F}" srcOrd="1" destOrd="0" presId="urn:microsoft.com/office/officeart/2005/8/layout/vList6"/>
    <dgm:cxn modelId="{64C9CE48-511B-45B9-B012-3302B8979F28}" type="presParOf" srcId="{9FB0EC51-4C37-4A8A-BD12-EDB8FCDC05B5}" destId="{307569A3-A138-4085-9505-421FD4EADEF7}" srcOrd="2" destOrd="0" presId="urn:microsoft.com/office/officeart/2005/8/layout/vList6"/>
    <dgm:cxn modelId="{E0BB2136-2256-41B5-9739-DE3ADCD8955E}" type="presParOf" srcId="{307569A3-A138-4085-9505-421FD4EADEF7}" destId="{6E69067D-AF72-4C76-8591-C457B6DA61B3}" srcOrd="0" destOrd="0" presId="urn:microsoft.com/office/officeart/2005/8/layout/vList6"/>
    <dgm:cxn modelId="{9EAB0568-5342-4D98-8FBE-8B881596CEC3}" type="presParOf" srcId="{307569A3-A138-4085-9505-421FD4EADEF7}" destId="{42EC5D22-3D9B-4C43-9DAD-8B447AB76A6A}" srcOrd="1" destOrd="0" presId="urn:microsoft.com/office/officeart/2005/8/layout/vList6"/>
    <dgm:cxn modelId="{437F01FF-A0A6-4337-A561-1069149D90D1}" type="presParOf" srcId="{9FB0EC51-4C37-4A8A-BD12-EDB8FCDC05B5}" destId="{80297514-6998-4AC4-8F76-D0FC8C07E773}" srcOrd="3" destOrd="0" presId="urn:microsoft.com/office/officeart/2005/8/layout/vList6"/>
    <dgm:cxn modelId="{EBFD5C1E-FE11-4ABE-9913-6785DF115BCF}" type="presParOf" srcId="{9FB0EC51-4C37-4A8A-BD12-EDB8FCDC05B5}" destId="{56DAACB0-38A8-439D-9A7C-DA7987DBB96D}" srcOrd="4" destOrd="0" presId="urn:microsoft.com/office/officeart/2005/8/layout/vList6"/>
    <dgm:cxn modelId="{6FB48C06-FB69-480E-AF97-8FB8F0B9E030}" type="presParOf" srcId="{56DAACB0-38A8-439D-9A7C-DA7987DBB96D}" destId="{259C4CAA-CD71-4F92-897C-3336E2410662}" srcOrd="0" destOrd="0" presId="urn:microsoft.com/office/officeart/2005/8/layout/vList6"/>
    <dgm:cxn modelId="{019A3CFC-24F4-4FF1-89EF-7387BBC573C7}" type="presParOf" srcId="{56DAACB0-38A8-439D-9A7C-DA7987DBB96D}" destId="{1C9D51B5-22EA-4B3C-A72E-0763539C95E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B9728A-3981-4213-896D-DA9548F1B7CA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4BD4C4AF-81CD-437F-8FA8-2B898EC3505F}">
      <dgm:prSet phldrT="[Текст]"/>
      <dgm:spPr/>
      <dgm:t>
        <a:bodyPr/>
        <a:lstStyle/>
        <a:p>
          <a:r>
            <a:rPr lang="ru-RU" b="1" dirty="0" smtClean="0"/>
            <a:t>Сформировали</a:t>
          </a:r>
          <a:br>
            <a:rPr lang="ru-RU" b="1" dirty="0" smtClean="0"/>
          </a:br>
          <a:r>
            <a:rPr lang="en-US" b="1" dirty="0" smtClean="0"/>
            <a:t>DATASET</a:t>
          </a:r>
          <a:r>
            <a:rPr lang="ru-RU" b="1" dirty="0" smtClean="0"/>
            <a:t> и развернули его на сервере баз данных </a:t>
          </a:r>
          <a:endParaRPr lang="ru-RU" b="1" dirty="0"/>
        </a:p>
      </dgm:t>
    </dgm:pt>
    <dgm:pt modelId="{BF143521-C963-44C5-957C-6C0E0FE1FC27}" type="parTrans" cxnId="{F74E6076-E94C-48B4-A409-A4A749ED4793}">
      <dgm:prSet/>
      <dgm:spPr/>
      <dgm:t>
        <a:bodyPr/>
        <a:lstStyle/>
        <a:p>
          <a:endParaRPr lang="ru-RU"/>
        </a:p>
      </dgm:t>
    </dgm:pt>
    <dgm:pt modelId="{AB67E000-1B96-4D0C-B90C-528395CA2423}" type="sibTrans" cxnId="{F74E6076-E94C-48B4-A409-A4A749ED4793}">
      <dgm:prSet/>
      <dgm:spPr/>
      <dgm:t>
        <a:bodyPr/>
        <a:lstStyle/>
        <a:p>
          <a:endParaRPr lang="ru-RU"/>
        </a:p>
      </dgm:t>
    </dgm:pt>
    <dgm:pt modelId="{2652F022-1D34-4796-A0F3-D4E054755DB6}">
      <dgm:prSet phldrT="[Текст]" custT="1"/>
      <dgm:spPr/>
      <dgm:t>
        <a:bodyPr/>
        <a:lstStyle/>
        <a:p>
          <a:r>
            <a:rPr lang="ru-RU" sz="2800" b="1" dirty="0" smtClean="0"/>
            <a:t>Установили</a:t>
          </a:r>
          <a:br>
            <a:rPr lang="ru-RU" sz="2800" b="1" dirty="0" smtClean="0"/>
          </a:br>
          <a:r>
            <a:rPr lang="ru-RU" sz="2800" b="1" dirty="0" smtClean="0"/>
            <a:t>и настроили </a:t>
          </a:r>
          <a:r>
            <a:rPr lang="en-US" sz="2800" b="1" u="none" dirty="0" err="1" smtClean="0"/>
            <a:t>Metabase</a:t>
          </a:r>
          <a:endParaRPr lang="ru-RU" sz="2800" b="1" u="none" dirty="0"/>
        </a:p>
      </dgm:t>
    </dgm:pt>
    <dgm:pt modelId="{E243EC88-37E6-436C-8B43-4A3792F015E5}" type="parTrans" cxnId="{D7FBB750-057C-48AC-9FDD-E3DBCE5DA40B}">
      <dgm:prSet/>
      <dgm:spPr/>
      <dgm:t>
        <a:bodyPr/>
        <a:lstStyle/>
        <a:p>
          <a:endParaRPr lang="ru-RU"/>
        </a:p>
      </dgm:t>
    </dgm:pt>
    <dgm:pt modelId="{12DEB33D-C494-4F5C-B148-968998555D57}" type="sibTrans" cxnId="{D7FBB750-057C-48AC-9FDD-E3DBCE5DA40B}">
      <dgm:prSet/>
      <dgm:spPr/>
      <dgm:t>
        <a:bodyPr/>
        <a:lstStyle/>
        <a:p>
          <a:endParaRPr lang="ru-RU"/>
        </a:p>
      </dgm:t>
    </dgm:pt>
    <dgm:pt modelId="{DDB98210-088D-4DFB-A3B0-F407FD49A000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/>
            </a:rPr>
            <a:t>Сделали «</a:t>
          </a:r>
          <a:r>
            <a:rPr lang="ru-RU" sz="3200" b="1" dirty="0" err="1" smtClean="0">
              <a:solidFill>
                <a:schemeClr val="bg1"/>
              </a:solidFill>
              <a:effectLst/>
            </a:rPr>
            <a:t>дашборд</a:t>
          </a:r>
          <a:r>
            <a:rPr lang="ru-RU" sz="3200" b="1" dirty="0" smtClean="0">
              <a:solidFill>
                <a:schemeClr val="bg1"/>
              </a:solidFill>
              <a:effectLst/>
            </a:rPr>
            <a:t>»</a:t>
          </a:r>
          <a:br>
            <a:rPr lang="ru-RU" sz="3200" b="1" dirty="0" smtClean="0">
              <a:solidFill>
                <a:schemeClr val="bg1"/>
              </a:solidFill>
              <a:effectLst/>
            </a:rPr>
          </a:br>
          <a:r>
            <a:rPr lang="ru-RU" sz="3200" b="1" dirty="0" smtClean="0">
              <a:solidFill>
                <a:schemeClr val="bg1"/>
              </a:solidFill>
              <a:effectLst/>
            </a:rPr>
            <a:t>в </a:t>
          </a:r>
          <a:r>
            <a:rPr lang="en-US" sz="3200" b="1" dirty="0" err="1" smtClean="0">
              <a:solidFill>
                <a:schemeClr val="bg1"/>
              </a:solidFill>
              <a:effectLst/>
            </a:rPr>
            <a:t>Metabase</a:t>
          </a:r>
          <a:endParaRPr lang="ru-RU" sz="3200" b="1" dirty="0">
            <a:solidFill>
              <a:schemeClr val="bg1"/>
            </a:solidFill>
            <a:effectLst/>
          </a:endParaRPr>
        </a:p>
      </dgm:t>
    </dgm:pt>
    <dgm:pt modelId="{33C902D5-0674-41C8-9B45-6C1866EA4CF2}" type="parTrans" cxnId="{8377285C-C2F7-4343-8E82-868F1E110BEC}">
      <dgm:prSet/>
      <dgm:spPr/>
      <dgm:t>
        <a:bodyPr/>
        <a:lstStyle/>
        <a:p>
          <a:endParaRPr lang="ru-RU"/>
        </a:p>
      </dgm:t>
    </dgm:pt>
    <dgm:pt modelId="{CBF8D6F6-CA04-4E15-9C54-8EA367B00A11}" type="sibTrans" cxnId="{8377285C-C2F7-4343-8E82-868F1E110BEC}">
      <dgm:prSet/>
      <dgm:spPr/>
      <dgm:t>
        <a:bodyPr/>
        <a:lstStyle/>
        <a:p>
          <a:endParaRPr lang="ru-RU"/>
        </a:p>
      </dgm:t>
    </dgm:pt>
    <dgm:pt modelId="{DFFC894F-DB27-42B1-A281-2FECDB880E0A}" type="pres">
      <dgm:prSet presAssocID="{B1B9728A-3981-4213-896D-DA9548F1B7CA}" presName="Name0" presStyleCnt="0">
        <dgm:presLayoutVars>
          <dgm:dir/>
          <dgm:resizeHandles val="exact"/>
        </dgm:presLayoutVars>
      </dgm:prSet>
      <dgm:spPr/>
    </dgm:pt>
    <dgm:pt modelId="{171C23F5-44BD-43D3-B028-37F27ECA6B7E}" type="pres">
      <dgm:prSet presAssocID="{4BD4C4AF-81CD-437F-8FA8-2B898EC3505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A156-BE3E-4A80-81FE-F0D4761CD699}" type="pres">
      <dgm:prSet presAssocID="{AB67E000-1B96-4D0C-B90C-528395CA2423}" presName="parSpace" presStyleCnt="0"/>
      <dgm:spPr/>
    </dgm:pt>
    <dgm:pt modelId="{2C62267F-E1B5-4F05-9082-2C4017B9B98C}" type="pres">
      <dgm:prSet presAssocID="{2652F022-1D34-4796-A0F3-D4E054755DB6}" presName="parTxOnly" presStyleLbl="node1" presStyleIdx="1" presStyleCnt="3" custLinFactNeighborX="1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F9A5D-D4CA-4DA7-AB74-9450CCC894E8}" type="pres">
      <dgm:prSet presAssocID="{12DEB33D-C494-4F5C-B148-968998555D57}" presName="parSpace" presStyleCnt="0"/>
      <dgm:spPr/>
    </dgm:pt>
    <dgm:pt modelId="{589EE212-0A60-44F7-A1CC-7D3F7CDFCB2E}" type="pres">
      <dgm:prSet presAssocID="{DDB98210-088D-4DFB-A3B0-F407FD49A000}" presName="parTxOnly" presStyleLbl="node1" presStyleIdx="2" presStyleCnt="3" custLinFactNeighborX="1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1AB7D-064D-4557-B7B0-BD8DD56158D5}" type="presOf" srcId="{DDB98210-088D-4DFB-A3B0-F407FD49A000}" destId="{589EE212-0A60-44F7-A1CC-7D3F7CDFCB2E}" srcOrd="0" destOrd="0" presId="urn:microsoft.com/office/officeart/2005/8/layout/hChevron3"/>
    <dgm:cxn modelId="{F74E6076-E94C-48B4-A409-A4A749ED4793}" srcId="{B1B9728A-3981-4213-896D-DA9548F1B7CA}" destId="{4BD4C4AF-81CD-437F-8FA8-2B898EC3505F}" srcOrd="0" destOrd="0" parTransId="{BF143521-C963-44C5-957C-6C0E0FE1FC27}" sibTransId="{AB67E000-1B96-4D0C-B90C-528395CA2423}"/>
    <dgm:cxn modelId="{8377285C-C2F7-4343-8E82-868F1E110BEC}" srcId="{B1B9728A-3981-4213-896D-DA9548F1B7CA}" destId="{DDB98210-088D-4DFB-A3B0-F407FD49A000}" srcOrd="2" destOrd="0" parTransId="{33C902D5-0674-41C8-9B45-6C1866EA4CF2}" sibTransId="{CBF8D6F6-CA04-4E15-9C54-8EA367B00A11}"/>
    <dgm:cxn modelId="{F770084F-E075-4987-BA68-B51C8E24A940}" type="presOf" srcId="{B1B9728A-3981-4213-896D-DA9548F1B7CA}" destId="{DFFC894F-DB27-42B1-A281-2FECDB880E0A}" srcOrd="0" destOrd="0" presId="urn:microsoft.com/office/officeart/2005/8/layout/hChevron3"/>
    <dgm:cxn modelId="{D76AF9DB-522C-47A6-88A4-E376C4C0570E}" type="presOf" srcId="{2652F022-1D34-4796-A0F3-D4E054755DB6}" destId="{2C62267F-E1B5-4F05-9082-2C4017B9B98C}" srcOrd="0" destOrd="0" presId="urn:microsoft.com/office/officeart/2005/8/layout/hChevron3"/>
    <dgm:cxn modelId="{4A4E13DC-7227-40EE-8327-CEEEA3B9927A}" type="presOf" srcId="{4BD4C4AF-81CD-437F-8FA8-2B898EC3505F}" destId="{171C23F5-44BD-43D3-B028-37F27ECA6B7E}" srcOrd="0" destOrd="0" presId="urn:microsoft.com/office/officeart/2005/8/layout/hChevron3"/>
    <dgm:cxn modelId="{D7FBB750-057C-48AC-9FDD-E3DBCE5DA40B}" srcId="{B1B9728A-3981-4213-896D-DA9548F1B7CA}" destId="{2652F022-1D34-4796-A0F3-D4E054755DB6}" srcOrd="1" destOrd="0" parTransId="{E243EC88-37E6-436C-8B43-4A3792F015E5}" sibTransId="{12DEB33D-C494-4F5C-B148-968998555D57}"/>
    <dgm:cxn modelId="{29384CBE-E8E8-4BE1-B02C-B710B15461B4}" type="presParOf" srcId="{DFFC894F-DB27-42B1-A281-2FECDB880E0A}" destId="{171C23F5-44BD-43D3-B028-37F27ECA6B7E}" srcOrd="0" destOrd="0" presId="urn:microsoft.com/office/officeart/2005/8/layout/hChevron3"/>
    <dgm:cxn modelId="{6AB0BB97-2BC4-4AD0-A519-7C3FFDC9006D}" type="presParOf" srcId="{DFFC894F-DB27-42B1-A281-2FECDB880E0A}" destId="{ADDDA156-BE3E-4A80-81FE-F0D4761CD699}" srcOrd="1" destOrd="0" presId="urn:microsoft.com/office/officeart/2005/8/layout/hChevron3"/>
    <dgm:cxn modelId="{B335FA38-DF5F-48EC-9C08-1219C0CB3D84}" type="presParOf" srcId="{DFFC894F-DB27-42B1-A281-2FECDB880E0A}" destId="{2C62267F-E1B5-4F05-9082-2C4017B9B98C}" srcOrd="2" destOrd="0" presId="urn:microsoft.com/office/officeart/2005/8/layout/hChevron3"/>
    <dgm:cxn modelId="{B57EAD6F-8ABD-4FB2-AA27-8DA10D7AF2B0}" type="presParOf" srcId="{DFFC894F-DB27-42B1-A281-2FECDB880E0A}" destId="{A4EF9A5D-D4CA-4DA7-AB74-9450CCC894E8}" srcOrd="3" destOrd="0" presId="urn:microsoft.com/office/officeart/2005/8/layout/hChevron3"/>
    <dgm:cxn modelId="{37D467D4-D6CD-42E0-B6D7-12E97E7CE40A}" type="presParOf" srcId="{DFFC894F-DB27-42B1-A281-2FECDB880E0A}" destId="{589EE212-0A60-44F7-A1CC-7D3F7CDFCB2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B9728A-3981-4213-896D-DA9548F1B7CA}" type="doc">
      <dgm:prSet loTypeId="urn:microsoft.com/office/officeart/2005/8/layout/hChevron3" loCatId="process" qsTypeId="urn:microsoft.com/office/officeart/2005/8/quickstyle/simple1" qsCatId="simple" csTypeId="urn:microsoft.com/office/officeart/2005/8/colors/accent1_3" csCatId="accent1" phldr="1"/>
      <dgm:spPr/>
    </dgm:pt>
    <dgm:pt modelId="{4BD4C4AF-81CD-437F-8FA8-2B898EC3505F}">
      <dgm:prSet phldrT="[Текст]"/>
      <dgm:spPr/>
      <dgm:t>
        <a:bodyPr/>
        <a:lstStyle/>
        <a:p>
          <a:r>
            <a:rPr lang="ru-RU" b="1" dirty="0" smtClean="0"/>
            <a:t>Сформировали</a:t>
          </a:r>
          <a:br>
            <a:rPr lang="ru-RU" b="1" dirty="0" smtClean="0"/>
          </a:br>
          <a:r>
            <a:rPr lang="en-US" b="1" dirty="0" smtClean="0"/>
            <a:t>DATASET</a:t>
          </a:r>
          <a:r>
            <a:rPr lang="ru-RU" b="1" dirty="0" smtClean="0"/>
            <a:t> и развернули его на сервере баз данных </a:t>
          </a:r>
          <a:endParaRPr lang="ru-RU" b="1" dirty="0"/>
        </a:p>
      </dgm:t>
    </dgm:pt>
    <dgm:pt modelId="{BF143521-C963-44C5-957C-6C0E0FE1FC27}" type="parTrans" cxnId="{F74E6076-E94C-48B4-A409-A4A749ED4793}">
      <dgm:prSet/>
      <dgm:spPr/>
      <dgm:t>
        <a:bodyPr/>
        <a:lstStyle/>
        <a:p>
          <a:endParaRPr lang="ru-RU"/>
        </a:p>
      </dgm:t>
    </dgm:pt>
    <dgm:pt modelId="{AB67E000-1B96-4D0C-B90C-528395CA2423}" type="sibTrans" cxnId="{F74E6076-E94C-48B4-A409-A4A749ED4793}">
      <dgm:prSet/>
      <dgm:spPr/>
      <dgm:t>
        <a:bodyPr/>
        <a:lstStyle/>
        <a:p>
          <a:endParaRPr lang="ru-RU"/>
        </a:p>
      </dgm:t>
    </dgm:pt>
    <dgm:pt modelId="{2652F022-1D34-4796-A0F3-D4E054755DB6}">
      <dgm:prSet phldrT="[Текст]" custT="1"/>
      <dgm:spPr/>
      <dgm:t>
        <a:bodyPr/>
        <a:lstStyle/>
        <a:p>
          <a:r>
            <a:rPr lang="ru-RU" sz="2800" b="1" dirty="0" smtClean="0"/>
            <a:t>Установили</a:t>
          </a:r>
          <a:br>
            <a:rPr lang="ru-RU" sz="2800" b="1" dirty="0" smtClean="0"/>
          </a:br>
          <a:r>
            <a:rPr lang="ru-RU" sz="2800" b="1" dirty="0" smtClean="0"/>
            <a:t>и настроили </a:t>
          </a:r>
          <a:r>
            <a:rPr lang="en-US" sz="2800" b="1" u="none" dirty="0" err="1" smtClean="0"/>
            <a:t>Metabase</a:t>
          </a:r>
          <a:endParaRPr lang="ru-RU" sz="2800" b="1" u="none" dirty="0"/>
        </a:p>
      </dgm:t>
    </dgm:pt>
    <dgm:pt modelId="{E243EC88-37E6-436C-8B43-4A3792F015E5}" type="parTrans" cxnId="{D7FBB750-057C-48AC-9FDD-E3DBCE5DA40B}">
      <dgm:prSet/>
      <dgm:spPr/>
      <dgm:t>
        <a:bodyPr/>
        <a:lstStyle/>
        <a:p>
          <a:endParaRPr lang="ru-RU"/>
        </a:p>
      </dgm:t>
    </dgm:pt>
    <dgm:pt modelId="{12DEB33D-C494-4F5C-B148-968998555D57}" type="sibTrans" cxnId="{D7FBB750-057C-48AC-9FDD-E3DBCE5DA40B}">
      <dgm:prSet/>
      <dgm:spPr/>
      <dgm:t>
        <a:bodyPr/>
        <a:lstStyle/>
        <a:p>
          <a:endParaRPr lang="ru-RU"/>
        </a:p>
      </dgm:t>
    </dgm:pt>
    <dgm:pt modelId="{DDB98210-088D-4DFB-A3B0-F407FD49A000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effectLst/>
            </a:rPr>
            <a:t>Сделали «</a:t>
          </a:r>
          <a:r>
            <a:rPr lang="ru-RU" sz="3200" b="1" dirty="0" err="1" smtClean="0">
              <a:solidFill>
                <a:schemeClr val="bg1"/>
              </a:solidFill>
              <a:effectLst/>
            </a:rPr>
            <a:t>дашборд</a:t>
          </a:r>
          <a:r>
            <a:rPr lang="ru-RU" sz="3200" b="1" dirty="0" smtClean="0">
              <a:solidFill>
                <a:schemeClr val="bg1"/>
              </a:solidFill>
              <a:effectLst/>
            </a:rPr>
            <a:t>»</a:t>
          </a:r>
          <a:br>
            <a:rPr lang="ru-RU" sz="3200" b="1" dirty="0" smtClean="0">
              <a:solidFill>
                <a:schemeClr val="bg1"/>
              </a:solidFill>
              <a:effectLst/>
            </a:rPr>
          </a:br>
          <a:r>
            <a:rPr lang="ru-RU" sz="3200" b="1" dirty="0" smtClean="0">
              <a:solidFill>
                <a:schemeClr val="bg1"/>
              </a:solidFill>
              <a:effectLst/>
            </a:rPr>
            <a:t>в </a:t>
          </a:r>
          <a:r>
            <a:rPr lang="en-US" sz="3200" b="1" dirty="0" err="1" smtClean="0">
              <a:solidFill>
                <a:schemeClr val="bg1"/>
              </a:solidFill>
              <a:effectLst/>
            </a:rPr>
            <a:t>Metabase</a:t>
          </a:r>
          <a:endParaRPr lang="ru-RU" sz="3200" b="1" dirty="0">
            <a:solidFill>
              <a:schemeClr val="bg1"/>
            </a:solidFill>
            <a:effectLst/>
          </a:endParaRPr>
        </a:p>
      </dgm:t>
    </dgm:pt>
    <dgm:pt modelId="{33C902D5-0674-41C8-9B45-6C1866EA4CF2}" type="parTrans" cxnId="{8377285C-C2F7-4343-8E82-868F1E110BEC}">
      <dgm:prSet/>
      <dgm:spPr/>
      <dgm:t>
        <a:bodyPr/>
        <a:lstStyle/>
        <a:p>
          <a:endParaRPr lang="ru-RU"/>
        </a:p>
      </dgm:t>
    </dgm:pt>
    <dgm:pt modelId="{CBF8D6F6-CA04-4E15-9C54-8EA367B00A11}" type="sibTrans" cxnId="{8377285C-C2F7-4343-8E82-868F1E110BEC}">
      <dgm:prSet/>
      <dgm:spPr/>
      <dgm:t>
        <a:bodyPr/>
        <a:lstStyle/>
        <a:p>
          <a:endParaRPr lang="ru-RU"/>
        </a:p>
      </dgm:t>
    </dgm:pt>
    <dgm:pt modelId="{DFFC894F-DB27-42B1-A281-2FECDB880E0A}" type="pres">
      <dgm:prSet presAssocID="{B1B9728A-3981-4213-896D-DA9548F1B7CA}" presName="Name0" presStyleCnt="0">
        <dgm:presLayoutVars>
          <dgm:dir/>
          <dgm:resizeHandles val="exact"/>
        </dgm:presLayoutVars>
      </dgm:prSet>
      <dgm:spPr/>
    </dgm:pt>
    <dgm:pt modelId="{171C23F5-44BD-43D3-B028-37F27ECA6B7E}" type="pres">
      <dgm:prSet presAssocID="{4BD4C4AF-81CD-437F-8FA8-2B898EC3505F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DA156-BE3E-4A80-81FE-F0D4761CD699}" type="pres">
      <dgm:prSet presAssocID="{AB67E000-1B96-4D0C-B90C-528395CA2423}" presName="parSpace" presStyleCnt="0"/>
      <dgm:spPr/>
    </dgm:pt>
    <dgm:pt modelId="{2C62267F-E1B5-4F05-9082-2C4017B9B98C}" type="pres">
      <dgm:prSet presAssocID="{2652F022-1D34-4796-A0F3-D4E054755DB6}" presName="parTxOnly" presStyleLbl="node1" presStyleIdx="1" presStyleCnt="3" custLinFactNeighborX="1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F9A5D-D4CA-4DA7-AB74-9450CCC894E8}" type="pres">
      <dgm:prSet presAssocID="{12DEB33D-C494-4F5C-B148-968998555D57}" presName="parSpace" presStyleCnt="0"/>
      <dgm:spPr/>
    </dgm:pt>
    <dgm:pt modelId="{589EE212-0A60-44F7-A1CC-7D3F7CDFCB2E}" type="pres">
      <dgm:prSet presAssocID="{DDB98210-088D-4DFB-A3B0-F407FD49A000}" presName="parTxOnly" presStyleLbl="node1" presStyleIdx="2" presStyleCnt="3" custLinFactNeighborX="-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C67CB1-08C6-413C-B368-5383D5EC38BF}" type="presOf" srcId="{4BD4C4AF-81CD-437F-8FA8-2B898EC3505F}" destId="{171C23F5-44BD-43D3-B028-37F27ECA6B7E}" srcOrd="0" destOrd="0" presId="urn:microsoft.com/office/officeart/2005/8/layout/hChevron3"/>
    <dgm:cxn modelId="{F81B7B91-D223-4340-BC3A-C9EB94D9A64C}" type="presOf" srcId="{DDB98210-088D-4DFB-A3B0-F407FD49A000}" destId="{589EE212-0A60-44F7-A1CC-7D3F7CDFCB2E}" srcOrd="0" destOrd="0" presId="urn:microsoft.com/office/officeart/2005/8/layout/hChevron3"/>
    <dgm:cxn modelId="{F74E6076-E94C-48B4-A409-A4A749ED4793}" srcId="{B1B9728A-3981-4213-896D-DA9548F1B7CA}" destId="{4BD4C4AF-81CD-437F-8FA8-2B898EC3505F}" srcOrd="0" destOrd="0" parTransId="{BF143521-C963-44C5-957C-6C0E0FE1FC27}" sibTransId="{AB67E000-1B96-4D0C-B90C-528395CA2423}"/>
    <dgm:cxn modelId="{8377285C-C2F7-4343-8E82-868F1E110BEC}" srcId="{B1B9728A-3981-4213-896D-DA9548F1B7CA}" destId="{DDB98210-088D-4DFB-A3B0-F407FD49A000}" srcOrd="2" destOrd="0" parTransId="{33C902D5-0674-41C8-9B45-6C1866EA4CF2}" sibTransId="{CBF8D6F6-CA04-4E15-9C54-8EA367B00A11}"/>
    <dgm:cxn modelId="{F6B40CFC-6105-4FB8-A473-3EA7CEC9FD06}" type="presOf" srcId="{2652F022-1D34-4796-A0F3-D4E054755DB6}" destId="{2C62267F-E1B5-4F05-9082-2C4017B9B98C}" srcOrd="0" destOrd="0" presId="urn:microsoft.com/office/officeart/2005/8/layout/hChevron3"/>
    <dgm:cxn modelId="{D4A8572A-26B4-4EE0-8D71-DCDC8389DD46}" type="presOf" srcId="{B1B9728A-3981-4213-896D-DA9548F1B7CA}" destId="{DFFC894F-DB27-42B1-A281-2FECDB880E0A}" srcOrd="0" destOrd="0" presId="urn:microsoft.com/office/officeart/2005/8/layout/hChevron3"/>
    <dgm:cxn modelId="{D7FBB750-057C-48AC-9FDD-E3DBCE5DA40B}" srcId="{B1B9728A-3981-4213-896D-DA9548F1B7CA}" destId="{2652F022-1D34-4796-A0F3-D4E054755DB6}" srcOrd="1" destOrd="0" parTransId="{E243EC88-37E6-436C-8B43-4A3792F015E5}" sibTransId="{12DEB33D-C494-4F5C-B148-968998555D57}"/>
    <dgm:cxn modelId="{457ACB91-12DD-4748-B183-A997E3E9C5F0}" type="presParOf" srcId="{DFFC894F-DB27-42B1-A281-2FECDB880E0A}" destId="{171C23F5-44BD-43D3-B028-37F27ECA6B7E}" srcOrd="0" destOrd="0" presId="urn:microsoft.com/office/officeart/2005/8/layout/hChevron3"/>
    <dgm:cxn modelId="{F7A321EE-6AA1-4D99-8CC1-C066F3117249}" type="presParOf" srcId="{DFFC894F-DB27-42B1-A281-2FECDB880E0A}" destId="{ADDDA156-BE3E-4A80-81FE-F0D4761CD699}" srcOrd="1" destOrd="0" presId="urn:microsoft.com/office/officeart/2005/8/layout/hChevron3"/>
    <dgm:cxn modelId="{9B742777-EABD-4CCF-88DA-01803BBCB9E5}" type="presParOf" srcId="{DFFC894F-DB27-42B1-A281-2FECDB880E0A}" destId="{2C62267F-E1B5-4F05-9082-2C4017B9B98C}" srcOrd="2" destOrd="0" presId="urn:microsoft.com/office/officeart/2005/8/layout/hChevron3"/>
    <dgm:cxn modelId="{91DB8842-5860-4BC5-ACE8-0FCB64D8ED97}" type="presParOf" srcId="{DFFC894F-DB27-42B1-A281-2FECDB880E0A}" destId="{A4EF9A5D-D4CA-4DA7-AB74-9450CCC894E8}" srcOrd="3" destOrd="0" presId="urn:microsoft.com/office/officeart/2005/8/layout/hChevron3"/>
    <dgm:cxn modelId="{6B7DEBB2-2D37-4613-818B-374470831E1F}" type="presParOf" srcId="{DFFC894F-DB27-42B1-A281-2FECDB880E0A}" destId="{589EE212-0A60-44F7-A1CC-7D3F7CDFCB2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6A79F9-972D-43B6-93B6-6CB9180EDA8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98F5C66-E57A-4A51-8EF7-A2770770807B}">
      <dgm:prSet phldrT="[Текст]"/>
      <dgm:spPr/>
      <dgm:t>
        <a:bodyPr/>
        <a:lstStyle/>
        <a:p>
          <a:r>
            <a:rPr lang="ru-RU" b="1" dirty="0" smtClean="0"/>
            <a:t>Увеличение доходов более чем в 1,5 раза</a:t>
          </a:r>
          <a:endParaRPr lang="ru-RU" b="1" dirty="0"/>
        </a:p>
      </dgm:t>
    </dgm:pt>
    <dgm:pt modelId="{288BB91A-1AB6-4D80-839E-AD879D4EC3F9}" type="parTrans" cxnId="{FD074F53-6280-4DEA-B449-CE1D30ABFE1B}">
      <dgm:prSet/>
      <dgm:spPr/>
      <dgm:t>
        <a:bodyPr/>
        <a:lstStyle/>
        <a:p>
          <a:endParaRPr lang="ru-RU" b="1"/>
        </a:p>
      </dgm:t>
    </dgm:pt>
    <dgm:pt modelId="{A9C4F95B-2D5E-4DA3-B719-EA7CEBAAE535}" type="sibTrans" cxnId="{FD074F53-6280-4DEA-B449-CE1D30ABFE1B}">
      <dgm:prSet/>
      <dgm:spPr/>
      <dgm:t>
        <a:bodyPr/>
        <a:lstStyle/>
        <a:p>
          <a:endParaRPr lang="ru-RU" b="1"/>
        </a:p>
      </dgm:t>
    </dgm:pt>
    <dgm:pt modelId="{3227CF76-88E7-49F6-8BEF-032969DB8D30}">
      <dgm:prSet phldrT="[Текст]"/>
      <dgm:spPr/>
      <dgm:t>
        <a:bodyPr/>
        <a:lstStyle/>
        <a:p>
          <a:r>
            <a:rPr lang="ru-RU" b="1" dirty="0" smtClean="0"/>
            <a:t>Повышение социальной ответственности</a:t>
          </a:r>
          <a:endParaRPr lang="ru-RU" b="1" dirty="0"/>
        </a:p>
      </dgm:t>
    </dgm:pt>
    <dgm:pt modelId="{35C18D77-384D-453A-9FA2-08B12DC73FDC}" type="parTrans" cxnId="{19C89FA9-F1EC-4B7F-8559-4CF12BF415DF}">
      <dgm:prSet/>
      <dgm:spPr/>
      <dgm:t>
        <a:bodyPr/>
        <a:lstStyle/>
        <a:p>
          <a:endParaRPr lang="ru-RU" b="1"/>
        </a:p>
      </dgm:t>
    </dgm:pt>
    <dgm:pt modelId="{80CE195A-3611-47F4-AF40-A5F86E9F85D0}" type="sibTrans" cxnId="{19C89FA9-F1EC-4B7F-8559-4CF12BF415DF}">
      <dgm:prSet/>
      <dgm:spPr/>
      <dgm:t>
        <a:bodyPr/>
        <a:lstStyle/>
        <a:p>
          <a:endParaRPr lang="ru-RU" b="1"/>
        </a:p>
      </dgm:t>
    </dgm:pt>
    <dgm:pt modelId="{64D0CED3-6805-41D2-9BD8-55ED2105F43E}">
      <dgm:prSet phldrT="[Текст]"/>
      <dgm:spPr/>
      <dgm:t>
        <a:bodyPr/>
        <a:lstStyle/>
        <a:p>
          <a:r>
            <a:rPr lang="ru-RU" b="1" dirty="0" smtClean="0"/>
            <a:t>Реализация трудового потенциала</a:t>
          </a:r>
          <a:endParaRPr lang="ru-RU" b="1" dirty="0"/>
        </a:p>
      </dgm:t>
    </dgm:pt>
    <dgm:pt modelId="{D8448BF6-9CAD-4027-BC51-E5F50ED5B9E3}" type="parTrans" cxnId="{CCA13F19-AD23-4C8B-89F0-16BB6A161DC4}">
      <dgm:prSet/>
      <dgm:spPr/>
      <dgm:t>
        <a:bodyPr/>
        <a:lstStyle/>
        <a:p>
          <a:endParaRPr lang="ru-RU" b="1"/>
        </a:p>
      </dgm:t>
    </dgm:pt>
    <dgm:pt modelId="{BCD0587B-91F1-4CA1-99D7-1D387CA1C113}" type="sibTrans" cxnId="{CCA13F19-AD23-4C8B-89F0-16BB6A161DC4}">
      <dgm:prSet/>
      <dgm:spPr/>
      <dgm:t>
        <a:bodyPr/>
        <a:lstStyle/>
        <a:p>
          <a:endParaRPr lang="ru-RU" b="1"/>
        </a:p>
      </dgm:t>
    </dgm:pt>
    <dgm:pt modelId="{90605CD2-EEBF-4CDB-93F0-18AE7117E43C}" type="pres">
      <dgm:prSet presAssocID="{976A79F9-972D-43B6-93B6-6CB9180EDA89}" presName="CompostProcess" presStyleCnt="0">
        <dgm:presLayoutVars>
          <dgm:dir/>
          <dgm:resizeHandles val="exact"/>
        </dgm:presLayoutVars>
      </dgm:prSet>
      <dgm:spPr/>
    </dgm:pt>
    <dgm:pt modelId="{52960FCA-344F-4B06-961F-234BA8AFC6AD}" type="pres">
      <dgm:prSet presAssocID="{976A79F9-972D-43B6-93B6-6CB9180EDA89}" presName="arrow" presStyleLbl="bgShp" presStyleIdx="0" presStyleCnt="1"/>
      <dgm:spPr>
        <a:solidFill>
          <a:schemeClr val="accent2">
            <a:lumMod val="75000"/>
          </a:schemeClr>
        </a:solidFill>
      </dgm:spPr>
    </dgm:pt>
    <dgm:pt modelId="{4DCC9F84-1B11-4605-A934-D043574B691C}" type="pres">
      <dgm:prSet presAssocID="{976A79F9-972D-43B6-93B6-6CB9180EDA89}" presName="linearProcess" presStyleCnt="0"/>
      <dgm:spPr/>
    </dgm:pt>
    <dgm:pt modelId="{54DB2CF1-508C-4D35-94D1-5E89F4242EEB}" type="pres">
      <dgm:prSet presAssocID="{C98F5C66-E57A-4A51-8EF7-A2770770807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E1EBE-9698-492D-BA4F-17C9BD249A9F}" type="pres">
      <dgm:prSet presAssocID="{A9C4F95B-2D5E-4DA3-B719-EA7CEBAAE535}" presName="sibTrans" presStyleCnt="0"/>
      <dgm:spPr/>
    </dgm:pt>
    <dgm:pt modelId="{DCC3F931-47CC-4EC6-B548-592FB56E2A85}" type="pres">
      <dgm:prSet presAssocID="{3227CF76-88E7-49F6-8BEF-032969DB8D3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821F9-08C0-4245-B5CE-B97C5F2FFD4E}" type="pres">
      <dgm:prSet presAssocID="{80CE195A-3611-47F4-AF40-A5F86E9F85D0}" presName="sibTrans" presStyleCnt="0"/>
      <dgm:spPr/>
    </dgm:pt>
    <dgm:pt modelId="{55A81B75-6BCC-4572-91A7-CB4E4F9C91B1}" type="pres">
      <dgm:prSet presAssocID="{64D0CED3-6805-41D2-9BD8-55ED2105F43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E7D279-5B08-44BB-AF1E-DA7B8182B0A0}" type="presOf" srcId="{64D0CED3-6805-41D2-9BD8-55ED2105F43E}" destId="{55A81B75-6BCC-4572-91A7-CB4E4F9C91B1}" srcOrd="0" destOrd="0" presId="urn:microsoft.com/office/officeart/2005/8/layout/hProcess9"/>
    <dgm:cxn modelId="{19C89FA9-F1EC-4B7F-8559-4CF12BF415DF}" srcId="{976A79F9-972D-43B6-93B6-6CB9180EDA89}" destId="{3227CF76-88E7-49F6-8BEF-032969DB8D30}" srcOrd="1" destOrd="0" parTransId="{35C18D77-384D-453A-9FA2-08B12DC73FDC}" sibTransId="{80CE195A-3611-47F4-AF40-A5F86E9F85D0}"/>
    <dgm:cxn modelId="{93F60814-2C85-4878-AE10-70D233744022}" type="presOf" srcId="{C98F5C66-E57A-4A51-8EF7-A2770770807B}" destId="{54DB2CF1-508C-4D35-94D1-5E89F4242EEB}" srcOrd="0" destOrd="0" presId="urn:microsoft.com/office/officeart/2005/8/layout/hProcess9"/>
    <dgm:cxn modelId="{CCA13F19-AD23-4C8B-89F0-16BB6A161DC4}" srcId="{976A79F9-972D-43B6-93B6-6CB9180EDA89}" destId="{64D0CED3-6805-41D2-9BD8-55ED2105F43E}" srcOrd="2" destOrd="0" parTransId="{D8448BF6-9CAD-4027-BC51-E5F50ED5B9E3}" sibTransId="{BCD0587B-91F1-4CA1-99D7-1D387CA1C113}"/>
    <dgm:cxn modelId="{FD074F53-6280-4DEA-B449-CE1D30ABFE1B}" srcId="{976A79F9-972D-43B6-93B6-6CB9180EDA89}" destId="{C98F5C66-E57A-4A51-8EF7-A2770770807B}" srcOrd="0" destOrd="0" parTransId="{288BB91A-1AB6-4D80-839E-AD879D4EC3F9}" sibTransId="{A9C4F95B-2D5E-4DA3-B719-EA7CEBAAE535}"/>
    <dgm:cxn modelId="{BF9115A7-E1EA-40B7-85CD-4D8E181FB192}" type="presOf" srcId="{3227CF76-88E7-49F6-8BEF-032969DB8D30}" destId="{DCC3F931-47CC-4EC6-B548-592FB56E2A85}" srcOrd="0" destOrd="0" presId="urn:microsoft.com/office/officeart/2005/8/layout/hProcess9"/>
    <dgm:cxn modelId="{6C8B20EF-A2EE-4F71-A4E1-728875797876}" type="presOf" srcId="{976A79F9-972D-43B6-93B6-6CB9180EDA89}" destId="{90605CD2-EEBF-4CDB-93F0-18AE7117E43C}" srcOrd="0" destOrd="0" presId="urn:microsoft.com/office/officeart/2005/8/layout/hProcess9"/>
    <dgm:cxn modelId="{802337BD-D60C-47B0-8C46-CAF47C377652}" type="presParOf" srcId="{90605CD2-EEBF-4CDB-93F0-18AE7117E43C}" destId="{52960FCA-344F-4B06-961F-234BA8AFC6AD}" srcOrd="0" destOrd="0" presId="urn:microsoft.com/office/officeart/2005/8/layout/hProcess9"/>
    <dgm:cxn modelId="{AE94270A-BE2C-49C9-B9BE-9557A450C750}" type="presParOf" srcId="{90605CD2-EEBF-4CDB-93F0-18AE7117E43C}" destId="{4DCC9F84-1B11-4605-A934-D043574B691C}" srcOrd="1" destOrd="0" presId="urn:microsoft.com/office/officeart/2005/8/layout/hProcess9"/>
    <dgm:cxn modelId="{A9EF0B94-55A3-418C-8633-BCEF3931D251}" type="presParOf" srcId="{4DCC9F84-1B11-4605-A934-D043574B691C}" destId="{54DB2CF1-508C-4D35-94D1-5E89F4242EEB}" srcOrd="0" destOrd="0" presId="urn:microsoft.com/office/officeart/2005/8/layout/hProcess9"/>
    <dgm:cxn modelId="{C6DB5C9C-5540-4B8A-AB5E-72547421102D}" type="presParOf" srcId="{4DCC9F84-1B11-4605-A934-D043574B691C}" destId="{D16E1EBE-9698-492D-BA4F-17C9BD249A9F}" srcOrd="1" destOrd="0" presId="urn:microsoft.com/office/officeart/2005/8/layout/hProcess9"/>
    <dgm:cxn modelId="{CD6DCDE2-0135-462C-9AC8-61010BBA92FD}" type="presParOf" srcId="{4DCC9F84-1B11-4605-A934-D043574B691C}" destId="{DCC3F931-47CC-4EC6-B548-592FB56E2A85}" srcOrd="2" destOrd="0" presId="urn:microsoft.com/office/officeart/2005/8/layout/hProcess9"/>
    <dgm:cxn modelId="{C2832C9F-2DE6-4FCB-9861-20168723224B}" type="presParOf" srcId="{4DCC9F84-1B11-4605-A934-D043574B691C}" destId="{E6B821F9-08C0-4245-B5CE-B97C5F2FFD4E}" srcOrd="3" destOrd="0" presId="urn:microsoft.com/office/officeart/2005/8/layout/hProcess9"/>
    <dgm:cxn modelId="{4B4A2364-69D9-4692-B588-A619AC16EFEE}" type="presParOf" srcId="{4DCC9F84-1B11-4605-A934-D043574B691C}" destId="{55A81B75-6BCC-4572-91A7-CB4E4F9C91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1FD59-7FB4-4F98-98CD-AD802FBF7834}">
      <dsp:nvSpPr>
        <dsp:cNvPr id="0" name=""/>
        <dsp:cNvSpPr/>
      </dsp:nvSpPr>
      <dsp:spPr>
        <a:xfrm>
          <a:off x="4815355" y="0"/>
          <a:ext cx="3309937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4133A-D233-4EE5-AC0A-F53A92C2E34B}">
      <dsp:nvSpPr>
        <dsp:cNvPr id="0" name=""/>
        <dsp:cNvSpPr/>
      </dsp:nvSpPr>
      <dsp:spPr>
        <a:xfrm>
          <a:off x="2706" y="0"/>
          <a:ext cx="4812649" cy="16933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Применение «коэффициента безводности» при оказании государственной поддержки</a:t>
          </a:r>
          <a:br>
            <a:rPr lang="ru-RU" sz="2000" kern="1200" dirty="0" smtClean="0"/>
          </a:br>
          <a:r>
            <a:rPr lang="ru-RU" sz="2000" kern="1200" dirty="0" smtClean="0"/>
            <a:t>(действующая в </a:t>
          </a:r>
          <a:r>
            <a:rPr lang="ru-RU" sz="2000" kern="1200" dirty="0" err="1" smtClean="0"/>
            <a:t>н.в</a:t>
          </a:r>
          <a:r>
            <a:rPr lang="ru-RU" sz="2000" kern="1200" dirty="0" smtClean="0"/>
            <a:t>. мера)</a:t>
          </a:r>
          <a:endParaRPr lang="ru-RU" sz="2000" kern="1200" dirty="0"/>
        </a:p>
      </dsp:txBody>
      <dsp:txXfrm>
        <a:off x="85368" y="82662"/>
        <a:ext cx="4647325" cy="1528009"/>
      </dsp:txXfrm>
    </dsp:sp>
    <dsp:sp modelId="{42EC5D22-3D9B-4C43-9DAD-8B447AB76A6A}">
      <dsp:nvSpPr>
        <dsp:cNvPr id="0" name=""/>
        <dsp:cNvSpPr/>
      </dsp:nvSpPr>
      <dsp:spPr>
        <a:xfrm>
          <a:off x="4815355" y="1862666"/>
          <a:ext cx="3309937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9067D-AF72-4C76-8591-C457B6DA61B3}">
      <dsp:nvSpPr>
        <dsp:cNvPr id="0" name=""/>
        <dsp:cNvSpPr/>
      </dsp:nvSpPr>
      <dsp:spPr>
        <a:xfrm>
          <a:off x="2706" y="1862666"/>
          <a:ext cx="4812649" cy="169333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Переобучение граждан с учётом специальностей, актуальных в климатических условия территории</a:t>
          </a:r>
          <a:endParaRPr lang="ru-RU" sz="2000" kern="1200" dirty="0"/>
        </a:p>
      </dsp:txBody>
      <dsp:txXfrm>
        <a:off x="85368" y="1945328"/>
        <a:ext cx="4647325" cy="1528009"/>
      </dsp:txXfrm>
    </dsp:sp>
    <dsp:sp modelId="{1C9D51B5-22EA-4B3C-A72E-0763539C95EA}">
      <dsp:nvSpPr>
        <dsp:cNvPr id="0" name=""/>
        <dsp:cNvSpPr/>
      </dsp:nvSpPr>
      <dsp:spPr>
        <a:xfrm>
          <a:off x="4815355" y="3725333"/>
          <a:ext cx="3309937" cy="16933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C4CAA-CD71-4F92-897C-3336E2410662}">
      <dsp:nvSpPr>
        <dsp:cNvPr id="0" name=""/>
        <dsp:cNvSpPr/>
      </dsp:nvSpPr>
      <dsp:spPr>
        <a:xfrm>
          <a:off x="2706" y="3725333"/>
          <a:ext cx="4812649" cy="169333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Расширение направлений социального контракта с учётом географической специфики региона (климата, с/х производства, </a:t>
          </a:r>
          <a:r>
            <a:rPr lang="ru-RU" sz="2000" kern="1200" dirty="0" err="1" smtClean="0"/>
            <a:t>самозанятости</a:t>
          </a:r>
          <a:r>
            <a:rPr lang="ru-RU" sz="2000" kern="1200" dirty="0" smtClean="0"/>
            <a:t> населения)</a:t>
          </a:r>
          <a:endParaRPr lang="ru-RU" sz="2000" kern="1200" dirty="0"/>
        </a:p>
      </dsp:txBody>
      <dsp:txXfrm>
        <a:off x="85368" y="3807995"/>
        <a:ext cx="4647325" cy="152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C23F5-44BD-43D3-B028-37F27ECA6B7E}">
      <dsp:nvSpPr>
        <dsp:cNvPr id="0" name=""/>
        <dsp:cNvSpPr/>
      </dsp:nvSpPr>
      <dsp:spPr>
        <a:xfrm>
          <a:off x="5199" y="0"/>
          <a:ext cx="4546597" cy="1439305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Сформировали</a:t>
          </a:r>
          <a:br>
            <a:rPr lang="ru-RU" sz="2700" b="1" kern="1200" dirty="0" smtClean="0"/>
          </a:br>
          <a:r>
            <a:rPr lang="en-US" sz="2700" b="1" kern="1200" dirty="0" smtClean="0"/>
            <a:t>DATASET</a:t>
          </a:r>
          <a:r>
            <a:rPr lang="ru-RU" sz="2700" b="1" kern="1200" dirty="0" smtClean="0"/>
            <a:t> и развернули его на сервере баз данных </a:t>
          </a:r>
          <a:endParaRPr lang="ru-RU" sz="2700" b="1" kern="1200" dirty="0"/>
        </a:p>
      </dsp:txBody>
      <dsp:txXfrm>
        <a:off x="5199" y="0"/>
        <a:ext cx="4186771" cy="1439305"/>
      </dsp:txXfrm>
    </dsp:sp>
    <dsp:sp modelId="{2C62267F-E1B5-4F05-9082-2C4017B9B98C}">
      <dsp:nvSpPr>
        <dsp:cNvPr id="0" name=""/>
        <dsp:cNvSpPr/>
      </dsp:nvSpPr>
      <dsp:spPr>
        <a:xfrm>
          <a:off x="3803326" y="0"/>
          <a:ext cx="4546597" cy="1439305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Установили</a:t>
          </a:r>
          <a:br>
            <a:rPr lang="ru-RU" sz="2800" b="1" kern="1200" dirty="0" smtClean="0"/>
          </a:br>
          <a:r>
            <a:rPr lang="ru-RU" sz="2800" b="1" kern="1200" dirty="0" smtClean="0"/>
            <a:t>и настроили </a:t>
          </a:r>
          <a:r>
            <a:rPr lang="en-US" sz="2800" b="1" u="none" kern="1200" dirty="0" err="1" smtClean="0"/>
            <a:t>Metabase</a:t>
          </a:r>
          <a:endParaRPr lang="ru-RU" sz="2800" b="1" u="none" kern="1200" dirty="0"/>
        </a:p>
      </dsp:txBody>
      <dsp:txXfrm>
        <a:off x="4522979" y="0"/>
        <a:ext cx="3107292" cy="1439305"/>
      </dsp:txXfrm>
    </dsp:sp>
    <dsp:sp modelId="{589EE212-0A60-44F7-A1CC-7D3F7CDFCB2E}">
      <dsp:nvSpPr>
        <dsp:cNvPr id="0" name=""/>
        <dsp:cNvSpPr/>
      </dsp:nvSpPr>
      <dsp:spPr>
        <a:xfrm>
          <a:off x="7284954" y="0"/>
          <a:ext cx="4546597" cy="1439305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/>
            </a:rPr>
            <a:t>Сделали «</a:t>
          </a:r>
          <a:r>
            <a:rPr lang="ru-RU" sz="3200" b="1" kern="1200" dirty="0" err="1" smtClean="0">
              <a:solidFill>
                <a:schemeClr val="bg1"/>
              </a:solidFill>
              <a:effectLst/>
            </a:rPr>
            <a:t>дашборд</a:t>
          </a:r>
          <a:r>
            <a:rPr lang="ru-RU" sz="3200" b="1" kern="1200" dirty="0" smtClean="0">
              <a:solidFill>
                <a:schemeClr val="bg1"/>
              </a:solidFill>
              <a:effectLst/>
            </a:rPr>
            <a:t>»</a:t>
          </a:r>
          <a:br>
            <a:rPr lang="ru-RU" sz="3200" b="1" kern="1200" dirty="0" smtClean="0">
              <a:solidFill>
                <a:schemeClr val="bg1"/>
              </a:solidFill>
              <a:effectLst/>
            </a:rPr>
          </a:br>
          <a:r>
            <a:rPr lang="ru-RU" sz="3200" b="1" kern="1200" dirty="0" smtClean="0">
              <a:solidFill>
                <a:schemeClr val="bg1"/>
              </a:solidFill>
              <a:effectLst/>
            </a:rPr>
            <a:t>в </a:t>
          </a:r>
          <a:r>
            <a:rPr lang="en-US" sz="3200" b="1" kern="1200" dirty="0" err="1" smtClean="0">
              <a:solidFill>
                <a:schemeClr val="bg1"/>
              </a:solidFill>
              <a:effectLst/>
            </a:rPr>
            <a:t>Metabase</a:t>
          </a:r>
          <a:endParaRPr lang="ru-RU" sz="3200" b="1" kern="1200" dirty="0">
            <a:solidFill>
              <a:schemeClr val="bg1"/>
            </a:solidFill>
            <a:effectLst/>
          </a:endParaRPr>
        </a:p>
      </dsp:txBody>
      <dsp:txXfrm>
        <a:off x="8004607" y="0"/>
        <a:ext cx="3107292" cy="1439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C23F5-44BD-43D3-B028-37F27ECA6B7E}">
      <dsp:nvSpPr>
        <dsp:cNvPr id="0" name=""/>
        <dsp:cNvSpPr/>
      </dsp:nvSpPr>
      <dsp:spPr>
        <a:xfrm>
          <a:off x="5199" y="0"/>
          <a:ext cx="4546597" cy="1439305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72009" rIns="36005" bIns="72009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Сформировали</a:t>
          </a:r>
          <a:br>
            <a:rPr lang="ru-RU" sz="2700" b="1" kern="1200" dirty="0" smtClean="0"/>
          </a:br>
          <a:r>
            <a:rPr lang="en-US" sz="2700" b="1" kern="1200" dirty="0" smtClean="0"/>
            <a:t>DATASET</a:t>
          </a:r>
          <a:r>
            <a:rPr lang="ru-RU" sz="2700" b="1" kern="1200" dirty="0" smtClean="0"/>
            <a:t> и развернули его на сервере баз данных </a:t>
          </a:r>
          <a:endParaRPr lang="ru-RU" sz="2700" b="1" kern="1200" dirty="0"/>
        </a:p>
      </dsp:txBody>
      <dsp:txXfrm>
        <a:off x="5199" y="0"/>
        <a:ext cx="4186771" cy="1439305"/>
      </dsp:txXfrm>
    </dsp:sp>
    <dsp:sp modelId="{2C62267F-E1B5-4F05-9082-2C4017B9B98C}">
      <dsp:nvSpPr>
        <dsp:cNvPr id="0" name=""/>
        <dsp:cNvSpPr/>
      </dsp:nvSpPr>
      <dsp:spPr>
        <a:xfrm>
          <a:off x="3803326" y="0"/>
          <a:ext cx="4546597" cy="1439305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Установили</a:t>
          </a:r>
          <a:br>
            <a:rPr lang="ru-RU" sz="2800" b="1" kern="1200" dirty="0" smtClean="0"/>
          </a:br>
          <a:r>
            <a:rPr lang="ru-RU" sz="2800" b="1" kern="1200" dirty="0" smtClean="0"/>
            <a:t>и настроили </a:t>
          </a:r>
          <a:r>
            <a:rPr lang="en-US" sz="2800" b="1" u="none" kern="1200" dirty="0" err="1" smtClean="0"/>
            <a:t>Metabase</a:t>
          </a:r>
          <a:endParaRPr lang="ru-RU" sz="2800" b="1" u="none" kern="1200" dirty="0"/>
        </a:p>
      </dsp:txBody>
      <dsp:txXfrm>
        <a:off x="4522979" y="0"/>
        <a:ext cx="3107292" cy="1439305"/>
      </dsp:txXfrm>
    </dsp:sp>
    <dsp:sp modelId="{589EE212-0A60-44F7-A1CC-7D3F7CDFCB2E}">
      <dsp:nvSpPr>
        <dsp:cNvPr id="0" name=""/>
        <dsp:cNvSpPr/>
      </dsp:nvSpPr>
      <dsp:spPr>
        <a:xfrm>
          <a:off x="7276490" y="0"/>
          <a:ext cx="4546597" cy="1439305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85344" rIns="42672" bIns="8534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effectLst/>
            </a:rPr>
            <a:t>Сделали «</a:t>
          </a:r>
          <a:r>
            <a:rPr lang="ru-RU" sz="3200" b="1" kern="1200" dirty="0" err="1" smtClean="0">
              <a:solidFill>
                <a:schemeClr val="bg1"/>
              </a:solidFill>
              <a:effectLst/>
            </a:rPr>
            <a:t>дашборд</a:t>
          </a:r>
          <a:r>
            <a:rPr lang="ru-RU" sz="3200" b="1" kern="1200" dirty="0" smtClean="0">
              <a:solidFill>
                <a:schemeClr val="bg1"/>
              </a:solidFill>
              <a:effectLst/>
            </a:rPr>
            <a:t>»</a:t>
          </a:r>
          <a:br>
            <a:rPr lang="ru-RU" sz="3200" b="1" kern="1200" dirty="0" smtClean="0">
              <a:solidFill>
                <a:schemeClr val="bg1"/>
              </a:solidFill>
              <a:effectLst/>
            </a:rPr>
          </a:br>
          <a:r>
            <a:rPr lang="ru-RU" sz="3200" b="1" kern="1200" dirty="0" smtClean="0">
              <a:solidFill>
                <a:schemeClr val="bg1"/>
              </a:solidFill>
              <a:effectLst/>
            </a:rPr>
            <a:t>в </a:t>
          </a:r>
          <a:r>
            <a:rPr lang="en-US" sz="3200" b="1" kern="1200" dirty="0" err="1" smtClean="0">
              <a:solidFill>
                <a:schemeClr val="bg1"/>
              </a:solidFill>
              <a:effectLst/>
            </a:rPr>
            <a:t>Metabase</a:t>
          </a:r>
          <a:endParaRPr lang="ru-RU" sz="3200" b="1" kern="1200" dirty="0">
            <a:solidFill>
              <a:schemeClr val="bg1"/>
            </a:solidFill>
            <a:effectLst/>
          </a:endParaRPr>
        </a:p>
      </dsp:txBody>
      <dsp:txXfrm>
        <a:off x="7996143" y="0"/>
        <a:ext cx="3107292" cy="14393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60FCA-344F-4B06-961F-234BA8AFC6AD}">
      <dsp:nvSpPr>
        <dsp:cNvPr id="0" name=""/>
        <dsp:cNvSpPr/>
      </dsp:nvSpPr>
      <dsp:spPr>
        <a:xfrm>
          <a:off x="801370" y="0"/>
          <a:ext cx="9082193" cy="1752600"/>
        </a:xfrm>
        <a:prstGeom prst="rightArrow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B2CF1-508C-4D35-94D1-5E89F4242EEB}">
      <dsp:nvSpPr>
        <dsp:cNvPr id="0" name=""/>
        <dsp:cNvSpPr/>
      </dsp:nvSpPr>
      <dsp:spPr>
        <a:xfrm>
          <a:off x="362077" y="525779"/>
          <a:ext cx="3205480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Увеличение доходов более чем в 1,5 раза</a:t>
          </a:r>
          <a:endParaRPr lang="ru-RU" sz="1700" b="1" kern="1200" dirty="0"/>
        </a:p>
      </dsp:txBody>
      <dsp:txXfrm>
        <a:off x="396299" y="560001"/>
        <a:ext cx="3137036" cy="632596"/>
      </dsp:txXfrm>
    </dsp:sp>
    <dsp:sp modelId="{DCC3F931-47CC-4EC6-B548-592FB56E2A85}">
      <dsp:nvSpPr>
        <dsp:cNvPr id="0" name=""/>
        <dsp:cNvSpPr/>
      </dsp:nvSpPr>
      <dsp:spPr>
        <a:xfrm>
          <a:off x="3739726" y="525779"/>
          <a:ext cx="3205480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Повышение социальной ответственности</a:t>
          </a:r>
          <a:endParaRPr lang="ru-RU" sz="1700" b="1" kern="1200" dirty="0"/>
        </a:p>
      </dsp:txBody>
      <dsp:txXfrm>
        <a:off x="3773948" y="560001"/>
        <a:ext cx="3137036" cy="632596"/>
      </dsp:txXfrm>
    </dsp:sp>
    <dsp:sp modelId="{55A81B75-6BCC-4572-91A7-CB4E4F9C91B1}">
      <dsp:nvSpPr>
        <dsp:cNvPr id="0" name=""/>
        <dsp:cNvSpPr/>
      </dsp:nvSpPr>
      <dsp:spPr>
        <a:xfrm>
          <a:off x="7117376" y="525779"/>
          <a:ext cx="3205480" cy="701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Реализация трудового потенциала</a:t>
          </a:r>
          <a:endParaRPr lang="ru-RU" sz="1700" b="1" kern="1200" dirty="0"/>
        </a:p>
      </dsp:txBody>
      <dsp:txXfrm>
        <a:off x="7151598" y="560001"/>
        <a:ext cx="3137036" cy="632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067A4-4A9E-49FD-8DAB-FA1255427B79}" type="datetimeFigureOut">
              <a:rPr lang="ru-RU" smtClean="0"/>
              <a:t>23.12.2019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9564-6D83-497F-A0A6-C1411EAAC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Синий">
    <p:bg>
      <p:bgPr>
        <a:solidFill>
          <a:srgbClr val="505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3ACCEA-102A-4B47-8BAD-E97080CBB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FF239D-64CB-D74D-B952-851537ED8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5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Зелё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F9B2D8-1EE7-C44E-AE2B-B3313C068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Градиент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6DE9E8-6580-874F-B839-2AC4713F8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49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67FADA-9199-F74A-95BC-035DDE73B5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0"/>
            <a:ext cx="1109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75384" y="622801"/>
            <a:ext cx="10642708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0" y="1590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8831" y="6405036"/>
            <a:ext cx="127163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53104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Copyright © 2019 by The Boston Consulting Group, Inc.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00711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20190424_2000 Meeting with ARB.pptx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dovich@donland.ru" TargetMode="External"/><Relationship Id="rId7" Type="http://schemas.openxmlformats.org/officeDocument/2006/relationships/hyperlink" Target="mailto:uait@protect.donpac.ru" TargetMode="External"/><Relationship Id="rId2" Type="http://schemas.openxmlformats.org/officeDocument/2006/relationships/hyperlink" Target="mailto:Alexeev-post@yandex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odolago@protect.donpac.ru" TargetMode="External"/><Relationship Id="rId5" Type="http://schemas.openxmlformats.org/officeDocument/2006/relationships/hyperlink" Target="mailto:alexl@protect.donpac.ru" TargetMode="External"/><Relationship Id="rId4" Type="http://schemas.openxmlformats.org/officeDocument/2006/relationships/hyperlink" Target="mailto:verx@donland.ru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1672835"/>
            <a:ext cx="10483850" cy="729565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Анализ профиля бедности в регионе</a:t>
            </a: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A1A39F-C528-FC49-821E-CD9F5D753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82989" y="275837"/>
            <a:ext cx="1218829" cy="563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02AEAF9-A90F-6945-B591-0A9232281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41156" y="202857"/>
            <a:ext cx="1523338" cy="63673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2154026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Ростовская область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2723052"/>
            <a:ext cx="10483850" cy="138952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Название команды: Правительство Ростовской 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Алексеев Антон Сергеевич, Советник Губернатора Ростовской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Седович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 Владимир Андреевич, начальник управления информационных технологий министерства информационных технологий и связи Ростовской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Верходанова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 Юлия Владимировна, начальник управления информатизации министерства труда и социального развития Ростовской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Лесовой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 Алексей Александрович, начальник отдела создания и эксплуатации информационных систем управления информатизации министерства труда и социального развития Ростовской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Водолаго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Сергей Павлович, главный специалист отдела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создания и эксплуатации информационных систем управления информатизации министерства труда и социального развития Ростовской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области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Фомина Анна Игоревна,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главный специалист отдела создания и эксплуатации информационных систем управления информатизации министерства труда и социального развития Ростовской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области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DF8C999-0236-084A-AA3D-0A38C7D7395A}"/>
              </a:ext>
            </a:extLst>
          </p:cNvPr>
          <p:cNvSpPr txBox="1">
            <a:spLocks/>
          </p:cNvSpPr>
          <p:nvPr/>
        </p:nvSpPr>
        <p:spPr>
          <a:xfrm>
            <a:off x="1581619" y="1048414"/>
            <a:ext cx="10483850" cy="72886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Паспорт решения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497478"/>
            <a:ext cx="975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решения в административные процессы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86522" y="1394943"/>
            <a:ext cx="97520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Передача данных в министерство здравоохранения области для выделения квот по оказанию высокотехнологичной медицинской помощи</a:t>
            </a:r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3" y="4030134"/>
            <a:ext cx="3277921" cy="2675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8671" y="4352886"/>
            <a:ext cx="2769257" cy="2265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5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497478"/>
            <a:ext cx="975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решения в административные процессы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3" y="4030134"/>
            <a:ext cx="3277921" cy="2675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69588" y="1149400"/>
            <a:ext cx="97520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Проведение межведомственного совещания и внесение в протокол решения о создании комиссии для проведения обследования семей, находящихся в «группе риска» и недопущения снижения доходов за черту бедности</a:t>
            </a:r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431" y="5364179"/>
            <a:ext cx="3911597" cy="12903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497478"/>
            <a:ext cx="975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решения в административные процессы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76555" y="1387703"/>
            <a:ext cx="1040200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Реализация постановлений Правительства </a:t>
            </a:r>
            <a:r>
              <a:rPr lang="ru-RU" sz="2800" dirty="0">
                <a:solidFill>
                  <a:srgbClr val="C00000"/>
                </a:solidFill>
              </a:rPr>
              <a:t>Ростовской </a:t>
            </a:r>
            <a:r>
              <a:rPr lang="ru-RU" sz="2800" dirty="0" smtClean="0">
                <a:solidFill>
                  <a:srgbClr val="C00000"/>
                </a:solidFill>
              </a:rPr>
              <a:t>области: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от </a:t>
            </a:r>
            <a:r>
              <a:rPr lang="ru-RU" sz="2800" dirty="0">
                <a:solidFill>
                  <a:srgbClr val="0070C0"/>
                </a:solidFill>
              </a:rPr>
              <a:t>13.03.2019 </a:t>
            </a:r>
            <a:r>
              <a:rPr lang="ru-RU" sz="2800" dirty="0" smtClean="0">
                <a:solidFill>
                  <a:srgbClr val="0070C0"/>
                </a:solidFill>
              </a:rPr>
              <a:t>№ </a:t>
            </a:r>
            <a:r>
              <a:rPr lang="ru-RU" sz="2800" dirty="0">
                <a:solidFill>
                  <a:srgbClr val="0070C0"/>
                </a:solidFill>
              </a:rPr>
              <a:t>142 </a:t>
            </a:r>
            <a:r>
              <a:rPr lang="ru-RU" sz="2800" dirty="0" smtClean="0">
                <a:solidFill>
                  <a:srgbClr val="0070C0"/>
                </a:solidFill>
              </a:rPr>
              <a:t>«О </a:t>
            </a:r>
            <a:r>
              <a:rPr lang="ru-RU" sz="2800" dirty="0">
                <a:solidFill>
                  <a:srgbClr val="0070C0"/>
                </a:solidFill>
              </a:rPr>
              <a:t>нормативах чистого дохода в стоимостном выражении от реализации полученных в личном подсобном хозяйстве плодов и </a:t>
            </a:r>
            <a:r>
              <a:rPr lang="ru-RU" sz="2800" dirty="0" smtClean="0">
                <a:solidFill>
                  <a:srgbClr val="0070C0"/>
                </a:solidFill>
              </a:rPr>
              <a:t>продукции» </a:t>
            </a:r>
            <a:endParaRPr lang="ru-RU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</a:rPr>
              <a:t>от </a:t>
            </a:r>
            <a:r>
              <a:rPr lang="ru-RU" sz="2800" dirty="0">
                <a:solidFill>
                  <a:srgbClr val="0070C0"/>
                </a:solidFill>
              </a:rPr>
              <a:t>13.03.2019 </a:t>
            </a:r>
            <a:r>
              <a:rPr lang="ru-RU" sz="2800" dirty="0" smtClean="0">
                <a:solidFill>
                  <a:srgbClr val="0070C0"/>
                </a:solidFill>
              </a:rPr>
              <a:t>№ </a:t>
            </a:r>
            <a:r>
              <a:rPr lang="ru-RU" sz="2800" dirty="0">
                <a:solidFill>
                  <a:srgbClr val="0070C0"/>
                </a:solidFill>
              </a:rPr>
              <a:t>145 </a:t>
            </a:r>
            <a:r>
              <a:rPr lang="ru-RU" sz="2800" dirty="0" smtClean="0">
                <a:solidFill>
                  <a:srgbClr val="0070C0"/>
                </a:solidFill>
              </a:rPr>
              <a:t>«О </a:t>
            </a:r>
            <a:r>
              <a:rPr lang="ru-RU" sz="2800" dirty="0">
                <a:solidFill>
                  <a:srgbClr val="0070C0"/>
                </a:solidFill>
              </a:rPr>
              <a:t>Порядке оценки нуждаемости исходя из имущественной обеспеченности для предоставления мер социальной поддержки малоимущим </a:t>
            </a:r>
            <a:r>
              <a:rPr lang="ru-RU" sz="2800" dirty="0" smtClean="0">
                <a:solidFill>
                  <a:srgbClr val="0070C0"/>
                </a:solidFill>
              </a:rPr>
              <a:t>семьям»</a:t>
            </a:r>
          </a:p>
          <a:p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utoShape 2" descr="blob:https://web.telegram.org/959351c5-c128-4c11-9db8-d6a6d3950f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38" y="4758268"/>
            <a:ext cx="3556231" cy="20219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49" y="4988217"/>
            <a:ext cx="2344983" cy="17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497478"/>
            <a:ext cx="975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решения в административные процессы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9132" y="1833567"/>
            <a:ext cx="5699391" cy="465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01852" y="1792892"/>
            <a:ext cx="10493812" cy="4524315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Проведение выездных приёмов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«Бригадами добрых дел» в точках риска </a:t>
            </a:r>
            <a:r>
              <a:rPr lang="ru-RU" sz="3600" b="1" dirty="0">
                <a:solidFill>
                  <a:srgbClr val="C00000"/>
                </a:solidFill>
              </a:rPr>
              <a:t>области, т.е. находиться ближе всего к людям, быть максимально открытыми, готовыми к диалогу и оперативному реагированию на заявленные обществом проблемы, достигнув нашей с вами общей цели – </a:t>
            </a:r>
            <a:r>
              <a:rPr lang="ru-RU" sz="3600" b="1" u="sng" dirty="0">
                <a:solidFill>
                  <a:srgbClr val="C00000"/>
                </a:solidFill>
              </a:rPr>
              <a:t>чтобы национальные проекты дошли до каждого человека</a:t>
            </a:r>
            <a:r>
              <a:rPr lang="ru-RU" sz="3600" b="1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38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294270"/>
            <a:ext cx="97520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Снижение иждивенческих настроений при оказании государственной помощи для выхода семей из трудной жизненной ситуации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7243" y="2184992"/>
            <a:ext cx="1064622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C00000"/>
                </a:solidFill>
              </a:rPr>
              <a:t>«Социальный контракт»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Услуга оказывается с 2013 года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Всего заключено 2322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соцконтракта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сумму 240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млн.руб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2018 году заключено 995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соцконтрактов</a:t>
            </a:r>
            <a:endParaRPr lang="ru-RU" sz="2400" dirty="0" smtClean="0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11 месяцев 2019 года заключено 1748 </a:t>
            </a:r>
            <a:r>
              <a:rPr lang="ru-RU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соцконтрактов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в том числе 44,7% многодетные семьи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utoShape 2" descr="blob:https://web.telegram.org/959351c5-c128-4c11-9db8-d6a6d3950f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22378501"/>
              </p:ext>
            </p:extLst>
          </p:nvPr>
        </p:nvGraphicFramePr>
        <p:xfrm>
          <a:off x="1185333" y="4669358"/>
          <a:ext cx="1068493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642532" y="6129867"/>
            <a:ext cx="8415867" cy="56726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Оказание адресной помощи при применении </a:t>
            </a:r>
            <a:r>
              <a:rPr lang="ru-RU" dirty="0" err="1" smtClean="0"/>
              <a:t>выявительного</a:t>
            </a:r>
            <a:r>
              <a:rPr lang="ru-RU" dirty="0" smtClean="0"/>
              <a:t> подхода к семьям</a:t>
            </a:r>
            <a:br>
              <a:rPr lang="ru-RU" dirty="0" smtClean="0"/>
            </a:br>
            <a:r>
              <a:rPr lang="ru-RU" dirty="0" smtClean="0"/>
              <a:t>с детьми на основе анализа различных источников данных (</a:t>
            </a:r>
            <a:r>
              <a:rPr lang="en-US" dirty="0" err="1" smtClean="0"/>
              <a:t>Bigdata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0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294270"/>
            <a:ext cx="10553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Мера поддержки многодетных семей будет реализовываться на Дону </a:t>
            </a:r>
            <a:r>
              <a:rPr lang="ru-RU" sz="360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1 января 2020 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года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3375" y="1490698"/>
            <a:ext cx="106462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3600" dirty="0"/>
              <a:t>В следующем году в Ростовской области возобновится такой вид поддержки, как </a:t>
            </a:r>
            <a:r>
              <a:rPr lang="ru-RU" sz="3600" dirty="0">
                <a:solidFill>
                  <a:srgbClr val="C00000"/>
                </a:solidFill>
              </a:rPr>
              <a:t>право на бесплатный автомобиль многодетным семьям</a:t>
            </a:r>
            <a:r>
              <a:rPr lang="ru-RU" sz="3600" dirty="0"/>
              <a:t>, достойно воспитывающим </a:t>
            </a:r>
            <a:r>
              <a:rPr lang="ru-RU" sz="3600" dirty="0" smtClean="0"/>
              <a:t>8 </a:t>
            </a:r>
            <a:r>
              <a:rPr lang="ru-RU" sz="3600" dirty="0"/>
              <a:t>и более несовершеннолетних детей</a:t>
            </a:r>
            <a:r>
              <a:rPr lang="ru-RU" sz="3600" dirty="0" smtClean="0"/>
              <a:t>.</a:t>
            </a:r>
            <a:endParaRPr lang="ru-RU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utoShape 2" descr="blob:https://web.telegram.org/959351c5-c128-4c11-9db8-d6a6d3950f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6"/>
          <a:stretch/>
        </p:blipFill>
        <p:spPr>
          <a:xfrm>
            <a:off x="5161742" y="4521200"/>
            <a:ext cx="6877876" cy="2263905"/>
          </a:xfrm>
          <a:prstGeom prst="rect">
            <a:avLst/>
          </a:prstGeom>
        </p:spPr>
      </p:pic>
      <p:sp>
        <p:nvSpPr>
          <p:cNvPr id="11" name="Стрелка углом 10"/>
          <p:cNvSpPr/>
          <p:nvPr/>
        </p:nvSpPr>
        <p:spPr>
          <a:xfrm rot="5400000">
            <a:off x="8635049" y="3859850"/>
            <a:ext cx="2129665" cy="1699168"/>
          </a:xfrm>
          <a:prstGeom prst="bentArrow">
            <a:avLst>
              <a:gd name="adj1" fmla="val 15834"/>
              <a:gd name="adj2" fmla="val 15482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нак запрета 11"/>
          <p:cNvSpPr/>
          <p:nvPr/>
        </p:nvSpPr>
        <p:spPr>
          <a:xfrm>
            <a:off x="10989728" y="6096003"/>
            <a:ext cx="508000" cy="499533"/>
          </a:xfrm>
          <a:prstGeom prst="noSmoking">
            <a:avLst>
              <a:gd name="adj" fmla="val 18119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5400000">
            <a:off x="9660319" y="6155269"/>
            <a:ext cx="426258" cy="347133"/>
          </a:xfrm>
          <a:prstGeom prst="chevron">
            <a:avLst>
              <a:gd name="adj" fmla="val 8170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240804"/>
            <a:ext cx="992992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показатели эффективности:</a:t>
            </a:r>
          </a:p>
          <a:p>
            <a:r>
              <a:rPr lang="ru-RU" sz="2400" dirty="0" smtClean="0"/>
              <a:t>Исходя из Указа </a:t>
            </a:r>
            <a:r>
              <a:rPr lang="ru-RU" sz="2400" dirty="0"/>
              <a:t>Президента Российской Федерации от 07.05.2018 № </a:t>
            </a:r>
            <a:r>
              <a:rPr lang="ru-RU" sz="2400" dirty="0" smtClean="0"/>
              <a:t>204</a:t>
            </a:r>
            <a:br>
              <a:rPr lang="ru-RU" sz="2400" dirty="0" smtClean="0"/>
            </a:br>
            <a:r>
              <a:rPr lang="ru-RU" sz="2400" dirty="0" smtClean="0"/>
              <a:t>«О </a:t>
            </a:r>
            <a:r>
              <a:rPr lang="ru-RU" sz="2400" dirty="0"/>
              <a:t>национальных целях и стратегических задачах развития Российской Федерации на период до 2024 года» – </a:t>
            </a:r>
            <a:r>
              <a:rPr lang="ru-RU" sz="2400" dirty="0">
                <a:solidFill>
                  <a:srgbClr val="C00000"/>
                </a:solidFill>
              </a:rPr>
              <a:t>снижение уровня бедности в два раза до 2024 </a:t>
            </a:r>
            <a:r>
              <a:rPr lang="ru-RU" sz="2400" dirty="0" smtClean="0">
                <a:solidFill>
                  <a:srgbClr val="C00000"/>
                </a:solidFill>
              </a:rPr>
              <a:t>года</a:t>
            </a:r>
            <a:endParaRPr lang="ru-RU" sz="24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Влияние на цели Национального проекта:</a:t>
            </a:r>
            <a:r>
              <a:rPr lang="ru-RU" sz="4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Контроль данных о структуре и составе бедности – выявление групп населения с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высокими рисками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бедности и применение к ним адресных мер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Вывод из бедности наиболее массовых категорий населения за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счет системных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9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8739" y="413082"/>
            <a:ext cx="947934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Результаты внедрения: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Выявление «мнимых бедных» (реализация постановлений Правительства области </a:t>
            </a:r>
            <a:r>
              <a:rPr lang="ru-RU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13.03.2019 № </a:t>
            </a: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142, 145) </a:t>
            </a:r>
            <a:endParaRPr lang="ru-RU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Выявление «скрытых бедных» - проведение </a:t>
            </a:r>
            <a:r>
              <a:rPr lang="ru-RU" dirty="0" err="1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таргетированных</a:t>
            </a: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информационных акций, в том числе социальной рекламы, операторами сотовой 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Построение </a:t>
            </a:r>
            <a:r>
              <a:rPr lang="ru-RU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маршрутов </a:t>
            </a: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выездных </a:t>
            </a:r>
            <a:r>
              <a:rPr lang="ru-RU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приёмов органов социальной защиты в соответствии с «тепловой </a:t>
            </a: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картой региона»</a:t>
            </a:r>
            <a:endParaRPr lang="ru-RU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Расширение государственной помощи семьям с детьми на основании расширения направлений социального контракта</a:t>
            </a:r>
            <a:endParaRPr lang="en-US" dirty="0" smtClean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Эффекты:</a:t>
            </a:r>
          </a:p>
          <a:p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Эффект от внедрения решения достигается в составе комплексных мер работы с отдельными группами населения (</a:t>
            </a:r>
            <a:r>
              <a:rPr lang="ru-RU" dirty="0" err="1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таргетинг</a:t>
            </a: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, изменения расчёта бюджета (НПА), корректировка регламентов оказания услуг (НПА)). Решение внедрено как инструмент способствующей реализации адресного и комплексного принципа взаимодействия с населением при реализации Национальных проектов</a:t>
            </a:r>
            <a:endParaRPr lang="ru-RU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Тиражируемость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:</a:t>
            </a:r>
            <a:r>
              <a:rPr lang="ru-RU" sz="4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ru-RU" sz="44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Внедрённое цифровое решение может быть тиражировано, носит универсальный характер, не требует финансовых затрат, привязано к конкретным носителям практики, может быть применено в организациях занятости, здравоохранения, образования и др. социальных ведомствах, передано другим субъектам РФ</a:t>
            </a:r>
          </a:p>
        </p:txBody>
      </p:sp>
    </p:spTree>
    <p:extLst>
      <p:ext uri="{BB962C8B-B14F-4D97-AF65-F5344CB8AC3E}">
        <p14:creationId xmlns:p14="http://schemas.microsoft.com/office/powerpoint/2010/main" val="32739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1338" y="692315"/>
            <a:ext cx="99300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Удобство пользователя цифрового 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решения: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ym typeface="Arial"/>
              </a:rPr>
              <a:t>Решение возможно развернуть с использованием </a:t>
            </a:r>
            <a:r>
              <a:rPr lang="ru-RU" sz="2400" dirty="0" smtClean="0">
                <a:sym typeface="Arial"/>
              </a:rPr>
              <a:t>популярных, свободно распространяемых </a:t>
            </a:r>
            <a:r>
              <a:rPr lang="ru-RU" sz="2400" dirty="0">
                <a:sym typeface="Arial"/>
              </a:rPr>
              <a:t>серверов баз данных.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ym typeface="Arial"/>
              </a:rPr>
              <a:t>Имеется возможность анализа и визуализации </a:t>
            </a:r>
            <a:r>
              <a:rPr lang="ru-RU" sz="2400" dirty="0" smtClean="0">
                <a:sym typeface="Arial"/>
              </a:rPr>
              <a:t>действующих данных</a:t>
            </a:r>
            <a:endParaRPr lang="ru-RU" sz="2400" dirty="0"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ym typeface="Arial"/>
              </a:rPr>
              <a:t>Быстрое развёртывание решения</a:t>
            </a:r>
            <a:endParaRPr lang="ru-RU" sz="2400" dirty="0"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Для полного понимания как </a:t>
            </a:r>
            <a:r>
              <a:rPr lang="ru-RU" sz="2400" dirty="0" smtClean="0"/>
              <a:t>использовать </a:t>
            </a:r>
            <a:r>
              <a:rPr lang="ru-RU" sz="2400" dirty="0" err="1"/>
              <a:t>Metabase</a:t>
            </a:r>
            <a:r>
              <a:rPr lang="ru-RU" sz="2400" dirty="0"/>
              <a:t> полезно иметь высокоуровневое </a:t>
            </a:r>
            <a:r>
              <a:rPr lang="ru-RU" sz="2400" dirty="0" smtClean="0"/>
              <a:t>знание баз данных</a:t>
            </a:r>
            <a:endParaRPr lang="ru-RU" sz="2400" dirty="0">
              <a:sym typeface="Arial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36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Системность решения: 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Учитывая единство нормативно правовой базы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Российской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Федерации, государственное регулирование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отношений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социальной сфере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в том числе установление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государственных гарантий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гражданам,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решение может быть практически реализовано в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субъектах России</a:t>
            </a:r>
            <a:endParaRPr lang="ru-RU" sz="2400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6471" y="285915"/>
            <a:ext cx="99300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Выводы на основании работы с большими данными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Получение данных от операторов связи и сопоставление их с данными органов социальной защиты позволило с большей точностью отразить состояние бедности в Ростовской области, выделить дополнительные категории, нуждающиеся в особом внимании органов власти (категория семей с доходом от 10 до 20 тыс. руб./мес.)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Важно!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Остаётся актуальным вопрос о взаимодействии всех органов власти для получения дополнительных сведений по выявленным категориям граждан «скрытые бедные» и «мнимые бедные».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Получение данных от других коммерческих организаций (банков, </a:t>
            </a:r>
            <a:r>
              <a:rPr lang="ru-RU" sz="2400" dirty="0" err="1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интернет-провайдеров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)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может также выявить дополнительные проблемы при адресной работе с семьями, переформулировать их в задачи и подсказать пути их решения.</a:t>
            </a:r>
            <a:endParaRPr lang="ru-RU" sz="2400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88353"/>
            <a:ext cx="925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Анализ профиля бедности в регион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11338" y="2346481"/>
            <a:ext cx="9254836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Краткое описание сути цифрового решения:</a:t>
            </a:r>
          </a:p>
          <a:p>
            <a:pPr fontAlgn="base"/>
            <a:endParaRPr lang="ru-RU" sz="2800" u="sng" dirty="0" smtClean="0"/>
          </a:p>
          <a:p>
            <a:pPr fontAlgn="base"/>
            <a:r>
              <a:rPr lang="ru-RU" sz="2800" dirty="0" err="1" smtClean="0"/>
              <a:t>Open</a:t>
            </a:r>
            <a:r>
              <a:rPr lang="ru-RU" sz="2800" dirty="0" smtClean="0"/>
              <a:t> </a:t>
            </a:r>
            <a:r>
              <a:rPr lang="ru-RU" sz="2800" dirty="0" err="1"/>
              <a:t>Sourse</a:t>
            </a:r>
            <a:r>
              <a:rPr lang="ru-RU" sz="2800" dirty="0"/>
              <a:t> </a:t>
            </a:r>
            <a:r>
              <a:rPr lang="ru-RU" sz="2800" dirty="0" smtClean="0"/>
              <a:t>решение, </a:t>
            </a:r>
            <a:r>
              <a:rPr lang="ru-RU" sz="2800" dirty="0"/>
              <a:t>с помощью которого </a:t>
            </a:r>
            <a:r>
              <a:rPr lang="ru-RU" sz="2800" dirty="0" smtClean="0"/>
              <a:t>возможно </a:t>
            </a:r>
            <a:r>
              <a:rPr lang="ru-RU" sz="2800" dirty="0"/>
              <a:t>анализировать хранимую в </a:t>
            </a:r>
            <a:r>
              <a:rPr lang="ru-RU" sz="2800" dirty="0" smtClean="0"/>
              <a:t>банках данных информацию.</a:t>
            </a:r>
            <a:endParaRPr lang="ru-RU" sz="2800" dirty="0"/>
          </a:p>
          <a:p>
            <a:pPr fontAlgn="base"/>
            <a:r>
              <a:rPr lang="ru-RU" sz="2800" dirty="0" smtClean="0"/>
              <a:t>Решение предоставляет возможность подключаться </a:t>
            </a:r>
            <a:r>
              <a:rPr lang="ru-RU" sz="2800" dirty="0"/>
              <a:t>к локальным или облачным </a:t>
            </a:r>
            <a:r>
              <a:rPr lang="ru-RU" sz="2800" dirty="0" smtClean="0"/>
              <a:t>базам данных </a:t>
            </a:r>
            <a:r>
              <a:rPr lang="ru-RU" sz="2800" dirty="0"/>
              <a:t>и </a:t>
            </a:r>
            <a:r>
              <a:rPr lang="ru-RU" sz="2800" dirty="0" smtClean="0"/>
              <a:t>обеспечивает инструментами </a:t>
            </a:r>
            <a:r>
              <a:rPr lang="ru-RU" sz="2800" dirty="0"/>
              <a:t>по </a:t>
            </a:r>
            <a:r>
              <a:rPr lang="ru-RU" sz="2800" dirty="0" smtClean="0"/>
              <a:t>их анализу и визуализации.</a:t>
            </a:r>
            <a:endParaRPr lang="ru-RU" sz="3600" dirty="0" smtClean="0"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1338" y="1434684"/>
            <a:ext cx="9254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Ростовская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8423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9148" y="179567"/>
            <a:ext cx="9930088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Какие условия должны быть выполнены для реализации проекта: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Получение данных от сотовых </a:t>
            </a:r>
            <a:r>
              <a:rPr lang="ru-RU" sz="28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операторов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Анализ расхождения данных соцзащиты и операторов сотовой 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Рассмотреть возможность объединения данных сотовых операторов</a:t>
            </a:r>
            <a:endParaRPr lang="ru-RU" sz="2800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Подготовка проектов НПА по </a:t>
            </a:r>
            <a:r>
              <a:rPr lang="ru-RU" sz="28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корректировке бюджета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Приблизительный расчёт дополнительных средств областного бюджета</a:t>
            </a:r>
          </a:p>
          <a:p>
            <a:r>
              <a:rPr lang="ru-RU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endParaRPr lang="ru-RU" sz="2800" dirty="0" smtClean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Потенциальное количество граждан – группа риска при изменении состава семьи либо других условий (может попасть в категорию бедных при изменении СДД семьи)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773 754 человек</a:t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</a:b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127" y="112759"/>
            <a:ext cx="10039271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Контакты команды:</a:t>
            </a:r>
          </a:p>
          <a:p>
            <a:r>
              <a:rPr lang="ru-RU" sz="1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 </a:t>
            </a:r>
            <a:endParaRPr lang="ru-RU" sz="1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r>
              <a:rPr lang="ru-RU" sz="1900" b="1" dirty="0" smtClean="0"/>
              <a:t>Алексеев </a:t>
            </a:r>
            <a:r>
              <a:rPr lang="ru-RU" sz="1900" b="1" dirty="0"/>
              <a:t>Антон Сергеевич, </a:t>
            </a:r>
            <a:r>
              <a:rPr lang="ru-RU" sz="1900" dirty="0"/>
              <a:t>Советник </a:t>
            </a:r>
            <a:r>
              <a:rPr lang="ru-RU" sz="1900" dirty="0" smtClean="0"/>
              <a:t>Губернатора Ростовской области</a:t>
            </a:r>
            <a:br>
              <a:rPr lang="ru-RU" sz="1900" dirty="0" smtClean="0"/>
            </a:br>
            <a:r>
              <a:rPr lang="ru-RU" sz="1900" dirty="0" smtClean="0"/>
              <a:t>+</a:t>
            </a:r>
            <a:r>
              <a:rPr lang="ru-RU" sz="1900" dirty="0"/>
              <a:t>7(967)244 16 66, </a:t>
            </a:r>
            <a:r>
              <a:rPr lang="en-US" sz="1900" u="sng" dirty="0" err="1">
                <a:hlinkClick r:id="rId2"/>
              </a:rPr>
              <a:t>Alexeev</a:t>
            </a:r>
            <a:r>
              <a:rPr lang="ru-RU" sz="1900" u="sng" dirty="0">
                <a:hlinkClick r:id="rId2"/>
              </a:rPr>
              <a:t>-</a:t>
            </a:r>
            <a:r>
              <a:rPr lang="en-US" sz="1900" u="sng" dirty="0">
                <a:hlinkClick r:id="rId2"/>
              </a:rPr>
              <a:t>post</a:t>
            </a:r>
            <a:r>
              <a:rPr lang="ru-RU" sz="1900" u="sng" dirty="0">
                <a:hlinkClick r:id="rId2"/>
              </a:rPr>
              <a:t>@</a:t>
            </a:r>
            <a:r>
              <a:rPr lang="en-US" sz="1900" u="sng" dirty="0" err="1">
                <a:hlinkClick r:id="rId2"/>
              </a:rPr>
              <a:t>yandex</a:t>
            </a:r>
            <a:r>
              <a:rPr lang="ru-RU" sz="1900" u="sng" dirty="0">
                <a:hlinkClick r:id="rId2"/>
              </a:rPr>
              <a:t>.</a:t>
            </a:r>
            <a:r>
              <a:rPr lang="en-US" sz="1900" u="sng" dirty="0" err="1" smtClean="0">
                <a:hlinkClick r:id="rId2"/>
              </a:rPr>
              <a:t>ru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b="1" dirty="0" err="1"/>
              <a:t>Седович</a:t>
            </a:r>
            <a:r>
              <a:rPr lang="ru-RU" sz="1900" b="1" dirty="0"/>
              <a:t> Владимир Андреевич</a:t>
            </a:r>
            <a:r>
              <a:rPr lang="ru-RU" sz="1900" dirty="0"/>
              <a:t>, начальник управления информационных технологий министерства информационных технологий и связи Ростовской </a:t>
            </a:r>
            <a:r>
              <a:rPr lang="ru-RU" sz="1900" dirty="0" smtClean="0"/>
              <a:t>области</a:t>
            </a:r>
          </a:p>
          <a:p>
            <a:r>
              <a:rPr lang="ru-RU" sz="1900" dirty="0"/>
              <a:t>(863)24</a:t>
            </a:r>
            <a:r>
              <a:rPr lang="en-US" sz="1900" dirty="0"/>
              <a:t>0 17 23</a:t>
            </a:r>
            <a:r>
              <a:rPr lang="ru-RU" sz="1900" dirty="0"/>
              <a:t>, </a:t>
            </a:r>
            <a:r>
              <a:rPr lang="en-US" sz="1900" u="sng" dirty="0">
                <a:hlinkClick r:id="rId3"/>
              </a:rPr>
              <a:t>sedovich@donland.ru</a:t>
            </a:r>
            <a:endParaRPr lang="ru-RU" sz="1900" dirty="0"/>
          </a:p>
          <a:p>
            <a:r>
              <a:rPr lang="ru-RU" sz="1900" b="1" dirty="0" err="1" smtClean="0"/>
              <a:t>Верходанова</a:t>
            </a:r>
            <a:r>
              <a:rPr lang="ru-RU" sz="1900" b="1" dirty="0" smtClean="0"/>
              <a:t> </a:t>
            </a:r>
            <a:r>
              <a:rPr lang="ru-RU" sz="1900" b="1" dirty="0"/>
              <a:t>Юлия Владимировна, </a:t>
            </a:r>
            <a:r>
              <a:rPr lang="ru-RU" sz="1900" dirty="0"/>
              <a:t>начальник управления информатизации министерства труда и социального развития Ростовской </a:t>
            </a:r>
            <a:r>
              <a:rPr lang="ru-RU" sz="1900" dirty="0" smtClean="0"/>
              <a:t>области</a:t>
            </a:r>
          </a:p>
          <a:p>
            <a:r>
              <a:rPr lang="ru-RU" sz="1900" dirty="0"/>
              <a:t>(863)234 45 88, </a:t>
            </a:r>
            <a:r>
              <a:rPr lang="en-US" sz="1900" u="sng" dirty="0">
                <a:hlinkClick r:id="rId4"/>
              </a:rPr>
              <a:t>verx@donland.ru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ru-RU" sz="1900" b="1" dirty="0" err="1" smtClean="0"/>
              <a:t>Лесовой</a:t>
            </a:r>
            <a:r>
              <a:rPr lang="ru-RU" sz="1900" b="1" dirty="0" smtClean="0"/>
              <a:t> </a:t>
            </a:r>
            <a:r>
              <a:rPr lang="ru-RU" sz="1900" b="1" dirty="0"/>
              <a:t>Алексей Александрович, </a:t>
            </a:r>
            <a:r>
              <a:rPr lang="ru-RU" sz="1900" dirty="0"/>
              <a:t>начальник отдела создания и эксплуатации информационных систем управления информатизации министерства труда и социального развития Ростовской </a:t>
            </a:r>
            <a:r>
              <a:rPr lang="ru-RU" sz="1900" dirty="0" smtClean="0"/>
              <a:t>области</a:t>
            </a:r>
          </a:p>
          <a:p>
            <a:r>
              <a:rPr lang="ru-RU" sz="1900" dirty="0"/>
              <a:t>(863)264 84 12, </a:t>
            </a:r>
            <a:r>
              <a:rPr lang="en-US" sz="1900" u="sng" dirty="0" err="1">
                <a:hlinkClick r:id="rId5"/>
              </a:rPr>
              <a:t>alexl</a:t>
            </a:r>
            <a:r>
              <a:rPr lang="ru-RU" sz="1900" u="sng" dirty="0">
                <a:hlinkClick r:id="rId5"/>
              </a:rPr>
              <a:t>@</a:t>
            </a:r>
            <a:r>
              <a:rPr lang="en-US" sz="1900" u="sng" dirty="0">
                <a:hlinkClick r:id="rId5"/>
              </a:rPr>
              <a:t>protect</a:t>
            </a:r>
            <a:r>
              <a:rPr lang="ru-RU" sz="1900" u="sng" dirty="0">
                <a:hlinkClick r:id="rId5"/>
              </a:rPr>
              <a:t>.</a:t>
            </a:r>
            <a:r>
              <a:rPr lang="en-US" sz="1900" u="sng" dirty="0" err="1">
                <a:hlinkClick r:id="rId5"/>
              </a:rPr>
              <a:t>donpac</a:t>
            </a:r>
            <a:r>
              <a:rPr lang="ru-RU" sz="1900" u="sng" dirty="0">
                <a:hlinkClick r:id="rId5"/>
              </a:rPr>
              <a:t>.</a:t>
            </a:r>
            <a:r>
              <a:rPr lang="en-US" sz="1900" u="sng" dirty="0" err="1">
                <a:hlinkClick r:id="rId5"/>
              </a:rPr>
              <a:t>ru</a:t>
            </a:r>
            <a:endParaRPr lang="ru-RU" sz="1900" dirty="0" smtClean="0"/>
          </a:p>
          <a:p>
            <a:r>
              <a:rPr lang="ru-RU" sz="1900" b="1" dirty="0" err="1" smtClean="0"/>
              <a:t>Водолаго</a:t>
            </a:r>
            <a:r>
              <a:rPr lang="ru-RU" sz="1900" b="1" dirty="0" smtClean="0"/>
              <a:t> Сергей Павлович, </a:t>
            </a:r>
            <a:r>
              <a:rPr lang="ru-RU" sz="1900" dirty="0" smtClean="0"/>
              <a:t>главный специалист </a:t>
            </a:r>
            <a:r>
              <a:rPr lang="ru-RU" sz="1900" dirty="0"/>
              <a:t>отдела создания и эксплуатации информационных систем управления информатизации министерства труда и социального развития Ростовской </a:t>
            </a:r>
            <a:r>
              <a:rPr lang="ru-RU" sz="1900" dirty="0" smtClean="0"/>
              <a:t>области</a:t>
            </a:r>
          </a:p>
          <a:p>
            <a:r>
              <a:rPr lang="ru-RU" sz="1900" dirty="0"/>
              <a:t>(863)2</a:t>
            </a:r>
            <a:r>
              <a:rPr lang="en-US" sz="1900" dirty="0"/>
              <a:t>10 11 45</a:t>
            </a:r>
            <a:r>
              <a:rPr lang="ru-RU" sz="1900" dirty="0"/>
              <a:t>, </a:t>
            </a:r>
            <a:r>
              <a:rPr lang="en-US" sz="1900" u="sng" dirty="0" err="1">
                <a:hlinkClick r:id="rId6"/>
              </a:rPr>
              <a:t>vodolago</a:t>
            </a:r>
            <a:r>
              <a:rPr lang="ru-RU" sz="1900" u="sng" dirty="0">
                <a:hlinkClick r:id="rId6"/>
              </a:rPr>
              <a:t>@</a:t>
            </a:r>
            <a:r>
              <a:rPr lang="en-US" sz="1900" u="sng" dirty="0">
                <a:hlinkClick r:id="rId6"/>
              </a:rPr>
              <a:t>protect</a:t>
            </a:r>
            <a:r>
              <a:rPr lang="ru-RU" sz="1900" u="sng" dirty="0">
                <a:hlinkClick r:id="rId6"/>
              </a:rPr>
              <a:t>.</a:t>
            </a:r>
            <a:r>
              <a:rPr lang="en-US" sz="1900" u="sng" dirty="0" err="1">
                <a:hlinkClick r:id="rId6"/>
              </a:rPr>
              <a:t>donpac</a:t>
            </a:r>
            <a:r>
              <a:rPr lang="ru-RU" sz="1900" u="sng" dirty="0">
                <a:hlinkClick r:id="rId6"/>
              </a:rPr>
              <a:t>.</a:t>
            </a:r>
            <a:r>
              <a:rPr lang="en-US" sz="1900" u="sng" dirty="0" err="1">
                <a:hlinkClick r:id="rId6"/>
              </a:rPr>
              <a:t>ru</a:t>
            </a:r>
            <a:endParaRPr lang="ru-RU" sz="1900" dirty="0" smtClean="0"/>
          </a:p>
          <a:p>
            <a:r>
              <a:rPr lang="ru-RU" sz="1900" b="1" dirty="0" smtClean="0"/>
              <a:t>Фомина Анна Игоревна, </a:t>
            </a:r>
            <a:r>
              <a:rPr lang="ru-RU" sz="1900" dirty="0"/>
              <a:t>главный специалист отдела создания и эксплуатации информационных систем управления информатизации министерства труда и социального развития Ростовской </a:t>
            </a:r>
            <a:r>
              <a:rPr lang="ru-RU" sz="1900" dirty="0" smtClean="0"/>
              <a:t>области</a:t>
            </a:r>
          </a:p>
          <a:p>
            <a:r>
              <a:rPr lang="ru-RU" sz="1900" dirty="0"/>
              <a:t>(863)2</a:t>
            </a:r>
            <a:r>
              <a:rPr lang="en-US" sz="1900" dirty="0"/>
              <a:t>10 11 45</a:t>
            </a:r>
            <a:r>
              <a:rPr lang="ru-RU" sz="1900" dirty="0"/>
              <a:t>, </a:t>
            </a:r>
            <a:r>
              <a:rPr lang="en-US" sz="1900" u="sng" dirty="0" err="1">
                <a:hlinkClick r:id="rId7"/>
              </a:rPr>
              <a:t>uait</a:t>
            </a:r>
            <a:r>
              <a:rPr lang="ru-RU" sz="1900" u="sng" dirty="0">
                <a:hlinkClick r:id="rId7"/>
              </a:rPr>
              <a:t>@</a:t>
            </a:r>
            <a:r>
              <a:rPr lang="en-US" sz="1900" u="sng" dirty="0">
                <a:hlinkClick r:id="rId7"/>
              </a:rPr>
              <a:t>protect</a:t>
            </a:r>
            <a:r>
              <a:rPr lang="ru-RU" sz="1900" u="sng" dirty="0">
                <a:hlinkClick r:id="rId7"/>
              </a:rPr>
              <a:t>.</a:t>
            </a:r>
            <a:r>
              <a:rPr lang="en-US" sz="1900" u="sng" dirty="0" err="1">
                <a:hlinkClick r:id="rId7"/>
              </a:rPr>
              <a:t>donpac</a:t>
            </a:r>
            <a:r>
              <a:rPr lang="ru-RU" sz="1900" u="sng" dirty="0">
                <a:hlinkClick r:id="rId7"/>
              </a:rPr>
              <a:t>.</a:t>
            </a:r>
            <a:r>
              <a:rPr lang="en-US" sz="1900" u="sng" dirty="0" err="1">
                <a:hlinkClick r:id="rId7"/>
              </a:rPr>
              <a:t>ru</a:t>
            </a:r>
            <a:endParaRPr lang="ru-RU" sz="19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3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C29D85A-7961-1E4F-BA70-89C180D6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019" y="614598"/>
            <a:ext cx="10088912" cy="544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Орг. Модель</a:t>
            </a: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«</a:t>
            </a:r>
            <a:r>
              <a:rPr lang="ru-RU" sz="3200" dirty="0" err="1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Счётка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Александр </a:t>
            </a:r>
            <a:r>
              <a:rPr lang="ru-RU" sz="28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Чистобородов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Дмитрий </a:t>
            </a:r>
            <a:r>
              <a:rPr lang="ru-RU" sz="2800" dirty="0" err="1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Гаврин</a:t>
            </a:r>
            <a:endParaRPr lang="ru-RU" sz="28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Роман Некрасов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Михаил Петров</a:t>
            </a:r>
          </a:p>
          <a:p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реципиентов: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Правительство Ростовской области, Министерство информационных технологий и связи Ростовской области, министерство труда и социального развития Ростовской области</a:t>
            </a: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Список акцепторов: </a:t>
            </a:r>
            <a:r>
              <a:rPr lang="ru-RU" sz="24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Заместители Губернатора Ростовской области, </a:t>
            </a:r>
            <a:r>
              <a:rPr lang="ru-RU" sz="24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курирующие сферу информационных технологий и социальной защиты</a:t>
            </a:r>
            <a:endParaRPr lang="ru-RU" sz="2400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338" y="765175"/>
            <a:ext cx="925483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Решаемая проблема: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</a:t>
            </a:r>
            <a:r>
              <a:rPr lang="ru-RU" sz="23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оценки реального уровня и структуры бедности, анализа причин бедности граждан и семей, создание региональных реестров граждан с доходами ниже прожиточного </a:t>
            </a:r>
            <a:r>
              <a:rPr lang="ru-RU" sz="23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минимума, а также граждан, находящихся в «группе риска»</a:t>
            </a:r>
            <a:r>
              <a:rPr lang="ru-RU" sz="2300" dirty="0" smtClean="0"/>
              <a:t> </a:t>
            </a:r>
            <a:r>
              <a:rPr lang="ru-RU" sz="2300" dirty="0"/>
              <a:t>– </a:t>
            </a:r>
            <a:r>
              <a:rPr lang="ru-RU" sz="23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являющихся малоимущими и имеющих незначительно превышающий прожиточный минимум доход.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Развитие </a:t>
            </a:r>
            <a:r>
              <a:rPr lang="ru-RU" sz="23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системы социальной помощи и её предоставления исходя из принципов </a:t>
            </a:r>
            <a:r>
              <a:rPr lang="ru-RU" sz="23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адресности и справедливости. </a:t>
            </a:r>
          </a:p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Решаемая задача: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 smtClean="0"/>
              <a:t>Получение инструментария и дополнительных данных для более глубокого и полного анализа </a:t>
            </a:r>
            <a:r>
              <a:rPr lang="ru-RU" sz="2300" dirty="0"/>
              <a:t>профиля бедного гражданина и бедной семьи в </a:t>
            </a:r>
            <a:r>
              <a:rPr lang="ru-RU" sz="2300" dirty="0" smtClean="0"/>
              <a:t>регионе</a:t>
            </a:r>
            <a:endParaRPr lang="ru-RU" sz="23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338" y="4800599"/>
            <a:ext cx="88661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2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267" y="62414"/>
            <a:ext cx="1083013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Описание решения</a:t>
            </a:r>
          </a:p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Анализ </a:t>
            </a:r>
            <a:r>
              <a:rPr lang="ru-RU" sz="2500" dirty="0" err="1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датасета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500" dirty="0" err="1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Bigdata</a:t>
            </a:r>
            <a:r>
              <a:rPr lang="ru-RU" sz="25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методами обработки </a:t>
            </a:r>
            <a:r>
              <a:rPr lang="ru-RU" sz="2500" dirty="0" err="1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геоданных</a:t>
            </a:r>
            <a:r>
              <a:rPr lang="ru-RU" sz="25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ru-RU" sz="2500" dirty="0" err="1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гаверсинуса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построение «</a:t>
            </a:r>
            <a:r>
              <a:rPr lang="ru-RU" sz="2500" dirty="0" err="1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дашборда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на основании </a:t>
            </a:r>
            <a:r>
              <a:rPr lang="en-US" sz="2500" dirty="0" err="1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Bigdata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консолидированной из информации от </a:t>
            </a:r>
            <a:r>
              <a:rPr lang="ru-RU" sz="25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операторов 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связи и </a:t>
            </a:r>
            <a:r>
              <a:rPr lang="ru-RU" sz="25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ведомственной 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информационной системы </a:t>
            </a:r>
            <a:r>
              <a:rPr lang="ru-RU" sz="2500" dirty="0" err="1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минтруда</a:t>
            </a:r>
            <a:r>
              <a:rPr lang="ru-RU" sz="25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области</a:t>
            </a:r>
            <a:r>
              <a:rPr lang="ru-RU" sz="25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AutoShape 2" descr="blob:https://web.telegram.org/2618e38f-a497-4065-8c08-383f9f0fe3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35" y="2463785"/>
            <a:ext cx="6835239" cy="38861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341" y="2616373"/>
            <a:ext cx="5350933" cy="176512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7202" y="4307935"/>
            <a:ext cx="5173132" cy="16779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1524000" y="3498937"/>
            <a:ext cx="1326878" cy="1329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1261526" y="6112934"/>
            <a:ext cx="10100748" cy="618065"/>
          </a:xfrm>
          <a:prstGeom prst="wedgeRoundRectCallout">
            <a:avLst>
              <a:gd name="adj1" fmla="val -19952"/>
              <a:gd name="adj2" fmla="val -111473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Согласно полученной карте можно сделать вывод, что наиболее бедные районе находятся на северо-востоке области, что обусловлено удалённостью от административного центра области, безводным климатом, малочисленностью населения на км</a:t>
            </a:r>
            <a:r>
              <a:rPr lang="ru-RU" sz="1400" baseline="30000" dirty="0" smtClean="0"/>
              <a:t>2</a:t>
            </a:r>
            <a:endParaRPr lang="ru-RU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1452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267" y="384160"/>
            <a:ext cx="108301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Пути исправления ситуации к лучшему</a:t>
            </a:r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3" name="AutoShape 2" descr="blob:https://web.telegram.org/2618e38f-a497-4065-8c08-383f9f0fe3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484"/>
          <a:stretch/>
        </p:blipFill>
        <p:spPr>
          <a:xfrm>
            <a:off x="5615287" y="1566337"/>
            <a:ext cx="6407379" cy="46397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3391339"/>
              </p:ext>
            </p:extLst>
          </p:nvPr>
        </p:nvGraphicFramePr>
        <p:xfrm>
          <a:off x="575723" y="13018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590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800" y="446676"/>
            <a:ext cx="108966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Дорожная карта </a:t>
            </a:r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«Раз, Два, Три»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Ключевые этапы внедрения и контрольные точки</a:t>
            </a: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Необходимые ресурсы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развёртывания решения 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была использована имеющиеся программно-аппаратная платформа министерства труда и социального развития Ростовской </a:t>
            </a:r>
            <a:r>
              <a:rPr lang="ru-RU" sz="2000" dirty="0" err="1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обалсти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Решение </a:t>
            </a:r>
            <a:r>
              <a:rPr lang="ru-RU" sz="2000" dirty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базируется на бесплатном, свободно распространяемом программном обеспечении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Трудозатраты связанные с формированием массива данных </a:t>
            </a:r>
            <a: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(dataset)</a:t>
            </a:r>
            <a:b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его</a:t>
            </a:r>
            <a:r>
              <a:rPr lang="en-US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визуализации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Выделение финансовых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средств не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потребовалось!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8078838"/>
              </p:ext>
            </p:extLst>
          </p:nvPr>
        </p:nvGraphicFramePr>
        <p:xfrm>
          <a:off x="275775" y="1972703"/>
          <a:ext cx="11831552" cy="143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93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0522" y="446676"/>
            <a:ext cx="975201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Дорожная карта </a:t>
            </a:r>
            <a:r>
              <a:rPr lang="ru-RU" sz="3600" dirty="0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«Раз, Два, Три»</a:t>
            </a:r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5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Время на реализацию</a:t>
            </a:r>
          </a:p>
          <a:p>
            <a:endParaRPr lang="ru-RU" sz="36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2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Перечень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НПА </a:t>
            </a:r>
            <a:b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200" dirty="0" smtClean="0"/>
              <a:t>В настоящее время, при текущей реализации задачи,  внесение изменений в НПА не потребовалось.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 то же время назрела необходимость получения сведений от федеральных ведомств, для чего необходимо заключение соглашений об электронном взаимодействии на федеральном уровне!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80866153"/>
              </p:ext>
            </p:extLst>
          </p:nvPr>
        </p:nvGraphicFramePr>
        <p:xfrm>
          <a:off x="258848" y="1811842"/>
          <a:ext cx="11831552" cy="1439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8848" y="1811842"/>
            <a:ext cx="11831552" cy="1439306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1129" y="1854187"/>
            <a:ext cx="361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 часов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7339" y="1896658"/>
            <a:ext cx="2778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часа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0339" y="1879724"/>
            <a:ext cx="367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часов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243" y="455143"/>
            <a:ext cx="97520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Arial" panose="020B06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Интеграция решения в административные процессы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603" y="4030134"/>
            <a:ext cx="3277921" cy="2675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2036" y="5087715"/>
            <a:ext cx="4428068" cy="14570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86522" y="1107065"/>
            <a:ext cx="97520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4000" dirty="0" smtClean="0">
                <a:solidFill>
                  <a:srgbClr val="C00000"/>
                </a:solidFill>
              </a:rPr>
              <a:t>Передача данных в управление службы занятости для корректировки финансирования муниципальным образованиям на организацию профессиональной переподготовки соискателей вакансий</a:t>
            </a:r>
          </a:p>
          <a:p>
            <a:endParaRPr lang="ru-RU" sz="3600" dirty="0" smtClean="0">
              <a:solidFill>
                <a:schemeClr val="accent1"/>
              </a:solidFill>
              <a:latin typeface="Arial" panose="020B0604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DATAMASTER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5328</TotalTime>
  <Words>1072</Words>
  <Application>Microsoft Office PowerPoint</Application>
  <PresentationFormat>Произвольный</PresentationFormat>
  <Paragraphs>144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Open Sans</vt:lpstr>
      <vt:lpstr>Trebuchet MS</vt:lpstr>
      <vt:lpstr>Calibri</vt:lpstr>
      <vt:lpstr>DATAMASTERS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user</cp:lastModifiedBy>
  <cp:revision>207</cp:revision>
  <dcterms:created xsi:type="dcterms:W3CDTF">2019-05-13T16:08:50Z</dcterms:created>
  <dcterms:modified xsi:type="dcterms:W3CDTF">2019-12-23T09:08:02Z</dcterms:modified>
</cp:coreProperties>
</file>